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8" r:id="rId4"/>
    <p:sldId id="264" r:id="rId5"/>
    <p:sldId id="267" r:id="rId6"/>
    <p:sldId id="266" r:id="rId7"/>
    <p:sldId id="270" r:id="rId8"/>
    <p:sldId id="271" r:id="rId9"/>
    <p:sldId id="269" r:id="rId10"/>
    <p:sldId id="257" r:id="rId11"/>
    <p:sldId id="258" r:id="rId12"/>
    <p:sldId id="260" r:id="rId13"/>
    <p:sldId id="274" r:id="rId14"/>
    <p:sldId id="275" r:id="rId15"/>
    <p:sldId id="272" r:id="rId16"/>
    <p:sldId id="273" r:id="rId17"/>
    <p:sldId id="259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06E2-109F-4E5D-80CF-6963624B0E55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50BE-6942-422C-823F-8B81FE97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710-C1F7-456F-ACD4-57F616EF49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85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710-C1F7-456F-ACD4-57F616EF49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50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710-C1F7-456F-ACD4-57F616EF49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35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710-C1F7-456F-ACD4-57F616EF49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35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710-C1F7-456F-ACD4-57F616EF49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7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20482" name="Слайд think-cell" r:id="rId4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147482"/>
            <a:ext cx="8640000" cy="480179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8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400169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0825" y="129440"/>
            <a:ext cx="863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1596454" y="-593614"/>
            <a:ext cx="45719" cy="324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1592999" y="-607987"/>
            <a:ext cx="54000" cy="324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22023" y="6261423"/>
            <a:ext cx="2222010" cy="43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3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D533-D530-4E90-9B09-CBCE52F432BE}" type="datetimeFigureOut">
              <a:rPr lang="ru-RU" smtClean="0"/>
              <a:pPr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EF0F-CF0E-452D-B2A4-552525C8E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5.xml"/><Relationship Id="rId7" Type="http://schemas.openxmlformats.org/officeDocument/2006/relationships/image" Target="../media/image5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oleObject" Target="../embeddings/oleObject4.bin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oleObject" Target="../embeddings/oleObject5.bin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428604"/>
            <a:ext cx="842968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организации образования детей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полная инклюзия в обычном классе общеобразовательной школы без </a:t>
            </a:r>
            <a:r>
              <a:rPr lang="ru-RU" sz="24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тьюторского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сопровождения; </a:t>
            </a:r>
          </a:p>
          <a:p>
            <a:pPr marL="342900" marR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полная инклюзия в обычном классе общеобразовательной школы с </a:t>
            </a:r>
            <a:r>
              <a:rPr lang="ru-RU" sz="24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тьюторской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поддержкой; </a:t>
            </a:r>
          </a:p>
          <a:p>
            <a:pPr marL="342900" marR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частичная инклюзия (часть времени учащийся обучается в обычном классе, а часть времени – в специализированном); </a:t>
            </a:r>
          </a:p>
          <a:p>
            <a:pPr marR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tabLst/>
            </a:pPr>
            <a:endParaRPr lang="ru-RU" sz="28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специализированные классы для </a:t>
            </a:r>
            <a:r>
              <a:rPr lang="ru-RU" sz="24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аутичных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детей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специализированные школы для </a:t>
            </a:r>
            <a:r>
              <a:rPr lang="ru-RU" sz="24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аутичных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детей;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обучение по индивидуальному учебному плану, надомное обучение по заключению медицинской комиссии (с том числе с использованием дистанционных технологий).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специализированные классы для детей с различными нарушениями (в обычных или коррекционных школах);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714488"/>
            <a:ext cx="8501090" cy="46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принцип </a:t>
            </a:r>
            <a:r>
              <a:rPr lang="ru-RU" sz="20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«обратной интеграции» (</a:t>
            </a:r>
            <a:r>
              <a:rPr lang="ru-RU" sz="20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Т.Питерс</a:t>
            </a:r>
            <a:r>
              <a:rPr lang="ru-RU" sz="20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): на первых этапах обучения ребенку с нарушениями предлагается среда и виды деятельности, наилучшим образом адаптированные к его способностям и возможностям; </a:t>
            </a:r>
          </a:p>
          <a:p>
            <a:pPr marL="342900" marR="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образовательный </a:t>
            </a:r>
            <a:r>
              <a:rPr lang="ru-RU" sz="20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маршрут строится с учетом динамической оценки возможностей ребенка при включении в социальную группу; </a:t>
            </a:r>
          </a:p>
          <a:p>
            <a:pPr marL="342900" marR="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обучения с учетом всех блоков особых образовательных потребностей учащегося с РАС; </a:t>
            </a:r>
          </a:p>
          <a:p>
            <a:pPr marL="342900" marR="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согласованная работа команды специалистов и родителей ребенка с РАС.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6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что мы можем опираться при организации обучения детей с РАС?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1714488"/>
            <a:ext cx="77867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 – потребности, связанные с введением учащегося с РАС в ситуацию обучения;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 - потребности, связанные с освоением адаптированной образовательной программы;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 - особые образовательные потребности, удовлетворение которых необходимо для коррекции и развития </a:t>
            </a:r>
            <a:r>
              <a:rPr lang="ru-RU" sz="2000" dirty="0" err="1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эмоциональноволевой</a:t>
            </a: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сферы ребенка с </a:t>
            </a: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endParaRPr lang="ru-RU" sz="2000" dirty="0" smtClean="0"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1429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Особые образовательные потребности, возникающие при обучении детей с РАС в школе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-214346" y="285728"/>
            <a:ext cx="8445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образовательной среды 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28597" y="1214422"/>
            <a:ext cx="514353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пространства для обучения детей с РАС;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режима дня;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рабочего места;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специальные дидактические материалы, отвечающие потребностям детей с РАС.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технические средства обучения;</a:t>
            </a:r>
          </a:p>
        </p:txBody>
      </p:sp>
      <p:pic>
        <p:nvPicPr>
          <p:cNvPr id="4" name="Рисунок 3" descr="pagephotos_5337_63c1285709dea8e3a9a667c2f1b132381fdf7aae15581.jpg"/>
          <p:cNvPicPr>
            <a:picLocks noChangeAspect="1"/>
          </p:cNvPicPr>
          <p:nvPr/>
        </p:nvPicPr>
        <p:blipFill>
          <a:blip r:embed="rId2"/>
          <a:srcRect l="25000" r="13636"/>
          <a:stretch>
            <a:fillRect/>
          </a:stretch>
        </p:blipFill>
        <p:spPr>
          <a:xfrm>
            <a:off x="5286348" y="1714488"/>
            <a:ext cx="3857652" cy="4714908"/>
          </a:xfrm>
          <a:prstGeom prst="flowChartManualOperation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50825" y="129440"/>
            <a:ext cx="8640000" cy="648642"/>
          </a:xfrm>
          <a:prstGeom prst="rect">
            <a:avLst/>
          </a:prstGeom>
        </p:spPr>
        <p:txBody>
          <a:bodyPr lIns="51206" tIns="25603" rIns="51206" bIns="25603"/>
          <a:lstStyle/>
          <a:p>
            <a:pPr algn="ctr" defTabSz="512064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АПТАЦИЯ МАТЕРИАЛА</a:t>
            </a:r>
            <a:r>
              <a:rPr lang="ru-RU" sz="4000" b="1" dirty="0">
                <a:latin typeface="Exo 2"/>
                <a:ea typeface="Exo 2"/>
                <a:cs typeface="Exo 2"/>
              </a:rPr>
              <a:t/>
            </a:r>
            <a:br>
              <a:rPr lang="ru-RU" sz="4000" b="1" dirty="0">
                <a:latin typeface="Exo 2"/>
                <a:ea typeface="Exo 2"/>
                <a:cs typeface="Exo 2"/>
              </a:rPr>
            </a:br>
            <a: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i="1" dirty="0">
                <a:solidFill>
                  <a:srgbClr val="002060"/>
                </a:solidFill>
                <a:latin typeface="Exo 2"/>
                <a:ea typeface="Exo 2"/>
                <a:cs typeface="Exo 2"/>
              </a:rPr>
              <a:t>Для успешности в освоении академических навыков, многим ученикам с РАС необходима адаптация учебного материала.</a:t>
            </a:r>
            <a:br>
              <a:rPr lang="ru-RU" i="1" dirty="0">
                <a:solidFill>
                  <a:srgbClr val="002060"/>
                </a:solidFill>
                <a:latin typeface="Exo 2"/>
                <a:ea typeface="Exo 2"/>
                <a:cs typeface="Exo 2"/>
              </a:rPr>
            </a:br>
            <a:endParaRPr lang="ru-RU" i="1" dirty="0">
              <a:solidFill>
                <a:srgbClr val="002060"/>
              </a:solidFill>
              <a:latin typeface="Exo 2"/>
              <a:ea typeface="Exo 2"/>
              <a:cs typeface="Exo 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7145867" cy="3350764"/>
          </a:xfrm>
          <a:prstGeom prst="rect">
            <a:avLst/>
          </a:prstGeom>
        </p:spPr>
        <p:txBody>
          <a:bodyPr wrap="square" lIns="76810" tIns="38405" rIns="76810" bIns="38405">
            <a:spAutoFit/>
          </a:bodyPr>
          <a:lstStyle/>
          <a:p>
            <a:pPr>
              <a:lnSpc>
                <a:spcPct val="115000"/>
              </a:lnSpc>
              <a:spcBef>
                <a:spcPts val="840"/>
              </a:spcBef>
              <a:buClr>
                <a:schemeClr val="accent1">
                  <a:lumMod val="75000"/>
                </a:schemeClr>
              </a:buClr>
              <a:buSzPct val="72000"/>
              <a:tabLst>
                <a:tab pos="384048" algn="l"/>
              </a:tabLs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Учет ЗБР (зоны ближайшего развития) 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 err="1">
                <a:latin typeface="Exo 2"/>
                <a:ea typeface="Exo 2"/>
                <a:cs typeface="Exo 2"/>
                <a:sym typeface="Exo 2"/>
              </a:rPr>
              <a:t>Max</a:t>
            </a:r>
            <a:r>
              <a:rPr lang="ru-RU" dirty="0">
                <a:latin typeface="Exo 2"/>
                <a:ea typeface="Exo 2"/>
                <a:cs typeface="Exo 2"/>
                <a:sym typeface="Exo 2"/>
              </a:rPr>
              <a:t> визуальной информации, </a:t>
            </a:r>
            <a:r>
              <a:rPr lang="ru-RU" dirty="0" err="1">
                <a:latin typeface="Exo 2"/>
                <a:ea typeface="Exo 2"/>
                <a:cs typeface="Exo 2"/>
                <a:sym typeface="Exo 2"/>
              </a:rPr>
              <a:t>min</a:t>
            </a:r>
            <a:r>
              <a:rPr lang="ru-RU" dirty="0">
                <a:latin typeface="Exo 2"/>
                <a:ea typeface="Exo 2"/>
                <a:cs typeface="Exo 2"/>
                <a:sym typeface="Exo 2"/>
              </a:rPr>
              <a:t> «на слух» 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 err="1">
                <a:latin typeface="Exo 2"/>
                <a:ea typeface="Exo 2"/>
                <a:cs typeface="Exo 2"/>
                <a:sym typeface="Exo 2"/>
              </a:rPr>
              <a:t>Max</a:t>
            </a:r>
            <a:r>
              <a:rPr lang="ru-RU" dirty="0">
                <a:latin typeface="Exo 2"/>
                <a:ea typeface="Exo 2"/>
                <a:cs typeface="Exo 2"/>
                <a:sym typeface="Exo 2"/>
              </a:rPr>
              <a:t> упрощение фраз, текстов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Исключить сарказм, аллегории, крылатые выражения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Структурировать абстрактное в схемы/ таблицы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Учет специфических интересов ученика!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50825" y="129440"/>
            <a:ext cx="8640000" cy="648642"/>
          </a:xfrm>
          <a:prstGeom prst="rect">
            <a:avLst/>
          </a:prstGeom>
        </p:spPr>
        <p:txBody>
          <a:bodyPr lIns="51206" tIns="25603" rIns="51206" bIns="25603"/>
          <a:lstStyle/>
          <a:p>
            <a:pPr algn="ctr" defTabSz="512064">
              <a:buClr>
                <a:srgbClr val="000000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ЧЕТКОСТЬ И ПОСТОЯНСТВО </a:t>
            </a:r>
            <a:r>
              <a:rPr lang="ru-RU" sz="4000" b="1" dirty="0">
                <a:latin typeface="Exo 2"/>
                <a:ea typeface="Exo 2"/>
                <a:cs typeface="Exo 2"/>
              </a:rPr>
              <a:t/>
            </a:r>
            <a:br>
              <a:rPr lang="ru-RU" sz="4000" b="1" dirty="0">
                <a:latin typeface="Exo 2"/>
                <a:ea typeface="Exo 2"/>
                <a:cs typeface="Exo 2"/>
              </a:rPr>
            </a:br>
            <a: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i="1" dirty="0">
                <a:solidFill>
                  <a:srgbClr val="002060"/>
                </a:solidFill>
                <a:latin typeface="Exo 2"/>
                <a:ea typeface="Exo 2"/>
                <a:cs typeface="Exo 2"/>
              </a:rPr>
              <a:t>Для повышения успешности ученика с РАС важно максимально точно определить требования к нему</a:t>
            </a:r>
            <a:br>
              <a:rPr lang="ru-RU" i="1" dirty="0">
                <a:solidFill>
                  <a:srgbClr val="002060"/>
                </a:solidFill>
                <a:latin typeface="Exo 2"/>
                <a:ea typeface="Exo 2"/>
                <a:cs typeface="Exo 2"/>
              </a:rPr>
            </a:br>
            <a:endParaRPr lang="ru-RU" i="1" dirty="0">
              <a:solidFill>
                <a:srgbClr val="002060"/>
              </a:solidFill>
              <a:latin typeface="Exo 2"/>
              <a:ea typeface="Exo 2"/>
              <a:cs typeface="Exo 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357430"/>
            <a:ext cx="7145867" cy="3760620"/>
          </a:xfrm>
          <a:prstGeom prst="rect">
            <a:avLst/>
          </a:prstGeom>
        </p:spPr>
        <p:txBody>
          <a:bodyPr wrap="square" lIns="76810" tIns="38405" rIns="76810" bIns="38405">
            <a:spAutoFit/>
          </a:bodyPr>
          <a:lstStyle/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Для повышения успешности ученика с РАС важно максимально точно определить требования к нему.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Все задания сформулированы предельно четко - для новых навыков  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Постепенно формулировки приводятся к «обычным»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Требования к оформлению оговорены и не меняются</a:t>
            </a:r>
          </a:p>
          <a:p>
            <a:pPr marL="288036" indent="-288036">
              <a:lnSpc>
                <a:spcPct val="150000"/>
              </a:lnSpc>
              <a:spcBef>
                <a:spcPts val="560"/>
              </a:spcBef>
              <a:buClr>
                <a:srgbClr val="F32954"/>
              </a:buClr>
              <a:buSzPct val="72000"/>
              <a:buFont typeface="Wingdings" panose="05000000000000000000" pitchFamily="2" charset="2"/>
              <a:buChar char="Ø"/>
              <a:tabLst>
                <a:tab pos="384048" algn="l"/>
              </a:tabLst>
            </a:pPr>
            <a:r>
              <a:rPr lang="ru-RU" dirty="0">
                <a:latin typeface="Exo 2"/>
                <a:ea typeface="Exo 2"/>
                <a:cs typeface="Exo 2"/>
                <a:sym typeface="Exo 2"/>
              </a:rPr>
              <a:t>Рабочие материалы (книги, бумага, канцтовары) имеют свои места</a:t>
            </a:r>
          </a:p>
        </p:txBody>
      </p:sp>
      <p:pic>
        <p:nvPicPr>
          <p:cNvPr id="4" name="Google Shape;343;p1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 rot="1480185">
            <a:off x="7020024" y="3284145"/>
            <a:ext cx="1404050" cy="1767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928934"/>
            <a:ext cx="5556288" cy="35719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785794"/>
            <a:ext cx="664373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Результативным является сопровождение, основанное на принципах прикладного анализа поведения.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Наиболее эффективным для обучения людей с РАС является использование зрительного канала.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Дети с РАС достаточно успешны в среде, структурированной соответствующим образом.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-W7HhG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1928802"/>
            <a:ext cx="2990850" cy="3400425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1506" name="Слайд think-cell" r:id="rId7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err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3662" y="6155703"/>
            <a:ext cx="3520912" cy="6315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Синдром дефицита внимания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Миф или реальность?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582" y="2281296"/>
            <a:ext cx="3206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Часто у нас есть: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Сложности в контроле и самоконтроле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Высокая степень агрессии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самоагрессии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Тревожность и низкая самооценка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1962" y="4217322"/>
            <a:ext cx="611148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Вот, что может нас поддержать: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нужно на нас кричать. </a:t>
            </a:r>
          </a:p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 мы вас не слышим.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Нам важно чувствовать себя в безопасности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Замечайте наши успехи. Это так важно для нас.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Нам совсем не нравится: кричать, плакать и шуметь. </a:t>
            </a:r>
          </a:p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Просто помогите мне успокоиться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8480" y="1484179"/>
            <a:ext cx="712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с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СДВГ: «Нет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мы не миф, мы правда существуем»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412907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4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3554" name="Слайд think-cell" r:id="rId6" imgW="360" imgH="360" progId="">
              <p:embed/>
            </p:oleObj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Pentagon 5"/>
          <p:cNvSpPr/>
          <p:nvPr/>
        </p:nvSpPr>
        <p:spPr>
          <a:xfrm>
            <a:off x="2507651" y="1533524"/>
            <a:ext cx="5486625" cy="936000"/>
          </a:xfrm>
          <a:prstGeom prst="homePlate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u-RU" dirty="0">
              <a:ea typeface="Helios-Cond-Light"/>
              <a:cs typeface="Calibri" panose="020F0502020204030204" pitchFamily="34" charset="0"/>
              <a:sym typeface="Helios-Cond-Light"/>
            </a:endParaRPr>
          </a:p>
        </p:txBody>
      </p:sp>
      <p:sp>
        <p:nvSpPr>
          <p:cNvPr id="20" name="Pentagon 7"/>
          <p:cNvSpPr/>
          <p:nvPr/>
        </p:nvSpPr>
        <p:spPr>
          <a:xfrm>
            <a:off x="3055085" y="2685087"/>
            <a:ext cx="5486625" cy="936000"/>
          </a:xfrm>
          <a:prstGeom prst="homePlate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u-RU" dirty="0">
              <a:ea typeface="Helios-Cond-Light"/>
              <a:cs typeface="Calibri" panose="020F0502020204030204" pitchFamily="34" charset="0"/>
              <a:sym typeface="Helios-Cond-Light"/>
            </a:endParaRPr>
          </a:p>
        </p:txBody>
      </p:sp>
      <p:sp>
        <p:nvSpPr>
          <p:cNvPr id="21" name="Pentagon 7"/>
          <p:cNvSpPr/>
          <p:nvPr/>
        </p:nvSpPr>
        <p:spPr>
          <a:xfrm>
            <a:off x="3143240" y="3786190"/>
            <a:ext cx="5486625" cy="936000"/>
          </a:xfrm>
          <a:prstGeom prst="homePlate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Диэнцефальные</a:t>
            </a:r>
          </a:p>
        </p:txBody>
      </p:sp>
      <p:sp>
        <p:nvSpPr>
          <p:cNvPr id="30" name="Овал 12"/>
          <p:cNvSpPr/>
          <p:nvPr/>
        </p:nvSpPr>
        <p:spPr>
          <a:xfrm>
            <a:off x="1534431" y="3935350"/>
            <a:ext cx="730056" cy="973408"/>
          </a:xfrm>
          <a:prstGeom prst="ellipse">
            <a:avLst/>
          </a:prstGeom>
          <a:noFill/>
          <a:ln w="19050">
            <a:solidFill>
              <a:srgbClr val="2D3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2800" dirty="0" err="1">
              <a:solidFill>
                <a:schemeClr val="bg1"/>
              </a:solidFill>
            </a:endParaRPr>
          </a:p>
        </p:txBody>
      </p:sp>
      <p:sp>
        <p:nvSpPr>
          <p:cNvPr id="27" name="Овал 12"/>
          <p:cNvSpPr/>
          <p:nvPr/>
        </p:nvSpPr>
        <p:spPr>
          <a:xfrm>
            <a:off x="1534431" y="2685087"/>
            <a:ext cx="730056" cy="973408"/>
          </a:xfrm>
          <a:prstGeom prst="ellipse">
            <a:avLst/>
          </a:prstGeom>
          <a:noFill/>
          <a:ln w="19050">
            <a:solidFill>
              <a:srgbClr val="2D3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2800" dirty="0" err="1">
              <a:solidFill>
                <a:schemeClr val="bg1"/>
              </a:solidFill>
            </a:endParaRPr>
          </a:p>
        </p:txBody>
      </p:sp>
      <p:sp>
        <p:nvSpPr>
          <p:cNvPr id="36" name="Овал 12"/>
          <p:cNvSpPr/>
          <p:nvPr/>
        </p:nvSpPr>
        <p:spPr>
          <a:xfrm>
            <a:off x="1534431" y="1496116"/>
            <a:ext cx="730056" cy="973408"/>
          </a:xfrm>
          <a:prstGeom prst="ellipse">
            <a:avLst/>
          </a:prstGeom>
          <a:noFill/>
          <a:ln w="19050">
            <a:solidFill>
              <a:srgbClr val="2D3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6000" b="1" dirty="0">
              <a:solidFill>
                <a:srgbClr val="2D349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98698" y="4252777"/>
            <a:ext cx="801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ea typeface="Helios-Cond-Light"/>
                <a:cs typeface="Calibri" panose="020F0502020204030204" pitchFamily="34" charset="0"/>
                <a:sym typeface="Helios-Cond-Light"/>
              </a:rPr>
              <a:t>иконка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развития СДВГ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571612"/>
            <a:ext cx="358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Лобные нарушение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786058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Стволовые нарушения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500174"/>
            <a:ext cx="1325961" cy="996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5" y="3720809"/>
            <a:ext cx="1306906" cy="1402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16"/>
          <a:stretch/>
        </p:blipFill>
        <p:spPr>
          <a:xfrm>
            <a:off x="1246006" y="2529566"/>
            <a:ext cx="1261646" cy="11982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15" y="6194738"/>
            <a:ext cx="851507" cy="5215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857232"/>
            <a:ext cx="364330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5943600"/>
            <a:ext cx="335755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1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14686"/>
            <a:ext cx="878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SzPct val="72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Синдром Дефицита внимания. 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Дети с диагнозом </a:t>
            </a:r>
            <a:r>
              <a:rPr lang="ru-RU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СДВ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. легко отвлекаются и имеют трудности с </a:t>
            </a:r>
            <a:r>
              <a:rPr lang="ru-RU" sz="24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концентрацией 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внимания, но не страдают импульсивностью и </a:t>
            </a:r>
            <a:r>
              <a:rPr lang="ru-RU" sz="2400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гиперактивностью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SzPct val="72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b="1" dirty="0" err="1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Гиперактивно-импульсивный</a:t>
            </a:r>
            <a:r>
              <a:rPr lang="ru-RU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 тип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. 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SzPct val="72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СДВГ</a:t>
            </a:r>
            <a:r>
              <a:rPr lang="ru-RU" sz="2400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ios-Cond-Light"/>
              </a:rPr>
              <a:t> – смешанный тип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1429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СДВГ</a:t>
            </a:r>
          </a:p>
        </p:txBody>
      </p:sp>
      <p:pic>
        <p:nvPicPr>
          <p:cNvPr id="4" name="Рисунок 3" descr="5db1a2f57a26d801953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5000628" cy="265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961" y="96489"/>
            <a:ext cx="440602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СДВГ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4322" y="1318755"/>
            <a:ext cx="19442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Условия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9577" y="3433723"/>
            <a:ext cx="1773705" cy="595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Наличие уголка двигательной активности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9577" y="4970411"/>
            <a:ext cx="1772538" cy="57840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Порядок, стабильность, но с изменениями под ребенка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60744" y="4271145"/>
            <a:ext cx="1772538" cy="4840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Успокаивающие </a:t>
            </a:r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матеиалы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9577" y="2533975"/>
            <a:ext cx="1773705" cy="6135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Уголок уединения</a:t>
            </a:r>
          </a:p>
        </p:txBody>
      </p:sp>
      <p:grpSp>
        <p:nvGrpSpPr>
          <p:cNvPr id="4" name="Группа 7"/>
          <p:cNvGrpSpPr/>
          <p:nvPr/>
        </p:nvGrpSpPr>
        <p:grpSpPr>
          <a:xfrm>
            <a:off x="1000100" y="2285992"/>
            <a:ext cx="1828169" cy="4323372"/>
            <a:chOff x="1003447" y="2218061"/>
            <a:chExt cx="2437558" cy="4323372"/>
          </a:xfrm>
          <a:solidFill>
            <a:schemeClr val="bg1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03447" y="2218061"/>
              <a:ext cx="2412905" cy="121444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Очень чувствительны к громким звукам, яркому свету, незнакомым людям, смене обстановки. Эти факторы вызывают у них громкий плач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112096" y="3522795"/>
              <a:ext cx="2304256" cy="56195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136749" y="4991704"/>
              <a:ext cx="2304256" cy="74943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Быстро забывают/или не запоминают информацию.</a:t>
              </a:r>
            </a:p>
            <a:p>
              <a:pPr algn="ctr"/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112096" y="4193677"/>
              <a:ext cx="2304256" cy="57606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112096" y="5847047"/>
              <a:ext cx="2304256" cy="69438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Испытывают проблемы с засыпанием, спят меньше нормы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92065" y="1326560"/>
            <a:ext cx="1836204" cy="9173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Психолого-педагогические характеристики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59577" y="5691287"/>
            <a:ext cx="1772538" cy="5541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Безопасность (нет острых, бьющихся тяжелых предметов);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58410" y="6417572"/>
            <a:ext cx="1773705" cy="3835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Сенсорная интеграция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3875" y="3722533"/>
            <a:ext cx="14219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Невнимательны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2295" y="4395751"/>
            <a:ext cx="1514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Много двигаются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5639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5008" y="6143644"/>
            <a:ext cx="321471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714356"/>
            <a:ext cx="321471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lum bright="45000" contrast="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3" t="2838" r="-2942" b="26435"/>
          <a:stretch>
            <a:fillRect/>
          </a:stretch>
        </p:blipFill>
        <p:spPr>
          <a:xfrm>
            <a:off x="714348" y="0"/>
            <a:ext cx="8143932" cy="6286544"/>
          </a:xfrm>
          <a:prstGeom prst="rect">
            <a:avLst/>
          </a:prstGeom>
        </p:spPr>
      </p:pic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2530" name="Слайд think-cell" r:id="rId7" imgW="360" imgH="360" progId="">
              <p:embed/>
            </p:oleObj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помочь ребенку в саду и школе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85794"/>
            <a:ext cx="76714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Ребенок должен иметь возможность легально сбрасывать лишнюю энергию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 в группе не должно быть слишком много, но они должны четко соблюдаться.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помощи в концентрации внимания нужно использовать различные упражнения на самоконтроль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 визуально подкреплять свою речь при обучении ребенка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определенный отрезок времени необходимо давать только одно задание ребенку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с СДВГ очень хорошо реагируют на  успокаивающей массаж, который можно делать, не обладая специальным образованием.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Необходимо поддерживать любые, даже самые незначительные успехи ребенка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Давать короткие, четкие и конкретные инструкции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780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571612"/>
            <a:ext cx="778674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Четкий </a:t>
            </a: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и повторяющийся распорядок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Визуализировать правила поведения в позитивной форме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 в группе, распределение ролей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Наглядные средства обучения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Максимальное вовлечение ( помощь педагогу)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Центральное место в классе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Вовлекать в активную деятельность при признаках возбуждения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Фиксировать отрезок времени для работы. На один отрезок времени -1 задание.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285728"/>
            <a:ext cx="5429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учебного процесса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60134687_1-beolin-club-p-giperaktivnii-rebenok-risunok-krasivo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500174"/>
            <a:ext cx="4357686" cy="4357686"/>
          </a:xfrm>
          <a:prstGeom prst="teardrop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5008" y="6143644"/>
            <a:ext cx="321471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714356"/>
            <a:ext cx="321471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5602" name="Слайд think-cell" r:id="rId7" imgW="360" imgH="360" progId="">
              <p:embed/>
            </p:oleObj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помочь ребенку в саду и школе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6754" y="1121980"/>
            <a:ext cx="4956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Ребенок должен иметь возможность легально сбрасывать лишнюю энергию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Правил в группе не должно быть слишком много, но они должны четко соблюдаться.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помощи в концентрации внимания нужно использовать различные упражнения на самоконтроль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 визуально подкреплять свою речь при обучении ребенка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определенный отрезок времени необходимо давать только одно задание ребенку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с СДВГ очень хорошо реагируют на  успокаивающей массаж, который можно делать, не обладая специальным образованием.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Необходимо поддерживать любые, даже самые незначительные успехи ребенка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Давать короткие, четкие и конкретные инструкции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780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35" y="2491785"/>
            <a:ext cx="3744765" cy="3744764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4578" name="Слайд think-cell" r:id="rId7" imgW="360" imgH="36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err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3662" y="6155703"/>
            <a:ext cx="3520912" cy="6315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786419" y="-386499"/>
            <a:ext cx="1654486" cy="6858000"/>
          </a:xfrm>
          <a:prstGeom prst="triangle">
            <a:avLst>
              <a:gd name="adj" fmla="val 313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Помощники в обучении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464" y="1337624"/>
            <a:ext cx="320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Чтение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Следить пальцем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Делать пометки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Задать темп чтения вслух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Найти шесть вопросов.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Представить себе это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2464" y="3847379"/>
            <a:ext cx="320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Письмо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Составить схему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Использовать организатор рассказа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Подчеркивать или обводить , то, что значимо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1618" y="1461457"/>
            <a:ext cx="3206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72000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Математика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Использовать подручные средства.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Нарисовать рисунок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Видеть знак.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Использовать игры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41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c3tC5vRSCKOI_KW5_q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c3tC5vRSCKOI_KW5_q7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6CA43Q1CyHzmef6mT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6CA43Q1CyHzmef6mT6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6CA43Q1CyHzmef6mT6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880</Words>
  <Application>Microsoft Office PowerPoint</Application>
  <PresentationFormat>Экран (4:3)</PresentationFormat>
  <Paragraphs>129</Paragraphs>
  <Slides>18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 think-cell</vt:lpstr>
      <vt:lpstr>Слайд 1</vt:lpstr>
      <vt:lpstr>Синдром дефицита внимания и гиперактивность.  Миф или реальность?</vt:lpstr>
      <vt:lpstr>Варианты развития СДВГ</vt:lpstr>
      <vt:lpstr>Слайд 4</vt:lpstr>
      <vt:lpstr>Слайд 5</vt:lpstr>
      <vt:lpstr>Как помочь ребенку в саду и школе   </vt:lpstr>
      <vt:lpstr>Слайд 7</vt:lpstr>
      <vt:lpstr>Как помочь ребенку в саду и школе   </vt:lpstr>
      <vt:lpstr>Помощники в обучении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2023-02-07T17:42:28Z</dcterms:created>
  <dcterms:modified xsi:type="dcterms:W3CDTF">2023-02-08T08:20:25Z</dcterms:modified>
</cp:coreProperties>
</file>