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4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956D12-D42D-41F4-96A3-A487BD3B30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E0A8497-6D88-471B-8FBF-74E356156E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D154310-DCEB-4A3B-868C-310A72BE3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E0E1-CDB0-4259-9DD0-AA7441372B21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A63363-16D4-4A6A-91E4-37E405FAC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4FC963-C1ED-4F16-89C0-71CE89FEA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7B9BF-2DC7-43F3-9578-68443D2A7F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731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37EED7-1CA6-4288-9A55-856CB0FC6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7F2B667-AE08-4788-8CF0-1B3A5FFE3E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9CADAC-7944-4F55-BC97-4F09DE989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E0E1-CDB0-4259-9DD0-AA7441372B21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592B8E-4C2A-4136-A34D-512D27594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824D60-DA9B-4992-A44F-1562BF06A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7B9BF-2DC7-43F3-9578-68443D2A7F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77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3814402-FE33-4765-8DDF-03E7074BEF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8BF9913-7347-4AD9-B4FC-F53CF3D23F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2D62B8-04C4-4DE7-AFB4-0DD640B77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E0E1-CDB0-4259-9DD0-AA7441372B21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45DDC0-98DB-4519-AD2A-8CE93A6CC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5FADF3-4A73-40A1-B0C2-B8E7441E3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7B9BF-2DC7-43F3-9578-68443D2A7F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962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27A115-9059-4AD4-9D46-99BD783D6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065A3C-743B-4621-80BE-715BB863F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84A34C-EC4A-48D8-A599-D0581120A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E0E1-CDB0-4259-9DD0-AA7441372B21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A3D2CE-B16E-4561-874C-7BCD0F893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18CA3D-6764-4775-B763-32E3AD4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7B9BF-2DC7-43F3-9578-68443D2A7F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96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D1FA4A-42EB-4918-BEC2-E5E022760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EBB7EC2-8AE9-4F67-A1A4-0891B2B87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57A0441-2FCB-4023-B95A-A53817027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E0E1-CDB0-4259-9DD0-AA7441372B21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3C1000-A676-4CBD-9C89-7093AF4B6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189005-D3B8-44A7-A4A3-D94C7BCE4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7B9BF-2DC7-43F3-9578-68443D2A7F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197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765508-3D70-497B-BC82-E08BCF43E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8A74DA-4CB8-42C4-8755-0B2A777E53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3F7E93A-91CE-4F9E-9044-32FC08F3F4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8427895-70B6-4A11-B622-58D0C2DFB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E0E1-CDB0-4259-9DD0-AA7441372B21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0A5C56-B88D-4C73-93DD-A715DA014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9429316-10EB-4ED4-88E3-E6A13CF15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7B9BF-2DC7-43F3-9578-68443D2A7F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611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163CDD-D176-43E3-8364-971044C5F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E5EEDF7-C413-4730-AE15-C2673F629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DF5998E-8DAC-412C-88C4-E00754E08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807BFDE-9284-45BB-8493-488C171DBB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EF62CBC-AB12-4F96-A65F-59B7DFB5F9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8058962-20A2-4435-846F-1CC384D2F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E0E1-CDB0-4259-9DD0-AA7441372B21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4E2904C-8862-4AB7-AEEB-597CFB3EF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FD037A7-3C1A-4274-9AF9-BDABEB700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7B9BF-2DC7-43F3-9578-68443D2A7F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030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95FD11-9043-4F95-BC3C-A7264D6FF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B2131D4-A00A-42B1-B0D1-FDA807455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E0E1-CDB0-4259-9DD0-AA7441372B21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3F5CE23-DA60-4834-97F3-D7A5EED66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16DA5F3-F380-4EAC-BECD-F253CC336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7B9BF-2DC7-43F3-9578-68443D2A7F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377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80D063F-60F3-4960-980D-3BD29D1FE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E0E1-CDB0-4259-9DD0-AA7441372B21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6D54025-6D21-44D3-AE02-8302E9064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D1A3BE8-B785-497C-BA72-5EAF05996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7B9BF-2DC7-43F3-9578-68443D2A7F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55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BD357B-607A-42C8-836C-44119664B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93DCF3-5AA3-4F60-8A83-C490FB26A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7C7A514-B42C-4026-806E-DDDF1E530A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1689A6C-94EE-4E9C-B1D4-14BB30E19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E0E1-CDB0-4259-9DD0-AA7441372B21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079B0EA-F69B-41B8-9C34-054FBCAE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EDAC41D-23EE-4680-A299-DEBCC5F25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7B9BF-2DC7-43F3-9578-68443D2A7F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31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46AE45-5307-4A89-A0B3-A68886BA1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5A03B0E-40E3-424B-8C1D-3B22CBBF79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919EF7D-AA89-44A4-993C-42215B9C17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B12414D-30EF-471F-B9CD-EA7D004BD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E0E1-CDB0-4259-9DD0-AA7441372B21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91F8EF-BB25-4718-A7FB-03D946054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5611BF-F331-46AB-88C1-6D2C782A0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7B9BF-2DC7-43F3-9578-68443D2A7F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30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DD0279-E3E9-4F18-8C2B-13B0F8478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8E03839-6C30-432B-A968-6F1B4A2EE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1FF7D9-3CD1-4DF5-9CDD-8473B3552D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6E0E1-CDB0-4259-9DD0-AA7441372B21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E88FE8-915B-4829-9A20-0136BF3B27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3D8783-2673-4622-90FC-502918F3D5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7B9BF-2DC7-43F3-9578-68443D2A7F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140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A2B4D8-099D-48CA-B9C0-5D4460D60A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0" i="0" dirty="0">
                <a:solidFill>
                  <a:srgbClr val="333333"/>
                </a:solidFill>
                <a:effectLst/>
                <a:latin typeface="Roboto"/>
              </a:rPr>
              <a:t>Основные права и обязанности обучающихся, законных представителей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BCBCB1E-E552-4A11-9AE9-F6C04938FB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36329"/>
            <a:ext cx="9144000" cy="1655762"/>
          </a:xfrm>
        </p:spPr>
        <p:txBody>
          <a:bodyPr/>
          <a:lstStyle/>
          <a:p>
            <a:pPr algn="l"/>
            <a:r>
              <a:rPr lang="ru-RU" dirty="0"/>
              <a:t>Вавилова А.А., </a:t>
            </a:r>
            <a:r>
              <a:rPr lang="ru-RU" dirty="0" err="1"/>
              <a:t>к.ю.н</a:t>
            </a:r>
            <a:r>
              <a:rPr lang="ru-RU" dirty="0"/>
              <a:t>., </a:t>
            </a:r>
          </a:p>
          <a:p>
            <a:pPr algn="l"/>
            <a:r>
              <a:rPr lang="ru-RU" dirty="0"/>
              <a:t>ведущий эксперт Института образования НИУ ВШЭ</a:t>
            </a:r>
          </a:p>
        </p:txBody>
      </p:sp>
    </p:spTree>
    <p:extLst>
      <p:ext uri="{BB962C8B-B14F-4D97-AF65-F5344CB8AC3E}">
        <p14:creationId xmlns:p14="http://schemas.microsoft.com/office/powerpoint/2010/main" val="1325781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8EA679-E7C8-43C6-A7C1-B9F7331CF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0" i="0" dirty="0">
                <a:solidFill>
                  <a:srgbClr val="333333"/>
                </a:solidFill>
                <a:effectLst/>
                <a:latin typeface="Roboto"/>
              </a:rPr>
              <a:t>Право на образование: варианты реализации, ответственность за нарушение</a:t>
            </a:r>
            <a:br>
              <a:rPr lang="ru-RU" b="0" i="0" dirty="0">
                <a:solidFill>
                  <a:srgbClr val="333333"/>
                </a:solidFill>
                <a:effectLst/>
                <a:latin typeface="Roboto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C130C4-D4A9-4309-B822-D1971BA94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Пределы изменения образовательной программы?</a:t>
            </a:r>
          </a:p>
          <a:p>
            <a:r>
              <a:rPr lang="ru-RU" dirty="0"/>
              <a:t>Вопросы зачисления и оценки знаний \ способностей?</a:t>
            </a:r>
          </a:p>
          <a:p>
            <a:r>
              <a:rPr lang="ru-RU" dirty="0"/>
              <a:t>Допуск в организацию и ПВР обучающихся?</a:t>
            </a:r>
          </a:p>
          <a:p>
            <a:r>
              <a:rPr lang="ru-RU" dirty="0"/>
              <a:t>Дисциплинарная </a:t>
            </a:r>
            <a:r>
              <a:rPr lang="ru-RU" dirty="0" err="1"/>
              <a:t>ответвенность</a:t>
            </a:r>
            <a:r>
              <a:rPr lang="ru-RU" dirty="0"/>
              <a:t>?</a:t>
            </a:r>
          </a:p>
          <a:p>
            <a:r>
              <a:rPr lang="ru-RU" dirty="0"/>
              <a:t>Отчисление и перевод</a:t>
            </a:r>
          </a:p>
        </p:txBody>
      </p:sp>
    </p:spTree>
    <p:extLst>
      <p:ext uri="{BB962C8B-B14F-4D97-AF65-F5344CB8AC3E}">
        <p14:creationId xmlns:p14="http://schemas.microsoft.com/office/powerpoint/2010/main" val="210889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D8BF19-195D-4776-B848-D5E5A0D92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0" i="0" dirty="0">
                <a:solidFill>
                  <a:srgbClr val="333333"/>
                </a:solidFill>
                <a:effectLst/>
                <a:latin typeface="Roboto"/>
              </a:rPr>
              <a:t>Право на индивидуальный учебный план, на совмещение освоения образовательных программ, на зачет результатов предыдущего обучения – порядок и пределы реализации</a:t>
            </a:r>
            <a:br>
              <a:rPr lang="ru-RU" sz="2800" b="0" i="0" dirty="0">
                <a:solidFill>
                  <a:srgbClr val="333333"/>
                </a:solidFill>
                <a:effectLst/>
                <a:latin typeface="Roboto"/>
              </a:rPr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C25E2E-B5C5-462E-95FE-18B79B66F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ИУП и образовательная программа – пределы отличий от общего плана</a:t>
            </a:r>
          </a:p>
          <a:p>
            <a:r>
              <a:rPr lang="ru-RU" dirty="0"/>
              <a:t>Право на ИУП и количество обучающихся по ИУП</a:t>
            </a:r>
          </a:p>
          <a:p>
            <a:r>
              <a:rPr lang="ru-RU" dirty="0"/>
              <a:t>Зачет результатов – новый приказ: оценка достигнутых результатов</a:t>
            </a:r>
          </a:p>
          <a:p>
            <a:r>
              <a:rPr lang="ru-RU" dirty="0"/>
              <a:t>Отказ в зачете</a:t>
            </a:r>
          </a:p>
          <a:p>
            <a:r>
              <a:rPr lang="ru-RU" dirty="0"/>
              <a:t>Ускоренное обучение</a:t>
            </a:r>
          </a:p>
        </p:txBody>
      </p:sp>
    </p:spTree>
    <p:extLst>
      <p:ext uri="{BB962C8B-B14F-4D97-AF65-F5344CB8AC3E}">
        <p14:creationId xmlns:p14="http://schemas.microsoft.com/office/powerpoint/2010/main" val="3804110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2FAC04-DA1A-46F9-B7D9-9EF70B037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0" i="0" dirty="0">
                <a:solidFill>
                  <a:srgbClr val="333333"/>
                </a:solidFill>
                <a:effectLst/>
                <a:latin typeface="Roboto"/>
              </a:rPr>
              <a:t>Обязанности обучающегося по освоению образовательной программы и варианты реагирования при их невыполнении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183953-1CA4-47F0-B154-E3B79528B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r>
              <a:rPr lang="ru-RU" dirty="0"/>
              <a:t>А может ли что-то сделать образовательная организация, кроме воспитательных мер?</a:t>
            </a:r>
          </a:p>
        </p:txBody>
      </p:sp>
    </p:spTree>
    <p:extLst>
      <p:ext uri="{BB962C8B-B14F-4D97-AF65-F5344CB8AC3E}">
        <p14:creationId xmlns:p14="http://schemas.microsoft.com/office/powerpoint/2010/main" val="741228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7DD26E-E5DF-48E6-B9C8-EB321C1A7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0" i="0" dirty="0">
                <a:solidFill>
                  <a:srgbClr val="333333"/>
                </a:solidFill>
                <a:effectLst/>
                <a:latin typeface="Roboto"/>
              </a:rPr>
              <a:t>Права законных представителей и их обязанности в отношении как ребенка, так и образовательной организации</a:t>
            </a:r>
            <a:br>
              <a:rPr lang="ru-RU" b="0" i="0" dirty="0">
                <a:solidFill>
                  <a:srgbClr val="333333"/>
                </a:solidFill>
                <a:effectLst/>
                <a:latin typeface="Roboto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8F169C-48A1-4C83-A09A-BF8B88BA3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Право решать за ребенка </a:t>
            </a:r>
            <a:r>
              <a:rPr lang="en-US" dirty="0"/>
              <a:t>vs</a:t>
            </a:r>
            <a:r>
              <a:rPr lang="ru-RU" dirty="0"/>
              <a:t> обязанность обеспечить получение образования</a:t>
            </a:r>
          </a:p>
          <a:p>
            <a:r>
              <a:rPr lang="ru-RU" dirty="0"/>
              <a:t>Пределы обязанности обеспечить получение образования (в т.ч. в 2020 году)</a:t>
            </a:r>
          </a:p>
          <a:p>
            <a:r>
              <a:rPr lang="ru-RU" dirty="0"/>
              <a:t>ПВР для родителей в образовательной организации: последствия нарушения</a:t>
            </a:r>
          </a:p>
          <a:p>
            <a:r>
              <a:rPr lang="ru-RU" dirty="0"/>
              <a:t>Допуск родителей в организацию</a:t>
            </a:r>
          </a:p>
          <a:p>
            <a:r>
              <a:rPr lang="ru-RU" dirty="0"/>
              <a:t>Защита персональных данных</a:t>
            </a:r>
          </a:p>
          <a:p>
            <a:r>
              <a:rPr lang="ru-RU" dirty="0"/>
              <a:t>Информирование об образовательном процессе</a:t>
            </a:r>
          </a:p>
        </p:txBody>
      </p:sp>
    </p:spTree>
    <p:extLst>
      <p:ext uri="{BB962C8B-B14F-4D97-AF65-F5344CB8AC3E}">
        <p14:creationId xmlns:p14="http://schemas.microsoft.com/office/powerpoint/2010/main" val="4233805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C736C4-5A3A-48CD-A081-3F65A7CA1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0" i="0" dirty="0">
                <a:solidFill>
                  <a:srgbClr val="333333"/>
                </a:solidFill>
                <a:effectLst/>
                <a:latin typeface="Roboto"/>
              </a:rPr>
              <a:t>Право на защиту персональных данных, на защиту от информации, которая может причинить вред здоровью и нравственному развитию</a:t>
            </a:r>
            <a:br>
              <a:rPr lang="ru-RU" b="0" i="0" dirty="0">
                <a:solidFill>
                  <a:srgbClr val="333333"/>
                </a:solidFill>
                <a:effectLst/>
                <a:latin typeface="Roboto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7B3B98-A07E-422F-83DD-F84BFDB2C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- видеонаблюдение, съемки видео-, аудио-, фото-, размещение информации </a:t>
            </a:r>
            <a:r>
              <a:rPr lang="ru-RU"/>
              <a:t>на сайте</a:t>
            </a:r>
          </a:p>
          <a:p>
            <a:r>
              <a:rPr lang="ru-RU" dirty="0"/>
              <a:t>- требования законодательства о персональных данных</a:t>
            </a:r>
          </a:p>
          <a:p>
            <a:pPr lvl="1"/>
            <a:r>
              <a:rPr lang="ru-RU" dirty="0"/>
              <a:t>- дополнительные обязанности для персонала</a:t>
            </a:r>
          </a:p>
          <a:p>
            <a:pPr lvl="1"/>
            <a:r>
              <a:rPr lang="ru-RU" dirty="0"/>
              <a:t>- дополнительные документы</a:t>
            </a:r>
          </a:p>
          <a:p>
            <a:pPr lvl="1"/>
            <a:r>
              <a:rPr lang="ru-RU" dirty="0"/>
              <a:t>- новые особенности в связи с </a:t>
            </a:r>
            <a:r>
              <a:rPr lang="ru-RU" dirty="0" err="1"/>
              <a:t>дистантом</a:t>
            </a:r>
            <a:endParaRPr lang="ru-RU" dirty="0"/>
          </a:p>
          <a:p>
            <a:r>
              <a:rPr lang="ru-RU" dirty="0"/>
              <a:t>- требования законодательства о защите от информации, которая может причинить вред</a:t>
            </a:r>
          </a:p>
          <a:p>
            <a:pPr lvl="1"/>
            <a:r>
              <a:rPr lang="ru-RU" dirty="0"/>
              <a:t>- дополнительные обязанности для персонала</a:t>
            </a:r>
          </a:p>
          <a:p>
            <a:pPr lvl="1"/>
            <a:r>
              <a:rPr lang="ru-RU" dirty="0"/>
              <a:t>- дополнительные документы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7157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5B447-07AF-4F37-99A4-EC3E22C54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0" i="0" dirty="0">
                <a:solidFill>
                  <a:srgbClr val="333333"/>
                </a:solidFill>
                <a:effectLst/>
                <a:latin typeface="Roboto"/>
              </a:rPr>
              <a:t>Право на охрану здоровья (включая противоэпидемические мероприятия): спорные моменты</a:t>
            </a:r>
            <a:br>
              <a:rPr lang="ru-RU" b="0" i="0" dirty="0">
                <a:solidFill>
                  <a:srgbClr val="333333"/>
                </a:solidFill>
                <a:effectLst/>
                <a:latin typeface="Roboto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A53BFF-2135-4631-AD62-11D84A665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Новые правила в связи с </a:t>
            </a:r>
            <a:r>
              <a:rPr lang="ru-RU" dirty="0" err="1"/>
              <a:t>Ковид</a:t>
            </a:r>
            <a:endParaRPr lang="ru-RU" dirty="0"/>
          </a:p>
          <a:p>
            <a:r>
              <a:rPr lang="ru-RU" dirty="0"/>
              <a:t>А если нет прививок?</a:t>
            </a:r>
          </a:p>
          <a:p>
            <a:r>
              <a:rPr lang="ru-RU" dirty="0"/>
              <a:t>А если признаки заболевания?</a:t>
            </a:r>
          </a:p>
          <a:p>
            <a:r>
              <a:rPr lang="ru-RU" dirty="0"/>
              <a:t>А если нужно давать лекарства?</a:t>
            </a:r>
          </a:p>
          <a:p>
            <a:r>
              <a:rPr lang="ru-RU" dirty="0"/>
              <a:t>А если родители отказываются от медицинской помощи?</a:t>
            </a:r>
          </a:p>
        </p:txBody>
      </p:sp>
    </p:spTree>
    <p:extLst>
      <p:ext uri="{BB962C8B-B14F-4D97-AF65-F5344CB8AC3E}">
        <p14:creationId xmlns:p14="http://schemas.microsoft.com/office/powerpoint/2010/main" val="3096311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F0F5BD-0FB2-48D1-9C7F-E838F8BD1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0" i="0" dirty="0">
                <a:solidFill>
                  <a:srgbClr val="333333"/>
                </a:solidFill>
                <a:effectLst/>
                <a:latin typeface="Roboto"/>
              </a:rPr>
              <a:t>Право собственности детей и родителей: смартфоны и прочие предметы, которые могут вредить дисциплине и образовательному процессу</a:t>
            </a:r>
            <a:br>
              <a:rPr lang="ru-RU" b="0" i="0" dirty="0">
                <a:solidFill>
                  <a:srgbClr val="333333"/>
                </a:solidFill>
                <a:effectLst/>
                <a:latin typeface="Roboto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F3B8B1-A576-43EE-9FA5-C7BA6DACF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Право собственности: гарантировано Конституцией</a:t>
            </a:r>
          </a:p>
          <a:p>
            <a:r>
              <a:rPr lang="ru-RU" dirty="0"/>
              <a:t>Изъятие незаконно</a:t>
            </a:r>
          </a:p>
          <a:p>
            <a:r>
              <a:rPr lang="ru-RU" dirty="0"/>
              <a:t>Проверка наличия – обыск…?</a:t>
            </a:r>
          </a:p>
          <a:p>
            <a:r>
              <a:rPr lang="ru-RU" dirty="0"/>
              <a:t>Обеспечение сохранности</a:t>
            </a:r>
          </a:p>
          <a:p>
            <a:r>
              <a:rPr lang="ru-RU" dirty="0"/>
              <a:t>ПВР, запрещающие иметь на территории организации устройства</a:t>
            </a:r>
          </a:p>
        </p:txBody>
      </p:sp>
    </p:spTree>
    <p:extLst>
      <p:ext uri="{BB962C8B-B14F-4D97-AF65-F5344CB8AC3E}">
        <p14:creationId xmlns:p14="http://schemas.microsoft.com/office/powerpoint/2010/main" val="14800026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359</Words>
  <Application>Microsoft Office PowerPoint</Application>
  <PresentationFormat>Широкоэкранный</PresentationFormat>
  <Paragraphs>48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Roboto</vt:lpstr>
      <vt:lpstr>Тема Office</vt:lpstr>
      <vt:lpstr>Основные права и обязанности обучающихся, законных представителей</vt:lpstr>
      <vt:lpstr>Право на образование: варианты реализации, ответственность за нарушение </vt:lpstr>
      <vt:lpstr>Право на индивидуальный учебный план, на совмещение освоения образовательных программ, на зачет результатов предыдущего обучения – порядок и пределы реализации </vt:lpstr>
      <vt:lpstr>Обязанности обучающегося по освоению образовательной программы и варианты реагирования при их невыполнении</vt:lpstr>
      <vt:lpstr>Права законных представителей и их обязанности в отношении как ребенка, так и образовательной организации </vt:lpstr>
      <vt:lpstr>Право на защиту персональных данных, на защиту от информации, которая может причинить вред здоровью и нравственному развитию </vt:lpstr>
      <vt:lpstr>Право на охрану здоровья (включая противоэпидемические мероприятия): спорные моменты </vt:lpstr>
      <vt:lpstr>Право собственности детей и родителей: смартфоны и прочие предметы, которые могут вредить дисциплине и образовательному процессу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права и обязанности обучающихся, законных представителей</dc:title>
  <dc:creator>Anna</dc:creator>
  <cp:lastModifiedBy>Anna</cp:lastModifiedBy>
  <cp:revision>2</cp:revision>
  <dcterms:created xsi:type="dcterms:W3CDTF">2021-01-26T11:47:09Z</dcterms:created>
  <dcterms:modified xsi:type="dcterms:W3CDTF">2021-01-26T11:56:08Z</dcterms:modified>
</cp:coreProperties>
</file>