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5" r:id="rId3"/>
    <p:sldId id="266" r:id="rId4"/>
    <p:sldId id="267" r:id="rId5"/>
    <p:sldId id="268" r:id="rId6"/>
    <p:sldId id="269" r:id="rId7"/>
    <p:sldId id="257" r:id="rId8"/>
    <p:sldId id="320" r:id="rId9"/>
    <p:sldId id="321" r:id="rId10"/>
    <p:sldId id="312" r:id="rId11"/>
    <p:sldId id="263" r:id="rId12"/>
    <p:sldId id="264" r:id="rId13"/>
    <p:sldId id="262" r:id="rId14"/>
    <p:sldId id="322" r:id="rId15"/>
    <p:sldId id="323" r:id="rId16"/>
    <p:sldId id="324" r:id="rId17"/>
    <p:sldId id="325" r:id="rId18"/>
    <p:sldId id="326" r:id="rId19"/>
    <p:sldId id="327" r:id="rId20"/>
    <p:sldId id="328" r:id="rId21"/>
    <p:sldId id="329" r:id="rId22"/>
    <p:sldId id="330" r:id="rId23"/>
    <p:sldId id="331" r:id="rId24"/>
    <p:sldId id="280" r:id="rId25"/>
    <p:sldId id="281" r:id="rId26"/>
    <p:sldId id="278" r:id="rId27"/>
    <p:sldId id="279" r:id="rId28"/>
    <p:sldId id="259" r:id="rId29"/>
    <p:sldId id="319" r:id="rId30"/>
    <p:sldId id="302" r:id="rId31"/>
    <p:sldId id="286" r:id="rId32"/>
    <p:sldId id="288"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8" r:id="rId48"/>
    <p:sldId id="303" r:id="rId49"/>
    <p:sldId id="304" r:id="rId50"/>
    <p:sldId id="305" r:id="rId51"/>
    <p:sldId id="309" r:id="rId5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a:t>Процент согласившихся, что указанный вопрос является крайне важным, 247 респондентов </a:t>
            </a:r>
          </a:p>
        </c:rich>
      </c:tx>
      <c:overlay val="0"/>
      <c:spPr>
        <a:noFill/>
        <a:ln>
          <a:noFill/>
        </a:ln>
        <a:effectLst/>
      </c:spPr>
    </c:title>
    <c:autoTitleDeleted val="0"/>
    <c:plotArea>
      <c:layout/>
      <c:barChart>
        <c:barDir val="bar"/>
        <c:grouping val="clustered"/>
        <c:varyColors val="0"/>
        <c:ser>
          <c:idx val="0"/>
          <c:order val="0"/>
          <c:tx>
            <c:strRef>
              <c:f>Sheet1!$I$254</c:f>
              <c:strCache>
                <c:ptCount val="1"/>
                <c:pt idx="0">
                  <c:v>% согласившихся, что этот вопрос является крайне важным </c:v>
                </c:pt>
              </c:strCache>
            </c:strRef>
          </c:tx>
          <c:spPr>
            <a:solidFill>
              <a:schemeClr val="accent1"/>
            </a:solidFill>
            <a:ln>
              <a:noFill/>
            </a:ln>
            <a:effectLst/>
          </c:spPr>
          <c:invertIfNegative val="0"/>
          <c:cat>
            <c:strRef>
              <c:f>Sheet1!$H$255:$H$260</c:f>
              <c:strCache>
                <c:ptCount val="6"/>
                <c:pt idx="0">
                  <c:v>Могут ли поменять оплату труда?</c:v>
                </c:pt>
                <c:pt idx="1">
                  <c:v>Как в новых условиях разделить рабочее время с личным, семейным?</c:v>
                </c:pt>
                <c:pt idx="2">
                  <c:v> Что будет с отпусками в этом году?</c:v>
                </c:pt>
                <c:pt idx="3">
                  <c:v>Как в новых условиях изменятся обязанности педагогов?</c:v>
                </c:pt>
                <c:pt idx="4">
                  <c:v>Как будет организована работа летом?</c:v>
                </c:pt>
                <c:pt idx="5">
                  <c:v>Если должность не предполагает легкого перехода на дистанционную работу, или нет технических возможностей у педагога - какие решения может принять администрация?</c:v>
                </c:pt>
              </c:strCache>
            </c:strRef>
          </c:cat>
          <c:val>
            <c:numRef>
              <c:f>Sheet1!$I$255:$I$260</c:f>
              <c:numCache>
                <c:formatCode>0</c:formatCode>
                <c:ptCount val="6"/>
                <c:pt idx="0">
                  <c:v>79</c:v>
                </c:pt>
                <c:pt idx="1">
                  <c:v>72</c:v>
                </c:pt>
                <c:pt idx="2">
                  <c:v>70</c:v>
                </c:pt>
                <c:pt idx="3">
                  <c:v>68</c:v>
                </c:pt>
                <c:pt idx="4">
                  <c:v>62</c:v>
                </c:pt>
                <c:pt idx="5">
                  <c:v>57</c:v>
                </c:pt>
              </c:numCache>
            </c:numRef>
          </c:val>
          <c:extLst>
            <c:ext xmlns:c16="http://schemas.microsoft.com/office/drawing/2014/chart" uri="{C3380CC4-5D6E-409C-BE32-E72D297353CC}">
              <c16:uniqueId val="{00000000-AB19-2D46-B3E8-5C61EF767604}"/>
            </c:ext>
          </c:extLst>
        </c:ser>
        <c:dLbls>
          <c:showLegendKey val="0"/>
          <c:showVal val="0"/>
          <c:showCatName val="0"/>
          <c:showSerName val="0"/>
          <c:showPercent val="0"/>
          <c:showBubbleSize val="0"/>
        </c:dLbls>
        <c:gapWidth val="182"/>
        <c:axId val="1412608"/>
        <c:axId val="40337408"/>
      </c:barChart>
      <c:catAx>
        <c:axId val="1412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0337408"/>
        <c:crosses val="autoZero"/>
        <c:auto val="1"/>
        <c:lblAlgn val="ctr"/>
        <c:lblOffset val="100"/>
        <c:noMultiLvlLbl val="0"/>
      </c:catAx>
      <c:valAx>
        <c:axId val="40337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12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pivotSource>
    <c:name>[Опрос _барометр_ ожиданий педагогов 21-05-20 Вебинар Скайенг исправленный.xlsx]диаграмма 1!СводнаяТаблица1</c:name>
    <c:fmtId val="-1"/>
  </c:pivotSource>
  <c:chart>
    <c:autoTitleDeleted val="0"/>
    <c:pivotFmts>
      <c:pivotFmt>
        <c:idx val="0"/>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181336918096505"/>
          <c:y val="2.2802654516263229E-2"/>
          <c:w val="0.468274307880926"/>
          <c:h val="0.87644767679553404"/>
        </c:manualLayout>
      </c:layout>
      <c:barChart>
        <c:barDir val="bar"/>
        <c:grouping val="stacked"/>
        <c:varyColors val="0"/>
        <c:ser>
          <c:idx val="0"/>
          <c:order val="0"/>
          <c:tx>
            <c:strRef>
              <c:f>'диаграмма 1'!$C$16</c:f>
              <c:strCache>
                <c:ptCount val="1"/>
                <c:pt idx="0">
                  <c:v>"1"</c:v>
                </c:pt>
              </c:strCache>
            </c:strRef>
          </c:tx>
          <c:spPr>
            <a:solidFill>
              <a:schemeClr val="accent6">
                <a:lumMod val="75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1'!$C$17:$C$26</c:f>
              <c:numCache>
                <c:formatCode>General</c:formatCode>
                <c:ptCount val="9"/>
                <c:pt idx="0">
                  <c:v>12.5</c:v>
                </c:pt>
                <c:pt idx="1">
                  <c:v>62.5</c:v>
                </c:pt>
                <c:pt idx="2">
                  <c:v>47.5</c:v>
                </c:pt>
                <c:pt idx="3">
                  <c:v>25</c:v>
                </c:pt>
                <c:pt idx="4">
                  <c:v>35</c:v>
                </c:pt>
                <c:pt idx="5">
                  <c:v>47.5</c:v>
                </c:pt>
                <c:pt idx="6">
                  <c:v>0</c:v>
                </c:pt>
                <c:pt idx="7">
                  <c:v>10</c:v>
                </c:pt>
                <c:pt idx="8">
                  <c:v>22.5</c:v>
                </c:pt>
              </c:numCache>
            </c:numRef>
          </c:val>
          <c:extLst>
            <c:ext xmlns:c16="http://schemas.microsoft.com/office/drawing/2014/chart" uri="{C3380CC4-5D6E-409C-BE32-E72D297353CC}">
              <c16:uniqueId val="{00000000-B76D-FA40-8D03-C896928079CA}"/>
            </c:ext>
          </c:extLst>
        </c:ser>
        <c:ser>
          <c:idx val="1"/>
          <c:order val="1"/>
          <c:tx>
            <c:strRef>
              <c:f>'диаграмма 1'!$D$16</c:f>
              <c:strCache>
                <c:ptCount val="1"/>
                <c:pt idx="0">
                  <c:v>"2"</c:v>
                </c:pt>
              </c:strCache>
            </c:strRef>
          </c:tx>
          <c:spPr>
            <a:solidFill>
              <a:schemeClr val="accent6">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1'!$D$17:$D$26</c:f>
              <c:numCache>
                <c:formatCode>General</c:formatCode>
                <c:ptCount val="9"/>
                <c:pt idx="0">
                  <c:v>17.5</c:v>
                </c:pt>
                <c:pt idx="1">
                  <c:v>22.5</c:v>
                </c:pt>
                <c:pt idx="2">
                  <c:v>12.5</c:v>
                </c:pt>
                <c:pt idx="3">
                  <c:v>17.5</c:v>
                </c:pt>
                <c:pt idx="4">
                  <c:v>22.5</c:v>
                </c:pt>
                <c:pt idx="5">
                  <c:v>10</c:v>
                </c:pt>
                <c:pt idx="6">
                  <c:v>5</c:v>
                </c:pt>
                <c:pt idx="7">
                  <c:v>12.5</c:v>
                </c:pt>
                <c:pt idx="8">
                  <c:v>12.5</c:v>
                </c:pt>
              </c:numCache>
            </c:numRef>
          </c:val>
          <c:extLst>
            <c:ext xmlns:c16="http://schemas.microsoft.com/office/drawing/2014/chart" uri="{C3380CC4-5D6E-409C-BE32-E72D297353CC}">
              <c16:uniqueId val="{00000001-B76D-FA40-8D03-C896928079CA}"/>
            </c:ext>
          </c:extLst>
        </c:ser>
        <c:ser>
          <c:idx val="2"/>
          <c:order val="2"/>
          <c:tx>
            <c:strRef>
              <c:f>'диаграмма 1'!$E$16</c:f>
              <c:strCache>
                <c:ptCount val="1"/>
                <c:pt idx="0">
                  <c:v>"3"</c:v>
                </c:pt>
              </c:strCache>
            </c:strRef>
          </c:tx>
          <c:spPr>
            <a:solidFill>
              <a:schemeClr val="accent6">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1'!$E$17:$E$26</c:f>
              <c:numCache>
                <c:formatCode>General</c:formatCode>
                <c:ptCount val="9"/>
                <c:pt idx="0">
                  <c:v>7.5</c:v>
                </c:pt>
                <c:pt idx="1">
                  <c:v>7.5</c:v>
                </c:pt>
                <c:pt idx="2">
                  <c:v>12.5</c:v>
                </c:pt>
                <c:pt idx="3">
                  <c:v>25</c:v>
                </c:pt>
                <c:pt idx="4">
                  <c:v>25</c:v>
                </c:pt>
                <c:pt idx="5">
                  <c:v>25</c:v>
                </c:pt>
                <c:pt idx="6">
                  <c:v>2.5</c:v>
                </c:pt>
                <c:pt idx="7">
                  <c:v>17.5</c:v>
                </c:pt>
                <c:pt idx="8">
                  <c:v>25</c:v>
                </c:pt>
              </c:numCache>
            </c:numRef>
          </c:val>
          <c:extLst>
            <c:ext xmlns:c16="http://schemas.microsoft.com/office/drawing/2014/chart" uri="{C3380CC4-5D6E-409C-BE32-E72D297353CC}">
              <c16:uniqueId val="{00000002-B76D-FA40-8D03-C896928079CA}"/>
            </c:ext>
          </c:extLst>
        </c:ser>
        <c:ser>
          <c:idx val="3"/>
          <c:order val="3"/>
          <c:tx>
            <c:strRef>
              <c:f>'диаграмма 1'!$F$16</c:f>
              <c:strCache>
                <c:ptCount val="1"/>
                <c:pt idx="0">
                  <c:v>"4"</c:v>
                </c:pt>
              </c:strCache>
            </c:strRef>
          </c:tx>
          <c:spPr>
            <a:solidFill>
              <a:schemeClr val="accent2">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1'!$F$17:$F$26</c:f>
              <c:numCache>
                <c:formatCode>General</c:formatCode>
                <c:ptCount val="9"/>
                <c:pt idx="0">
                  <c:v>7.5</c:v>
                </c:pt>
                <c:pt idx="1">
                  <c:v>2.5</c:v>
                </c:pt>
                <c:pt idx="2">
                  <c:v>10</c:v>
                </c:pt>
                <c:pt idx="3">
                  <c:v>10</c:v>
                </c:pt>
                <c:pt idx="4">
                  <c:v>7.5</c:v>
                </c:pt>
                <c:pt idx="5">
                  <c:v>7.5</c:v>
                </c:pt>
                <c:pt idx="6">
                  <c:v>7.5</c:v>
                </c:pt>
                <c:pt idx="7">
                  <c:v>10</c:v>
                </c:pt>
                <c:pt idx="8">
                  <c:v>7.5</c:v>
                </c:pt>
              </c:numCache>
            </c:numRef>
          </c:val>
          <c:extLst>
            <c:ext xmlns:c16="http://schemas.microsoft.com/office/drawing/2014/chart" uri="{C3380CC4-5D6E-409C-BE32-E72D297353CC}">
              <c16:uniqueId val="{00000003-B76D-FA40-8D03-C896928079CA}"/>
            </c:ext>
          </c:extLst>
        </c:ser>
        <c:ser>
          <c:idx val="4"/>
          <c:order val="4"/>
          <c:tx>
            <c:strRef>
              <c:f>'диаграмма 1'!$G$16</c:f>
              <c:strCache>
                <c:ptCount val="1"/>
                <c:pt idx="0">
                  <c:v>"5"</c:v>
                </c:pt>
              </c:strCache>
            </c:strRef>
          </c:tx>
          <c:spPr>
            <a:solidFill>
              <a:schemeClr val="accent2">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1'!$G$17:$G$26</c:f>
              <c:numCache>
                <c:formatCode>General</c:formatCode>
                <c:ptCount val="9"/>
                <c:pt idx="0">
                  <c:v>17.5</c:v>
                </c:pt>
                <c:pt idx="1">
                  <c:v>2.5</c:v>
                </c:pt>
                <c:pt idx="2">
                  <c:v>10</c:v>
                </c:pt>
                <c:pt idx="3">
                  <c:v>15</c:v>
                </c:pt>
                <c:pt idx="4">
                  <c:v>7.5</c:v>
                </c:pt>
                <c:pt idx="5">
                  <c:v>5</c:v>
                </c:pt>
                <c:pt idx="6">
                  <c:v>22.5</c:v>
                </c:pt>
                <c:pt idx="7">
                  <c:v>12.5</c:v>
                </c:pt>
                <c:pt idx="8">
                  <c:v>7.5</c:v>
                </c:pt>
              </c:numCache>
            </c:numRef>
          </c:val>
          <c:extLst>
            <c:ext xmlns:c16="http://schemas.microsoft.com/office/drawing/2014/chart" uri="{C3380CC4-5D6E-409C-BE32-E72D297353CC}">
              <c16:uniqueId val="{00000004-B76D-FA40-8D03-C896928079CA}"/>
            </c:ext>
          </c:extLst>
        </c:ser>
        <c:ser>
          <c:idx val="5"/>
          <c:order val="5"/>
          <c:tx>
            <c:strRef>
              <c:f>'диаграмма 1'!$H$16</c:f>
              <c:strCache>
                <c:ptCount val="1"/>
                <c:pt idx="0">
                  <c:v>"6"</c:v>
                </c:pt>
              </c:strCache>
            </c:strRef>
          </c:tx>
          <c:spPr>
            <a:solidFill>
              <a:srgbClr val="FF0000"/>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1'!$H$17:$H$26</c:f>
              <c:numCache>
                <c:formatCode>General</c:formatCode>
                <c:ptCount val="9"/>
                <c:pt idx="0">
                  <c:v>37.5</c:v>
                </c:pt>
                <c:pt idx="1">
                  <c:v>2.5</c:v>
                </c:pt>
                <c:pt idx="2">
                  <c:v>7.5</c:v>
                </c:pt>
                <c:pt idx="3">
                  <c:v>7.5</c:v>
                </c:pt>
                <c:pt idx="4">
                  <c:v>2.5</c:v>
                </c:pt>
                <c:pt idx="5">
                  <c:v>5</c:v>
                </c:pt>
                <c:pt idx="6">
                  <c:v>62.5</c:v>
                </c:pt>
                <c:pt idx="7">
                  <c:v>37.5</c:v>
                </c:pt>
                <c:pt idx="8">
                  <c:v>25</c:v>
                </c:pt>
              </c:numCache>
            </c:numRef>
          </c:val>
          <c:extLst>
            <c:ext xmlns:c16="http://schemas.microsoft.com/office/drawing/2014/chart" uri="{C3380CC4-5D6E-409C-BE32-E72D297353CC}">
              <c16:uniqueId val="{00000005-B76D-FA40-8D03-C896928079CA}"/>
            </c:ext>
          </c:extLst>
        </c:ser>
        <c:dLbls>
          <c:showLegendKey val="0"/>
          <c:showVal val="1"/>
          <c:showCatName val="0"/>
          <c:showSerName val="0"/>
          <c:showPercent val="0"/>
          <c:showBubbleSize val="0"/>
        </c:dLbls>
        <c:gapWidth val="100"/>
        <c:overlap val="100"/>
        <c:axId val="96820736"/>
        <c:axId val="40344320"/>
      </c:barChart>
      <c:catAx>
        <c:axId val="968207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2"/>
                </a:solidFill>
                <a:latin typeface="Arial" panose="020B0604020202020204" pitchFamily="34" charset="0"/>
                <a:ea typeface="+mn-ea"/>
                <a:cs typeface="Arial" panose="020B0604020202020204" pitchFamily="34" charset="0"/>
              </a:defRPr>
            </a:pPr>
            <a:endParaRPr lang="ru-RU"/>
          </a:p>
        </c:txPr>
        <c:crossAx val="40344320"/>
        <c:crosses val="autoZero"/>
        <c:auto val="1"/>
        <c:lblAlgn val="ctr"/>
        <c:lblOffset val="100"/>
        <c:noMultiLvlLbl val="0"/>
      </c:catAx>
      <c:valAx>
        <c:axId val="40344320"/>
        <c:scaling>
          <c:orientation val="minMax"/>
          <c:max val="10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96820736"/>
        <c:crosses val="autoZero"/>
        <c:crossBetween val="between"/>
      </c:valAx>
      <c:spPr>
        <a:noFill/>
        <a:ln>
          <a:noFill/>
        </a:ln>
        <a:effectLst/>
      </c:spPr>
    </c:plotArea>
    <c:legend>
      <c:legendPos val="b"/>
      <c:layout>
        <c:manualLayout>
          <c:xMode val="edge"/>
          <c:yMode val="edge"/>
          <c:x val="0.49491728285434122"/>
          <c:y val="0.95860306935317297"/>
          <c:w val="0.3856173590273424"/>
          <c:h val="3.26784745593835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ru-RU"/>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6593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05393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6992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91506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0967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09B04F5-C9A0-4E8F-A5BB-E588D6DE8B28}"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294734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09B04F5-C9A0-4E8F-A5BB-E588D6DE8B28}" type="datetimeFigureOut">
              <a:rPr lang="ru-RU" smtClean="0"/>
              <a:t>22.12.2020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98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09B04F5-C9A0-4E8F-A5BB-E588D6DE8B28}" type="datetimeFigureOut">
              <a:rPr lang="ru-RU" smtClean="0"/>
              <a:t>22.12.2020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8243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9B04F5-C9A0-4E8F-A5BB-E588D6DE8B28}" type="datetimeFigureOut">
              <a:rPr lang="ru-RU" smtClean="0"/>
              <a:t>22.12.2020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41161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87510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D8C9-20E0-4118-8E9F-5AABF4981FC2}" type="slidenum">
              <a:rPr lang="ru-RU" smtClean="0"/>
              <a:t>‹#›</a:t>
            </a:fld>
            <a:endParaRPr lang="ru-RU"/>
          </a:p>
        </p:txBody>
      </p:sp>
    </p:spTree>
    <p:extLst>
      <p:ext uri="{BB962C8B-B14F-4D97-AF65-F5344CB8AC3E}">
        <p14:creationId xmlns:p14="http://schemas.microsoft.com/office/powerpoint/2010/main" val="11845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t>Трудовые отношения в организации в связи с переходом на дистанционную работу</a:t>
            </a:r>
            <a:endParaRPr lang="ru-RU" sz="4800" dirty="0"/>
          </a:p>
        </p:txBody>
      </p:sp>
      <p:sp>
        <p:nvSpPr>
          <p:cNvPr id="3" name="Подзаголовок 2"/>
          <p:cNvSpPr>
            <a:spLocks noGrp="1"/>
          </p:cNvSpPr>
          <p:nvPr>
            <p:ph type="subTitle" idx="1"/>
          </p:nvPr>
        </p:nvSpPr>
        <p:spPr>
          <a:xfrm>
            <a:off x="1524000" y="4295721"/>
            <a:ext cx="9144000" cy="1655762"/>
          </a:xfrm>
        </p:spPr>
        <p:txBody>
          <a:bodyPr/>
          <a:lstStyle/>
          <a:p>
            <a:pPr algn="l"/>
            <a:r>
              <a:rPr lang="ru-RU" dirty="0"/>
              <a:t>Вавилова А.А., </a:t>
            </a:r>
            <a:r>
              <a:rPr lang="ru-RU" dirty="0" err="1"/>
              <a:t>к.ю.н</a:t>
            </a:r>
            <a:r>
              <a:rPr lang="ru-RU" dirty="0"/>
              <a:t>., </a:t>
            </a:r>
          </a:p>
          <a:p>
            <a:pPr algn="l"/>
            <a:r>
              <a:rPr lang="ru-RU" dirty="0"/>
              <a:t>ведущий эксперт Института образования НИУ ВШЭ</a:t>
            </a:r>
          </a:p>
        </p:txBody>
      </p:sp>
    </p:spTree>
    <p:extLst>
      <p:ext uri="{BB962C8B-B14F-4D97-AF65-F5344CB8AC3E}">
        <p14:creationId xmlns:p14="http://schemas.microsoft.com/office/powerpoint/2010/main" val="54677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a:t>Основные нормы: гл. 49.1 ТК РФ</a:t>
            </a:r>
          </a:p>
        </p:txBody>
      </p:sp>
      <p:sp>
        <p:nvSpPr>
          <p:cNvPr id="3" name="Объект 2"/>
          <p:cNvSpPr>
            <a:spLocks noGrp="1"/>
          </p:cNvSpPr>
          <p:nvPr>
            <p:ph idx="1"/>
          </p:nvPr>
        </p:nvSpPr>
        <p:spPr/>
        <p:txBody>
          <a:bodyPr/>
          <a:lstStyle/>
          <a:p>
            <a:r>
              <a:rPr lang="ru-RU" dirty="0"/>
              <a:t>Статья 312.1 ТК РФ, признаки дистанционной работы:</a:t>
            </a:r>
          </a:p>
          <a:p>
            <a:r>
              <a:rPr lang="ru-RU" dirty="0"/>
              <a:t>работники работают вне места нахождения работодателя;</a:t>
            </a:r>
          </a:p>
          <a:p>
            <a:r>
              <a:rPr lang="ru-RU" dirty="0"/>
              <a:t>работники работают вне стационарных рабочих мест, находящихся под контролем работодателя;</a:t>
            </a:r>
          </a:p>
          <a:p>
            <a:r>
              <a:rPr lang="ru-RU" dirty="0"/>
              <a:t>для выполнения трудовой функции и взаимодействия с работодателем работники используют Интернет.</a:t>
            </a:r>
          </a:p>
          <a:p>
            <a:endParaRPr lang="ru-RU" dirty="0"/>
          </a:p>
          <a:p>
            <a:r>
              <a:rPr lang="ru-RU" dirty="0"/>
              <a:t>Новые изменения: от 8.12.202 № 407-ФЗ</a:t>
            </a:r>
          </a:p>
          <a:p>
            <a:endParaRPr lang="ru-RU" dirty="0"/>
          </a:p>
        </p:txBody>
      </p:sp>
    </p:spTree>
    <p:extLst>
      <p:ext uri="{BB962C8B-B14F-4D97-AF65-F5344CB8AC3E}">
        <p14:creationId xmlns:p14="http://schemas.microsoft.com/office/powerpoint/2010/main" val="127015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74 ТК РФ</a:t>
            </a:r>
          </a:p>
        </p:txBody>
      </p:sp>
      <p:sp>
        <p:nvSpPr>
          <p:cNvPr id="3" name="Объект 2"/>
          <p:cNvSpPr>
            <a:spLocks noGrp="1"/>
          </p:cNvSpPr>
          <p:nvPr>
            <p:ph idx="1"/>
          </p:nvPr>
        </p:nvSpPr>
        <p:spPr/>
        <p:txBody>
          <a:bodyPr>
            <a:normAutofit fontScale="92500" lnSpcReduction="20000"/>
          </a:bodyPr>
          <a:lstStyle/>
          <a:p>
            <a:r>
              <a:rPr lang="ru-RU" dirty="0"/>
              <a:t>Есть изменения организационных или технологических условий труда и приказ о таких изменениях (ч. 1 с. 74 ТК РФ; п. 21 Постановления Пленума Верховного Суда РФ от 17.03.2004 № 2 «О применении судами Российской Федерации Трудового кодекса РФ» (в ред. от 24.11.2015)</a:t>
            </a:r>
          </a:p>
          <a:p>
            <a:r>
              <a:rPr lang="ru-RU" dirty="0"/>
              <a:t>Уведомление об изменениях условий трудового договора и их причинах в письменной форме не позднее чем за 2 месяца до их введения (ч. 2 ст. 74 ТК РФ)</a:t>
            </a:r>
          </a:p>
          <a:p>
            <a:r>
              <a:rPr lang="ru-RU" dirty="0"/>
              <a:t>Предложение в письменном виде другой работы при отказе работника от изменений (ч. 3 ст. 74 ТК РФ)</a:t>
            </a:r>
          </a:p>
          <a:p>
            <a:r>
              <a:rPr lang="ru-RU" dirty="0"/>
              <a:t>При отсутствии подходящих вакансий или отказе работника от предложенной работы увольнение по п. 7 ч. 1 ст. 77 ТК РФ + выходное пособие в размере двухнедельного среднего заработка (ст. 178 ТК РФ).</a:t>
            </a:r>
          </a:p>
          <a:p>
            <a:endParaRPr lang="ru-RU" dirty="0"/>
          </a:p>
        </p:txBody>
      </p:sp>
    </p:spTree>
    <p:extLst>
      <p:ext uri="{BB962C8B-B14F-4D97-AF65-F5344CB8AC3E}">
        <p14:creationId xmlns:p14="http://schemas.microsoft.com/office/powerpoint/2010/main" val="161072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вносится?</a:t>
            </a:r>
          </a:p>
        </p:txBody>
      </p:sp>
      <p:sp>
        <p:nvSpPr>
          <p:cNvPr id="3" name="Объект 2"/>
          <p:cNvSpPr>
            <a:spLocks noGrp="1"/>
          </p:cNvSpPr>
          <p:nvPr>
            <p:ph idx="1"/>
          </p:nvPr>
        </p:nvSpPr>
        <p:spPr/>
        <p:txBody>
          <a:bodyPr/>
          <a:lstStyle/>
          <a:p>
            <a:r>
              <a:rPr lang="ru-RU" dirty="0"/>
              <a:t>Условие о дистанционной работе</a:t>
            </a:r>
          </a:p>
          <a:p>
            <a:r>
              <a:rPr lang="ru-RU" dirty="0"/>
              <a:t>Уточнения о рабочем времени</a:t>
            </a:r>
          </a:p>
          <a:p>
            <a:r>
              <a:rPr lang="ru-RU" dirty="0"/>
              <a:t>Уточнения о способах коммуникации</a:t>
            </a:r>
          </a:p>
          <a:p>
            <a:r>
              <a:rPr lang="ru-RU" dirty="0"/>
              <a:t>Уточнения должностных обязанностей: уточнение, изменение, сокращение \ возложение новых по разным должностям</a:t>
            </a:r>
          </a:p>
          <a:p>
            <a:r>
              <a:rPr lang="ru-RU" dirty="0"/>
              <a:t>Уточнения о предоставлении оборудования, компенсациях за использование личного имущества, возмещении расходов</a:t>
            </a:r>
          </a:p>
          <a:p>
            <a:r>
              <a:rPr lang="ru-RU" dirty="0"/>
              <a:t>Уточнения о контроле</a:t>
            </a:r>
          </a:p>
        </p:txBody>
      </p:sp>
    </p:spTree>
    <p:extLst>
      <p:ext uri="{BB962C8B-B14F-4D97-AF65-F5344CB8AC3E}">
        <p14:creationId xmlns:p14="http://schemas.microsoft.com/office/powerpoint/2010/main" val="83798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вводят?</a:t>
            </a:r>
          </a:p>
        </p:txBody>
      </p:sp>
      <p:sp>
        <p:nvSpPr>
          <p:cNvPr id="3" name="Объект 2"/>
          <p:cNvSpPr>
            <a:spLocks noGrp="1"/>
          </p:cNvSpPr>
          <p:nvPr>
            <p:ph idx="1"/>
          </p:nvPr>
        </p:nvSpPr>
        <p:spPr/>
        <p:txBody>
          <a:bodyPr>
            <a:normAutofit/>
          </a:bodyPr>
          <a:lstStyle/>
          <a:p>
            <a:r>
              <a:rPr lang="ru-RU" dirty="0"/>
              <a:t>Введение работникам дистанционного труда не будет являться переводом по смыслу ст. 72.1 ТК РФ</a:t>
            </a:r>
          </a:p>
          <a:p>
            <a:r>
              <a:rPr lang="ru-RU" dirty="0"/>
              <a:t>Дистанционная работа по ой же должности в том же подразделении - изменение условий трудового договора (ч. 1 ст. 312.1 ТК РФ; Апелляционное определение Мосгорсуда от 04.04.2018 № 33-8693/2018). </a:t>
            </a:r>
          </a:p>
          <a:p>
            <a:r>
              <a:rPr lang="ru-RU" dirty="0"/>
              <a:t>Согласно ст. 72 ТК РФ необходимо оформить дополнительные соглашения к трудовым договорам.</a:t>
            </a:r>
          </a:p>
          <a:p>
            <a:r>
              <a:rPr lang="ru-RU" dirty="0"/>
              <a:t>Если работники не согласны, то при наличии оснований возможно применение ст. 74 ТК РФ.</a:t>
            </a:r>
          </a:p>
        </p:txBody>
      </p:sp>
    </p:spTree>
    <p:extLst>
      <p:ext uri="{BB962C8B-B14F-4D97-AF65-F5344CB8AC3E}">
        <p14:creationId xmlns:p14="http://schemas.microsoft.com/office/powerpoint/2010/main" val="117184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A81D8A-D4F7-4CFF-8EDB-97E536E122F8}"/>
              </a:ext>
            </a:extLst>
          </p:cNvPr>
          <p:cNvSpPr>
            <a:spLocks noGrp="1"/>
          </p:cNvSpPr>
          <p:nvPr>
            <p:ph type="title"/>
          </p:nvPr>
        </p:nvSpPr>
        <p:spPr/>
        <p:txBody>
          <a:bodyPr/>
          <a:lstStyle/>
          <a:p>
            <a:r>
              <a:rPr lang="ru-RU" dirty="0"/>
              <a:t>Определение</a:t>
            </a:r>
          </a:p>
        </p:txBody>
      </p:sp>
      <p:sp>
        <p:nvSpPr>
          <p:cNvPr id="3" name="Объект 2">
            <a:extLst>
              <a:ext uri="{FF2B5EF4-FFF2-40B4-BE49-F238E27FC236}">
                <a16:creationId xmlns:a16="http://schemas.microsoft.com/office/drawing/2014/main" id="{FFD59A24-1B5B-4AF4-B5C5-EAD37DF0BEAB}"/>
              </a:ext>
            </a:extLst>
          </p:cNvPr>
          <p:cNvSpPr>
            <a:spLocks noGrp="1"/>
          </p:cNvSpPr>
          <p:nvPr>
            <p:ph idx="1"/>
          </p:nvPr>
        </p:nvSpPr>
        <p:spPr/>
        <p:txBody>
          <a:bodyPr>
            <a:normAutofit fontScale="92500" lnSpcReduction="10000"/>
          </a:bodyPr>
          <a:lstStyle/>
          <a:p>
            <a:r>
              <a:rPr lang="ru-RU" dirty="0"/>
              <a:t>Дистанционной (удаленной) работой (далее - дистанционная работа, выполнение трудовой функции дистанционно) является выполнение определенной трудовым договором трудовой функции вне места нахождения работодателя, его филиала, представительства, иного обособленного структурного подразделения (включая расположенные в другой местности), вне стационарного рабочего места, территории или объекта, прямо или косвенно находящихся под контролем работодателя, при условии использования для выполнения данной трудовой функции и для осуществления взаимодействия между работодателем и работником по вопросам, связанным с ее выполнением, информационно-телекоммуникационных сетей, в том числе сети "Интернет", и сетей связи общего пользования.</a:t>
            </a:r>
          </a:p>
        </p:txBody>
      </p:sp>
    </p:spTree>
    <p:extLst>
      <p:ext uri="{BB962C8B-B14F-4D97-AF65-F5344CB8AC3E}">
        <p14:creationId xmlns:p14="http://schemas.microsoft.com/office/powerpoint/2010/main" val="328404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FBA90D-0204-472C-A55E-8C88FFE3B499}"/>
              </a:ext>
            </a:extLst>
          </p:cNvPr>
          <p:cNvSpPr>
            <a:spLocks noGrp="1"/>
          </p:cNvSpPr>
          <p:nvPr>
            <p:ph type="title"/>
          </p:nvPr>
        </p:nvSpPr>
        <p:spPr/>
        <p:txBody>
          <a:bodyPr/>
          <a:lstStyle/>
          <a:p>
            <a:r>
              <a:rPr lang="ru-RU" dirty="0"/>
              <a:t>Варианты</a:t>
            </a:r>
          </a:p>
        </p:txBody>
      </p:sp>
      <p:sp>
        <p:nvSpPr>
          <p:cNvPr id="3" name="Объект 2">
            <a:extLst>
              <a:ext uri="{FF2B5EF4-FFF2-40B4-BE49-F238E27FC236}">
                <a16:creationId xmlns:a16="http://schemas.microsoft.com/office/drawing/2014/main" id="{698E6A1A-474A-464B-B701-C07CA75B3B0F}"/>
              </a:ext>
            </a:extLst>
          </p:cNvPr>
          <p:cNvSpPr>
            <a:spLocks noGrp="1"/>
          </p:cNvSpPr>
          <p:nvPr>
            <p:ph idx="1"/>
          </p:nvPr>
        </p:nvSpPr>
        <p:spPr>
          <a:xfrm>
            <a:off x="838200" y="1565564"/>
            <a:ext cx="10515600" cy="4611399"/>
          </a:xfrm>
        </p:spPr>
        <p:txBody>
          <a:bodyPr>
            <a:normAutofit fontScale="77500" lnSpcReduction="20000"/>
          </a:bodyPr>
          <a:lstStyle/>
          <a:p>
            <a:r>
              <a:rPr lang="ru-RU" dirty="0"/>
              <a:t>Трудовым договором или дополнительным соглашением к трудовому договору может предусматриваться выполнение работником трудовой функции дистанционно на постоянной основе (в течение срока действия трудового договора) либо временно (непрерывно в течение определенного трудовым договором или дополнительным соглашением к трудовому договору срока, не превышающего шести месяцев, либо периодически при условии чередования периодов выполнения работником трудовой функции дистанционно и периодов выполнения им трудовой функции на стационарном рабочем месте).</a:t>
            </a:r>
          </a:p>
          <a:p>
            <a:r>
              <a:rPr lang="ru-RU" dirty="0"/>
              <a:t>     Для целей настоящей главы под дистанционным работником понимается работник, заключивший трудовой договор или дополнительное соглашение к трудовому договору, указанные в части второй настоящей статьи, а также работник, выполняющий трудовую функцию дистанционно в соответствии с локальным нормативным актом, принятым работодателем в соответствии со статьей 312.9 настоящего Кодекса (далее также в настоящей главе - работник).</a:t>
            </a:r>
          </a:p>
          <a:p>
            <a:r>
              <a:rPr lang="ru-RU" dirty="0"/>
              <a:t>     На дистанционных работников в период выполнения ими трудовой функции дистанционно распространяется действие трудового законодательства и иных актов, содержащих нормы трудового права, с учетом особенностей, установленных настоящей главой.</a:t>
            </a:r>
          </a:p>
        </p:txBody>
      </p:sp>
    </p:spTree>
    <p:extLst>
      <p:ext uri="{BB962C8B-B14F-4D97-AF65-F5344CB8AC3E}">
        <p14:creationId xmlns:p14="http://schemas.microsoft.com/office/powerpoint/2010/main" val="398609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4AC6B9-EE0C-4C43-B2D7-681CD4E2A3F4}"/>
              </a:ext>
            </a:extLst>
          </p:cNvPr>
          <p:cNvSpPr>
            <a:spLocks noGrp="1"/>
          </p:cNvSpPr>
          <p:nvPr>
            <p:ph type="title"/>
          </p:nvPr>
        </p:nvSpPr>
        <p:spPr>
          <a:xfrm>
            <a:off x="838200" y="0"/>
            <a:ext cx="10515600" cy="1325563"/>
          </a:xfrm>
        </p:spPr>
        <p:txBody>
          <a:bodyPr/>
          <a:lstStyle/>
          <a:p>
            <a:r>
              <a:rPr lang="ru-RU" dirty="0"/>
              <a:t>Заключение трудового договора</a:t>
            </a:r>
          </a:p>
        </p:txBody>
      </p:sp>
      <p:sp>
        <p:nvSpPr>
          <p:cNvPr id="3" name="Объект 2">
            <a:extLst>
              <a:ext uri="{FF2B5EF4-FFF2-40B4-BE49-F238E27FC236}">
                <a16:creationId xmlns:a16="http://schemas.microsoft.com/office/drawing/2014/main" id="{B36A253D-4B92-4ABA-AC4F-40A518968E69}"/>
              </a:ext>
            </a:extLst>
          </p:cNvPr>
          <p:cNvSpPr>
            <a:spLocks noGrp="1"/>
          </p:cNvSpPr>
          <p:nvPr>
            <p:ph idx="1"/>
          </p:nvPr>
        </p:nvSpPr>
        <p:spPr>
          <a:xfrm>
            <a:off x="838200" y="1066799"/>
            <a:ext cx="11118273" cy="5458691"/>
          </a:xfrm>
        </p:spPr>
        <p:txBody>
          <a:bodyPr>
            <a:normAutofit fontScale="62500" lnSpcReduction="20000"/>
          </a:bodyPr>
          <a:lstStyle/>
          <a:p>
            <a:r>
              <a:rPr lang="ru-RU" dirty="0"/>
              <a:t>Трудовой договор и дополнительное соглашение к трудовому договору, предусматривающие выполнение работником трудовой функции дистанционно, могут заключаться путем обмена между работником (лицом, поступающим на работу) и работодателем электронными документами в порядке, предусмотренном частью первой статьи 312.3 настоящего Кодекса. </a:t>
            </a:r>
          </a:p>
          <a:p>
            <a:r>
              <a:rPr lang="ru-RU" dirty="0"/>
              <a:t> По письменному заявлению дистанционного работника работодатель не позднее трех рабочих дней со дня получения такого заявления обязан направить дистанционному работнику оформленный надлежащим образом экземпляр трудового договора или дополнительного соглашения к трудовому договору на бумажном носителе.</a:t>
            </a:r>
          </a:p>
          <a:p>
            <a:r>
              <a:rPr lang="ru-RU" dirty="0"/>
              <a:t>     При заключении трудового договора путем обмена электронными документами документы, предусмотренные статьей 65 настоящего Кодекса, могут быть предъявлены работодателю лицом, поступающим на дистанционную работу, в форме электронных документов, если иное не предусмотрено законодательством Российской Федерации. По требованию работодателя данное лицо обязано представить ему нотариально заверенные копии указанных документов на бумажном носителе.</a:t>
            </a:r>
          </a:p>
          <a:p>
            <a:r>
              <a:rPr lang="ru-RU" dirty="0"/>
              <a:t>     При заключении трудового договора путем обмена электронными документами лицом, впервые заключающим трудовой договор, данное лицо получает документ, подтверждающий регистрацию в системе индивидуального (персонифицированного) учета, в том числе в форме электронного документа, самостоятельно.</a:t>
            </a:r>
          </a:p>
          <a:p>
            <a:r>
              <a:rPr lang="ru-RU" dirty="0"/>
              <a:t>     Ознакомление лица, поступающего на дистанционную работу, с документами, предусмотренными частью третьей статьи 68 настоящего Кодекса, может осуществляться путем обмена электронными документами. </a:t>
            </a:r>
          </a:p>
          <a:p>
            <a:r>
              <a:rPr lang="ru-RU" dirty="0"/>
              <a:t>     По желанию дистанционного работника сведения о его трудовой деятельности вносятся работодателем в трудовую книжку дистанционного работника при условии ее предоставления им, в том числе путем направления по почте заказным письмом с уведомлением (за исключением случаев, если в соответствии с настоящим Кодексом, иным федеральным законом трудовая книжка на работника не ведется).</a:t>
            </a:r>
          </a:p>
        </p:txBody>
      </p:sp>
    </p:spTree>
    <p:extLst>
      <p:ext uri="{BB962C8B-B14F-4D97-AF65-F5344CB8AC3E}">
        <p14:creationId xmlns:p14="http://schemas.microsoft.com/office/powerpoint/2010/main" val="33719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650FA-9AD4-4CB8-8ABC-600E50A59CA7}"/>
              </a:ext>
            </a:extLst>
          </p:cNvPr>
          <p:cNvSpPr>
            <a:spLocks noGrp="1"/>
          </p:cNvSpPr>
          <p:nvPr>
            <p:ph type="title"/>
          </p:nvPr>
        </p:nvSpPr>
        <p:spPr>
          <a:xfrm>
            <a:off x="838200" y="-119784"/>
            <a:ext cx="10515600" cy="1325563"/>
          </a:xfrm>
        </p:spPr>
        <p:txBody>
          <a:bodyPr/>
          <a:lstStyle/>
          <a:p>
            <a:r>
              <a:rPr lang="ru-RU" dirty="0"/>
              <a:t>Взаимодействие</a:t>
            </a:r>
          </a:p>
        </p:txBody>
      </p:sp>
      <p:sp>
        <p:nvSpPr>
          <p:cNvPr id="3" name="Объект 2">
            <a:extLst>
              <a:ext uri="{FF2B5EF4-FFF2-40B4-BE49-F238E27FC236}">
                <a16:creationId xmlns:a16="http://schemas.microsoft.com/office/drawing/2014/main" id="{E3B279B6-F105-41AB-8A96-5C32DC963C6D}"/>
              </a:ext>
            </a:extLst>
          </p:cNvPr>
          <p:cNvSpPr>
            <a:spLocks noGrp="1"/>
          </p:cNvSpPr>
          <p:nvPr>
            <p:ph idx="1"/>
          </p:nvPr>
        </p:nvSpPr>
        <p:spPr>
          <a:xfrm>
            <a:off x="838200" y="1205778"/>
            <a:ext cx="10515600" cy="5555239"/>
          </a:xfrm>
        </p:spPr>
        <p:txBody>
          <a:bodyPr>
            <a:normAutofit fontScale="70000" lnSpcReduction="20000"/>
          </a:bodyPr>
          <a:lstStyle/>
          <a:p>
            <a:r>
              <a:rPr lang="ru-RU" dirty="0"/>
              <a:t>При заключении в электронном виде трудовых договоров, дополнительных соглашений к трудовым договорам, договоров о материальной ответственности, ученических договоров на получение образования без отрыва или с отрывом от работы, а также при внесении изменений в эти договоры (дополнительные соглашения к трудовым договорам) и их расторжении путем обмена электронными документами используются усиленная квалифицированная электронная подпись работодателя и усиленная квалифицированная электронная подпись или усиленная неквалифицированная электронная подпись работника в соответствии с законодательством Российской Федерации об электронной подписи.</a:t>
            </a:r>
          </a:p>
          <a:p>
            <a:r>
              <a:rPr lang="ru-RU" dirty="0"/>
              <a:t>     В иных случаях взаимодействие дистанционного работника и работодателя может осуществляться путем обмена электронными документами с использованием других видов электронной подписи или в иной форме, предусмотренной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 и позволяющей обеспечить фиксацию факта получения работником и (или) работодателем документов в электронном виде.</a:t>
            </a:r>
          </a:p>
          <a:p>
            <a:r>
              <a:rPr lang="ru-RU" dirty="0"/>
              <a:t>     При осуществлении взаимодействия дистанционного работника и работодателя путем обмена электронными документами каждая из осуществляющих взаимодействие сторон обязана направлять в форме электронного документа подтверждение получения электронного документа от другой стороны в срок, определенный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384490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0528CC-ACA5-4C68-B627-F84241E743A5}"/>
              </a:ext>
            </a:extLst>
          </p:cNvPr>
          <p:cNvSpPr>
            <a:spLocks noGrp="1"/>
          </p:cNvSpPr>
          <p:nvPr>
            <p:ph idx="1"/>
          </p:nvPr>
        </p:nvSpPr>
        <p:spPr>
          <a:xfrm>
            <a:off x="838200" y="387926"/>
            <a:ext cx="10515600" cy="6359237"/>
          </a:xfrm>
        </p:spPr>
        <p:txBody>
          <a:bodyPr>
            <a:normAutofit fontScale="62500" lnSpcReduction="20000"/>
          </a:bodyPr>
          <a:lstStyle/>
          <a:p>
            <a:r>
              <a:rPr lang="ru-RU" dirty="0"/>
              <a:t> При осуществлении взаимодействия дистанционного работника и работодателя в иной форме (часть вторая настоящей статьи) подтверждение действий дистанционного работника и работодателя, связанных с предоставлением друг другу информации, осуществляется в порядке, определенном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 </a:t>
            </a:r>
          </a:p>
          <a:p>
            <a:r>
              <a:rPr lang="ru-RU" dirty="0"/>
              <a:t>     С непосредственно связанными с трудовой деятельностью дистанционного работника локальными нормативными актами, приказами (распоряжениями) работодателя, уведомлениями, требованиями и иными документами, в отношении которых трудовым законодательством Российской Федерации предусмотрено их оформление на бумажном носителе и (или) ознакомление с ними работника в письменной форме, в том числе под роспись, дистанционный работник должен быть ознакомлен в письменной форме, в том числе под роспись, либо путем обмена электронными документами между работодателем и дистанционным работником, либо в иной форме, предусмотренной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a:p>
            <a:r>
              <a:rPr lang="ru-RU" dirty="0"/>
              <a:t>     В случаях, если в соответствии с настоящим Кодексом работник вправе или обязан обратиться к работодателю с заявлением, предоставить работодателю объяснения либо другую информацию, дистанционный работник делает это в форме электронного документа или в иной форме, предусмотренной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a:p>
            <a:r>
              <a:rPr lang="ru-RU" dirty="0"/>
              <a:t>     При подаче дистанционным работником заявления о выдаче заверенных надлежащим образом копий документов, связанных с работой (статья 62 настоящего Кодекса), работодатель не позднее трех рабочих дней со дня подачи указанного заявления обязан направить дистанционному работнику эти копии на бумажном носителе (по почте заказным письмом с уведомлением) или в форме электронного документа, если это указано в заявлении работника (в порядке взаимодействия, предусмотренном частью девятой настоящей статьи).</a:t>
            </a:r>
          </a:p>
        </p:txBody>
      </p:sp>
    </p:spTree>
    <p:extLst>
      <p:ext uri="{BB962C8B-B14F-4D97-AF65-F5344CB8AC3E}">
        <p14:creationId xmlns:p14="http://schemas.microsoft.com/office/powerpoint/2010/main" val="4067705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AA909-EFCA-471F-9DBA-D3B9E0609F3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9036932-E19A-455B-8908-2400851ED409}"/>
              </a:ext>
            </a:extLst>
          </p:cNvPr>
          <p:cNvSpPr>
            <a:spLocks noGrp="1"/>
          </p:cNvSpPr>
          <p:nvPr>
            <p:ph idx="1"/>
          </p:nvPr>
        </p:nvSpPr>
        <p:spPr/>
        <p:txBody>
          <a:bodyPr>
            <a:normAutofit/>
          </a:bodyPr>
          <a:lstStyle/>
          <a:p>
            <a:r>
              <a:rPr lang="ru-RU" dirty="0"/>
              <a:t>Порядок взаимодействия работодателя и работника, в том числе в связи с выполнением трудовой функции дистанционно, передачей результатов работы и отчетов о выполненной работе по запросам работодателя, устанавливается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329032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педагогов и должностные обязанности, оплата труда: очередной виток изменений</a:t>
            </a:r>
          </a:p>
        </p:txBody>
      </p:sp>
      <p:sp>
        <p:nvSpPr>
          <p:cNvPr id="3" name="Объект 2"/>
          <p:cNvSpPr>
            <a:spLocks noGrp="1"/>
          </p:cNvSpPr>
          <p:nvPr>
            <p:ph idx="1"/>
          </p:nvPr>
        </p:nvSpPr>
        <p:spPr/>
        <p:txBody>
          <a:bodyPr>
            <a:normAutofit fontScale="85000" lnSpcReduction="20000"/>
          </a:bodyPr>
          <a:lstStyle/>
          <a:p>
            <a:r>
              <a:rPr lang="ru-RU" dirty="0"/>
              <a:t>Общее правило: изменения условий труда по согласию работника</a:t>
            </a:r>
          </a:p>
          <a:p>
            <a:pPr lvl="1"/>
            <a:r>
              <a:rPr lang="ru-RU" dirty="0"/>
              <a:t>Изменение условий труда, должностных обязанностей через </a:t>
            </a:r>
            <a:r>
              <a:rPr lang="ru-RU" dirty="0" err="1"/>
              <a:t>доп.соглашение</a:t>
            </a:r>
            <a:r>
              <a:rPr lang="ru-RU" dirty="0"/>
              <a:t>, по ст. 72 или ст. 74</a:t>
            </a:r>
          </a:p>
          <a:p>
            <a:pPr lvl="1"/>
            <a:r>
              <a:rPr lang="ru-RU" dirty="0"/>
              <a:t>Ст. 72.2 позволяет перевод без согласия работника в случае эпидемии – временный, сроком ДО одного месяца</a:t>
            </a:r>
          </a:p>
          <a:p>
            <a:r>
              <a:rPr lang="ru-RU" dirty="0"/>
              <a:t>Дистанционный режим – глава 49.1 ТК</a:t>
            </a:r>
          </a:p>
          <a:p>
            <a:pPr lvl="1"/>
            <a:r>
              <a:rPr lang="ru-RU" dirty="0" err="1"/>
              <a:t>Доп.соглашения</a:t>
            </a:r>
            <a:r>
              <a:rPr lang="ru-RU" dirty="0"/>
              <a:t> о работе на условиях дистанционной работы</a:t>
            </a:r>
          </a:p>
          <a:p>
            <a:pPr lvl="1"/>
            <a:r>
              <a:rPr lang="ru-RU" dirty="0"/>
              <a:t>Вопрос компенсации за использование средств связи, техники, вопрос предоставления техники при ее отсутствии </a:t>
            </a:r>
          </a:p>
          <a:p>
            <a:r>
              <a:rPr lang="ru-RU" dirty="0"/>
              <a:t>Простой: по причинам, не зависящим от сторон</a:t>
            </a:r>
          </a:p>
          <a:p>
            <a:pPr lvl="1"/>
            <a:r>
              <a:rPr lang="ru-RU" dirty="0"/>
              <a:t>Для большинства работников не возникает ситуации простоя</a:t>
            </a:r>
          </a:p>
          <a:p>
            <a:pPr lvl="1"/>
            <a:r>
              <a:rPr lang="ru-RU" dirty="0"/>
              <a:t>Точка зрения: в приостановленных отраслях невозможное решение</a:t>
            </a:r>
          </a:p>
          <a:p>
            <a:pPr lvl="1"/>
            <a:r>
              <a:rPr lang="ru-RU" dirty="0"/>
              <a:t>Работник теряет в заработной плате (2\3 тарифной ставки, оклада)</a:t>
            </a:r>
          </a:p>
          <a:p>
            <a:r>
              <a:rPr lang="ru-RU" dirty="0"/>
              <a:t>Права на персональные данные и медицинскую тайну</a:t>
            </a:r>
          </a:p>
          <a:p>
            <a:endParaRPr lang="ru-RU" dirty="0"/>
          </a:p>
        </p:txBody>
      </p:sp>
    </p:spTree>
    <p:extLst>
      <p:ext uri="{BB962C8B-B14F-4D97-AF65-F5344CB8AC3E}">
        <p14:creationId xmlns:p14="http://schemas.microsoft.com/office/powerpoint/2010/main" val="46141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31983A-96FC-436D-8E74-B5EF5BC02A7D}"/>
              </a:ext>
            </a:extLst>
          </p:cNvPr>
          <p:cNvSpPr>
            <a:spLocks noGrp="1"/>
          </p:cNvSpPr>
          <p:nvPr>
            <p:ph type="title"/>
          </p:nvPr>
        </p:nvSpPr>
        <p:spPr/>
        <p:txBody>
          <a:bodyPr/>
          <a:lstStyle/>
          <a:p>
            <a:r>
              <a:rPr lang="ru-RU" dirty="0"/>
              <a:t>Режим рабочего времени</a:t>
            </a:r>
          </a:p>
        </p:txBody>
      </p:sp>
      <p:sp>
        <p:nvSpPr>
          <p:cNvPr id="3" name="Объект 2">
            <a:extLst>
              <a:ext uri="{FF2B5EF4-FFF2-40B4-BE49-F238E27FC236}">
                <a16:creationId xmlns:a16="http://schemas.microsoft.com/office/drawing/2014/main" id="{FE67F9C9-F06F-4093-BDAF-EEE63C59E1E9}"/>
              </a:ext>
            </a:extLst>
          </p:cNvPr>
          <p:cNvSpPr>
            <a:spLocks noGrp="1"/>
          </p:cNvSpPr>
          <p:nvPr>
            <p:ph idx="1"/>
          </p:nvPr>
        </p:nvSpPr>
        <p:spPr/>
        <p:txBody>
          <a:bodyPr>
            <a:normAutofit fontScale="85000" lnSpcReduction="20000"/>
          </a:bodyPr>
          <a:lstStyle/>
          <a:p>
            <a:r>
              <a:rPr lang="ru-RU" dirty="0"/>
              <a:t>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 может определяться режим рабочего времени дистанционного работника, а при временной дистанционной работе также могут определяться продолжительность и (или) периодичность выполнения работником трудовой функции дистанционно.</a:t>
            </a:r>
          </a:p>
          <a:p>
            <a:r>
              <a:rPr lang="ru-RU" dirty="0"/>
              <a:t>     Если иное не предусмотрено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 режим рабочего времени дистанционного работника устанавливается таким работником по своему усмотрению.</a:t>
            </a:r>
          </a:p>
          <a:p>
            <a:r>
              <a:rPr lang="ru-RU" dirty="0"/>
              <a:t>Время взаимодействия дистанционного работника с работодателем включается в рабочее время.</a:t>
            </a:r>
          </a:p>
        </p:txBody>
      </p:sp>
    </p:spTree>
    <p:extLst>
      <p:ext uri="{BB962C8B-B14F-4D97-AF65-F5344CB8AC3E}">
        <p14:creationId xmlns:p14="http://schemas.microsoft.com/office/powerpoint/2010/main" val="1465581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C0ECC7-3EC4-4ADC-942A-5A11F5F254C4}"/>
              </a:ext>
            </a:extLst>
          </p:cNvPr>
          <p:cNvSpPr>
            <a:spLocks noGrp="1"/>
          </p:cNvSpPr>
          <p:nvPr>
            <p:ph type="title"/>
          </p:nvPr>
        </p:nvSpPr>
        <p:spPr/>
        <p:txBody>
          <a:bodyPr/>
          <a:lstStyle/>
          <a:p>
            <a:r>
              <a:rPr lang="ru-RU" dirty="0"/>
              <a:t>Зарплата</a:t>
            </a:r>
          </a:p>
        </p:txBody>
      </p:sp>
      <p:sp>
        <p:nvSpPr>
          <p:cNvPr id="3" name="Объект 2">
            <a:extLst>
              <a:ext uri="{FF2B5EF4-FFF2-40B4-BE49-F238E27FC236}">
                <a16:creationId xmlns:a16="http://schemas.microsoft.com/office/drawing/2014/main" id="{2FEC8ED8-A9ED-4397-A708-CA9E8C366329}"/>
              </a:ext>
            </a:extLst>
          </p:cNvPr>
          <p:cNvSpPr>
            <a:spLocks noGrp="1"/>
          </p:cNvSpPr>
          <p:nvPr>
            <p:ph idx="1"/>
          </p:nvPr>
        </p:nvSpPr>
        <p:spPr/>
        <p:txBody>
          <a:bodyPr/>
          <a:lstStyle/>
          <a:p>
            <a:r>
              <a:rPr lang="ru-RU" dirty="0"/>
              <a:t>Выполнение работником трудовой функции дистанционно не может являться основанием для снижения ему заработной платы.</a:t>
            </a:r>
          </a:p>
        </p:txBody>
      </p:sp>
    </p:spTree>
    <p:extLst>
      <p:ext uri="{BB962C8B-B14F-4D97-AF65-F5344CB8AC3E}">
        <p14:creationId xmlns:p14="http://schemas.microsoft.com/office/powerpoint/2010/main" val="2493211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1EB2E-EF59-4C9D-A927-8ED0A2AD8B30}"/>
              </a:ext>
            </a:extLst>
          </p:cNvPr>
          <p:cNvSpPr>
            <a:spLocks noGrp="1"/>
          </p:cNvSpPr>
          <p:nvPr>
            <p:ph type="title"/>
          </p:nvPr>
        </p:nvSpPr>
        <p:spPr/>
        <p:txBody>
          <a:bodyPr/>
          <a:lstStyle/>
          <a:p>
            <a:r>
              <a:rPr lang="ru-RU" dirty="0"/>
              <a:t>Компенсации </a:t>
            </a:r>
          </a:p>
        </p:txBody>
      </p:sp>
      <p:sp>
        <p:nvSpPr>
          <p:cNvPr id="3" name="Объект 2">
            <a:extLst>
              <a:ext uri="{FF2B5EF4-FFF2-40B4-BE49-F238E27FC236}">
                <a16:creationId xmlns:a16="http://schemas.microsoft.com/office/drawing/2014/main" id="{18BBD314-4384-4A9E-9C48-567645173B57}"/>
              </a:ext>
            </a:extLst>
          </p:cNvPr>
          <p:cNvSpPr>
            <a:spLocks noGrp="1"/>
          </p:cNvSpPr>
          <p:nvPr>
            <p:ph idx="1"/>
          </p:nvPr>
        </p:nvSpPr>
        <p:spPr/>
        <p:txBody>
          <a:bodyPr>
            <a:normAutofit fontScale="85000" lnSpcReduction="20000"/>
          </a:bodyPr>
          <a:lstStyle/>
          <a:p>
            <a:r>
              <a:rPr lang="ru-RU" dirty="0"/>
              <a:t>Работодатель обеспечивает дистанционного работника необходимыми для выполнения им трудовой функции оборудованием, программно-техническими средствами, средствами защиты информации и иными средствами.</a:t>
            </a:r>
          </a:p>
          <a:p>
            <a:r>
              <a:rPr lang="ru-RU" dirty="0"/>
              <a:t>     Дистанционный работник вправе с согласия или ведома работодателя и в его интересах использовать для выполнения трудовой функции принадлежащие работнику или арендованные им оборудование, программно-технические средства, средства защиты информации и иные средства. При этом работодатель выплачивает дистанционному работнику компенсацию за использование принадлежащих ему или арендованных им оборудования, программно-технических средств, средств защиты информации и иных средств, а также возмещает расходы, связанные с их использованием, в порядке, сроки и размерах, которые определяются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797855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E55758-AA65-494C-8B63-B9A01B1FF808}"/>
              </a:ext>
            </a:extLst>
          </p:cNvPr>
          <p:cNvSpPr>
            <a:spLocks noGrp="1"/>
          </p:cNvSpPr>
          <p:nvPr>
            <p:ph type="title"/>
          </p:nvPr>
        </p:nvSpPr>
        <p:spPr/>
        <p:txBody>
          <a:bodyPr/>
          <a:lstStyle/>
          <a:p>
            <a:r>
              <a:rPr lang="ru-RU" dirty="0"/>
              <a:t>Экстренная ситуация</a:t>
            </a:r>
          </a:p>
        </p:txBody>
      </p:sp>
      <p:sp>
        <p:nvSpPr>
          <p:cNvPr id="3" name="Объект 2">
            <a:extLst>
              <a:ext uri="{FF2B5EF4-FFF2-40B4-BE49-F238E27FC236}">
                <a16:creationId xmlns:a16="http://schemas.microsoft.com/office/drawing/2014/main" id="{809DF89F-F050-4AB6-B1A3-9000A9617003}"/>
              </a:ext>
            </a:extLst>
          </p:cNvPr>
          <p:cNvSpPr>
            <a:spLocks noGrp="1"/>
          </p:cNvSpPr>
          <p:nvPr>
            <p:ph idx="1"/>
          </p:nvPr>
        </p:nvSpPr>
        <p:spPr>
          <a:xfrm>
            <a:off x="838200" y="1413164"/>
            <a:ext cx="10515600" cy="4763799"/>
          </a:xfrm>
        </p:spPr>
        <p:txBody>
          <a:bodyPr>
            <a:normAutofit fontScale="70000" lnSpcReduction="20000"/>
          </a:bodyPr>
          <a:lstStyle/>
          <a:p>
            <a:r>
              <a:rPr lang="ru-RU" dirty="0"/>
              <a:t>В случае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или эпизоотии и в любых исключительных случаях, ставящих под угрозу жизнь или нормальные жизненные условия всего населения или его части, работник может быть временно переведен по инициативе работодателя на дистанционную работу на период наличия указанных обстоятельств (случаев). Временный перевод работника на дистанционную работу по инициативе работодателя также может быть осуществлен в случае принятия соответствующего решения органом государственной власти и (или) органом местного самоуправления.</a:t>
            </a:r>
          </a:p>
          <a:p>
            <a:r>
              <a:rPr lang="ru-RU" dirty="0"/>
              <a:t>     Согласие работника на такой перевод не требуется. При этом работодатель обеспечивает работника, временно переведенного на дистанционную работу по инициативе работодателя, необходимыми для выполнения этим работником трудовой функции дистанционно оборудованием, программно-техническими средствами, средствами защиты информации и иными средствами либо выплачивает дистанционному работнику компенсацию за использование принадлежащих ему или арендованных им оборудования, программно-технических средств, средств защиты информации и иных средств, возмещает расходы, связанные с их использованием, а также возмещает дистанционному работнику другие расходы, связанные с выполнением трудовой функции дистанционно. При необходимости работодатель проводит обучение работника применению оборудования, программно-технических средств, средств защиты информации и иных средств, рекомендованных или предоставленных работодателем.</a:t>
            </a:r>
          </a:p>
        </p:txBody>
      </p:sp>
    </p:spTree>
    <p:extLst>
      <p:ext uri="{BB962C8B-B14F-4D97-AF65-F5344CB8AC3E}">
        <p14:creationId xmlns:p14="http://schemas.microsoft.com/office/powerpoint/2010/main" val="2330532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Дисциплина труда. Контроль за выполнением работниками должностных обязанностей: допустимые и недопустимые варианты</a:t>
            </a:r>
            <a:br>
              <a:rPr lang="ru-RU" dirty="0"/>
            </a:br>
            <a:endParaRPr lang="ru-RU" dirty="0"/>
          </a:p>
        </p:txBody>
      </p:sp>
      <p:sp>
        <p:nvSpPr>
          <p:cNvPr id="3" name="Объект 2"/>
          <p:cNvSpPr>
            <a:spLocks noGrp="1"/>
          </p:cNvSpPr>
          <p:nvPr>
            <p:ph idx="1"/>
          </p:nvPr>
        </p:nvSpPr>
        <p:spPr/>
        <p:txBody>
          <a:bodyPr/>
          <a:lstStyle/>
          <a:p>
            <a:r>
              <a:rPr lang="ru-RU" dirty="0"/>
              <a:t>Общие правила сохраняются</a:t>
            </a:r>
          </a:p>
          <a:p>
            <a:r>
              <a:rPr lang="ru-RU" dirty="0"/>
              <a:t>Контроль через результаты \ факт проведения занятия</a:t>
            </a:r>
          </a:p>
          <a:p>
            <a:r>
              <a:rPr lang="ru-RU" dirty="0"/>
              <a:t>Недопустимо устанавливать камеры </a:t>
            </a:r>
          </a:p>
          <a:p>
            <a:r>
              <a:rPr lang="ru-RU" dirty="0"/>
              <a:t>Нецелесообразно вводить новые контрольные мероприятия</a:t>
            </a:r>
          </a:p>
        </p:txBody>
      </p:sp>
    </p:spTree>
    <p:extLst>
      <p:ext uri="{BB962C8B-B14F-4D97-AF65-F5344CB8AC3E}">
        <p14:creationId xmlns:p14="http://schemas.microsoft.com/office/powerpoint/2010/main" val="3103710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Пределы ответственности работников. Решения при технических сбоях</a:t>
            </a:r>
            <a:br>
              <a:rPr lang="ru-RU" dirty="0"/>
            </a:br>
            <a:endParaRPr lang="ru-RU" dirty="0"/>
          </a:p>
        </p:txBody>
      </p:sp>
      <p:sp>
        <p:nvSpPr>
          <p:cNvPr id="3" name="Объект 2"/>
          <p:cNvSpPr>
            <a:spLocks noGrp="1"/>
          </p:cNvSpPr>
          <p:nvPr>
            <p:ph idx="1"/>
          </p:nvPr>
        </p:nvSpPr>
        <p:spPr/>
        <p:txBody>
          <a:bodyPr/>
          <a:lstStyle/>
          <a:p>
            <a:r>
              <a:rPr lang="ru-RU" dirty="0"/>
              <a:t>Главное правило трудового законодательства: ответственность за виновное неисполнение или ненадлежащее исполнение трудовых обязанностей</a:t>
            </a:r>
          </a:p>
          <a:p>
            <a:r>
              <a:rPr lang="ru-RU" dirty="0" err="1"/>
              <a:t>Взаимозаменямые</a:t>
            </a:r>
            <a:r>
              <a:rPr lang="ru-RU" dirty="0"/>
              <a:t> платформы + техподдержка</a:t>
            </a:r>
          </a:p>
        </p:txBody>
      </p:sp>
    </p:spTree>
    <p:extLst>
      <p:ext uri="{BB962C8B-B14F-4D97-AF65-F5344CB8AC3E}">
        <p14:creationId xmlns:p14="http://schemas.microsoft.com/office/powerpoint/2010/main" val="2212681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Обучение работников в связи с новыми условиями труда. Варианты решений для различных должностей (педагоги-психологи, педагоги-организаторы, </a:t>
            </a:r>
            <a:r>
              <a:rPr lang="ru-RU" sz="3600" dirty="0" err="1"/>
              <a:t>тьюторы</a:t>
            </a:r>
            <a:r>
              <a:rPr lang="ru-RU" sz="3600" dirty="0"/>
              <a:t> и т.п.)</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Внутреннее – внешнее</a:t>
            </a:r>
          </a:p>
          <a:p>
            <a:r>
              <a:rPr lang="ru-RU" dirty="0"/>
              <a:t>Обязанности по должности – дополнительные</a:t>
            </a:r>
          </a:p>
          <a:p>
            <a:r>
              <a:rPr lang="ru-RU" dirty="0"/>
              <a:t>Проблема может решаться, и успешно решается во многих организациях, путем выявления дефицитов и взаимного обучения сотрудников, подготовки памяток, пошаговых инструкций и иных подобных документов, </a:t>
            </a:r>
            <a:r>
              <a:rPr lang="ru-RU" dirty="0" err="1"/>
              <a:t>видеоинструкций</a:t>
            </a:r>
            <a:r>
              <a:rPr lang="ru-RU" dirty="0"/>
              <a:t>. Ограничением в данном случае может выступать рабочее время работника, т.к. деятельность по обучению коллег, подготовке таких методических материалов входит в состав рабочего времени. </a:t>
            </a:r>
          </a:p>
          <a:p>
            <a:r>
              <a:rPr lang="ru-RU" dirty="0"/>
              <a:t>Освоить те или иные инструменты организации образовательного процесса –методическая работа для педагога. По общему правилу, она включена в состав должностных обязанностей педагога. Поэтому работодатель вправе дать поручение освоить конкретные образовательные инструменты</a:t>
            </a:r>
          </a:p>
          <a:p>
            <a:endParaRPr lang="ru-RU" dirty="0"/>
          </a:p>
        </p:txBody>
      </p:sp>
    </p:spTree>
    <p:extLst>
      <p:ext uri="{BB962C8B-B14F-4D97-AF65-F5344CB8AC3E}">
        <p14:creationId xmlns:p14="http://schemas.microsoft.com/office/powerpoint/2010/main" val="819759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Новый порядок общения с обучающимися – новые требования к работникам, основные конфликтные ситуации</a:t>
            </a:r>
            <a:br>
              <a:rPr lang="ru-RU" dirty="0"/>
            </a:br>
            <a:endParaRPr lang="ru-RU" dirty="0"/>
          </a:p>
        </p:txBody>
      </p:sp>
      <p:sp>
        <p:nvSpPr>
          <p:cNvPr id="3" name="Объект 2"/>
          <p:cNvSpPr>
            <a:spLocks noGrp="1"/>
          </p:cNvSpPr>
          <p:nvPr>
            <p:ph idx="1"/>
          </p:nvPr>
        </p:nvSpPr>
        <p:spPr/>
        <p:txBody>
          <a:bodyPr/>
          <a:lstStyle/>
          <a:p>
            <a:r>
              <a:rPr lang="ru-RU" dirty="0"/>
              <a:t>Ограничение рабочего времени</a:t>
            </a:r>
          </a:p>
          <a:p>
            <a:r>
              <a:rPr lang="ru-RU" dirty="0"/>
              <a:t>Соблюдение требований об охране персональных данных в образовательном процессе + при входе обучающихся в помещение</a:t>
            </a:r>
          </a:p>
          <a:p>
            <a:r>
              <a:rPr lang="ru-RU" dirty="0"/>
              <a:t>Отношения с родителями</a:t>
            </a:r>
          </a:p>
          <a:p>
            <a:r>
              <a:rPr lang="ru-RU" dirty="0"/>
              <a:t>Согласование графиков детей и родителей</a:t>
            </a:r>
          </a:p>
          <a:p>
            <a:r>
              <a:rPr lang="ru-RU" dirty="0"/>
              <a:t>Выбор форматов в зависимости от технического оснащения семьи</a:t>
            </a:r>
          </a:p>
          <a:p>
            <a:endParaRPr lang="ru-RU" dirty="0"/>
          </a:p>
        </p:txBody>
      </p:sp>
    </p:spTree>
    <p:extLst>
      <p:ext uri="{BB962C8B-B14F-4D97-AF65-F5344CB8AC3E}">
        <p14:creationId xmlns:p14="http://schemas.microsoft.com/office/powerpoint/2010/main" val="507122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Особенности отчетности и вопросы минимизации отчетной документации</a:t>
            </a:r>
            <a:br>
              <a:rPr lang="ru-RU" dirty="0"/>
            </a:br>
            <a:endParaRPr lang="ru-RU" dirty="0"/>
          </a:p>
        </p:txBody>
      </p:sp>
      <p:sp>
        <p:nvSpPr>
          <p:cNvPr id="3" name="Объект 2"/>
          <p:cNvSpPr>
            <a:spLocks noGrp="1"/>
          </p:cNvSpPr>
          <p:nvPr>
            <p:ph idx="1"/>
          </p:nvPr>
        </p:nvSpPr>
        <p:spPr/>
        <p:txBody>
          <a:bodyPr>
            <a:normAutofit/>
          </a:bodyPr>
          <a:lstStyle/>
          <a:p>
            <a:endParaRPr lang="ru-RU" dirty="0"/>
          </a:p>
          <a:p>
            <a:r>
              <a:rPr lang="ru-RU" dirty="0"/>
              <a:t>Собственно – минимизировать. </a:t>
            </a:r>
          </a:p>
        </p:txBody>
      </p:sp>
    </p:spTree>
    <p:extLst>
      <p:ext uri="{BB962C8B-B14F-4D97-AF65-F5344CB8AC3E}">
        <p14:creationId xmlns:p14="http://schemas.microsoft.com/office/powerpoint/2010/main" val="1233325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6400" y="537029"/>
            <a:ext cx="11045371" cy="6008914"/>
          </a:xfrm>
        </p:spPr>
        <p:txBody>
          <a:bodyPr>
            <a:normAutofit/>
          </a:bodyPr>
          <a:lstStyle/>
          <a:p>
            <a:r>
              <a:rPr lang="ru-RU" sz="3200" dirty="0"/>
              <a:t>Взаимодействие с работодателем в связи с введением дистанционного или смешанного режима работы</a:t>
            </a:r>
          </a:p>
          <a:p>
            <a:pPr lvl="1"/>
            <a:endParaRPr lang="ru-RU" sz="3200" dirty="0"/>
          </a:p>
          <a:p>
            <a:pPr lvl="1"/>
            <a:r>
              <a:rPr lang="ru-RU" sz="2800" dirty="0"/>
              <a:t>Общая задача</a:t>
            </a:r>
          </a:p>
          <a:p>
            <a:pPr lvl="2"/>
            <a:r>
              <a:rPr lang="ru-RU" sz="2400" dirty="0"/>
              <a:t>Качество образования как приоритет</a:t>
            </a:r>
          </a:p>
          <a:p>
            <a:pPr lvl="2"/>
            <a:r>
              <a:rPr lang="ru-RU" sz="2400" dirty="0"/>
              <a:t>Права обучающихся как приоритет</a:t>
            </a:r>
          </a:p>
          <a:p>
            <a:pPr lvl="1"/>
            <a:r>
              <a:rPr lang="ru-RU" sz="2800" dirty="0"/>
              <a:t>Качество педагогического труда – определяющий момент в качестве образования</a:t>
            </a:r>
          </a:p>
          <a:p>
            <a:pPr lvl="2"/>
            <a:r>
              <a:rPr lang="ru-RU" sz="2400" dirty="0"/>
              <a:t>Качественный труд невозможен с нарушением права работников на отдых</a:t>
            </a:r>
          </a:p>
          <a:p>
            <a:pPr lvl="2"/>
            <a:r>
              <a:rPr lang="ru-RU" sz="2400" dirty="0"/>
              <a:t>Мотивация…?... </a:t>
            </a:r>
          </a:p>
        </p:txBody>
      </p:sp>
    </p:spTree>
    <p:extLst>
      <p:ext uri="{BB962C8B-B14F-4D97-AF65-F5344CB8AC3E}">
        <p14:creationId xmlns:p14="http://schemas.microsoft.com/office/powerpoint/2010/main" val="106125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40001"/>
            <a:ext cx="10515600" cy="1325563"/>
          </a:xfrm>
        </p:spPr>
        <p:txBody>
          <a:bodyPr/>
          <a:lstStyle/>
          <a:p>
            <a:r>
              <a:rPr lang="ru-RU" dirty="0"/>
              <a:t>Рабочее время и время отдыха</a:t>
            </a:r>
          </a:p>
        </p:txBody>
      </p:sp>
      <p:sp>
        <p:nvSpPr>
          <p:cNvPr id="3" name="Объект 2"/>
          <p:cNvSpPr>
            <a:spLocks noGrp="1"/>
          </p:cNvSpPr>
          <p:nvPr>
            <p:ph idx="1"/>
          </p:nvPr>
        </p:nvSpPr>
        <p:spPr>
          <a:xfrm>
            <a:off x="838200" y="1565564"/>
            <a:ext cx="10515600" cy="4927311"/>
          </a:xfrm>
        </p:spPr>
        <p:txBody>
          <a:bodyPr>
            <a:normAutofit fontScale="92500" lnSpcReduction="20000"/>
          </a:bodyPr>
          <a:lstStyle/>
          <a:p>
            <a:r>
              <a:rPr lang="ru-RU" altLang="ru-RU" dirty="0"/>
              <a:t>Учебная нагрузка должна быть 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a:t>Учебная работа – во взаимодействии с обучающимся (</a:t>
            </a:r>
            <a:r>
              <a:rPr lang="ru-RU" altLang="ru-RU" dirty="0" err="1"/>
              <a:t>дистант</a:t>
            </a:r>
            <a:r>
              <a:rPr lang="ru-RU" altLang="ru-RU" dirty="0"/>
              <a:t> не исключает взаимодействия)</a:t>
            </a:r>
          </a:p>
          <a:p>
            <a:pPr lvl="1"/>
            <a:r>
              <a:rPr lang="ru-RU" altLang="ru-RU" dirty="0"/>
              <a:t>При этом режим рабочего времени и расписание занятий могут быть уточнены</a:t>
            </a:r>
          </a:p>
          <a:p>
            <a:r>
              <a:rPr lang="ru-RU" altLang="ru-RU" dirty="0"/>
              <a:t>Работа из дома – не отмена временных ограничений в работе</a:t>
            </a:r>
          </a:p>
          <a:p>
            <a:pPr lvl="1"/>
            <a:r>
              <a:rPr lang="ru-RU" altLang="ru-RU" dirty="0"/>
              <a:t>Взаимодействие с родителями и обучающимися – в рабочее время</a:t>
            </a:r>
          </a:p>
          <a:p>
            <a:pPr lvl="1"/>
            <a:r>
              <a:rPr lang="ru-RU" altLang="ru-RU" dirty="0"/>
              <a:t>Наращивание работы в части методических обязанностей должно сопровождаться сокращением других обязанностей</a:t>
            </a:r>
          </a:p>
          <a:p>
            <a:r>
              <a:rPr lang="ru-RU" dirty="0"/>
              <a:t>Предоставление отпусков</a:t>
            </a:r>
          </a:p>
          <a:p>
            <a:pPr lvl="1"/>
            <a:r>
              <a:rPr lang="ru-RU" dirty="0"/>
              <a:t>Возможности предоставления отпусков в разные периоды года</a:t>
            </a:r>
          </a:p>
          <a:p>
            <a:pPr lvl="1"/>
            <a:r>
              <a:rPr lang="ru-RU" dirty="0"/>
              <a:t>Частичный перенос отпуска – только с согласия работника</a:t>
            </a:r>
          </a:p>
          <a:p>
            <a:pPr lvl="1"/>
            <a:r>
              <a:rPr lang="ru-RU" dirty="0"/>
              <a:t>Разделение отпуска на части – по соглашению с работником</a:t>
            </a:r>
          </a:p>
        </p:txBody>
      </p:sp>
    </p:spTree>
    <p:extLst>
      <p:ext uri="{BB962C8B-B14F-4D97-AF65-F5344CB8AC3E}">
        <p14:creationId xmlns:p14="http://schemas.microsoft.com/office/powerpoint/2010/main" val="358838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принципы</a:t>
            </a:r>
          </a:p>
        </p:txBody>
      </p:sp>
      <p:sp>
        <p:nvSpPr>
          <p:cNvPr id="3" name="Объект 2"/>
          <p:cNvSpPr>
            <a:spLocks noGrp="1"/>
          </p:cNvSpPr>
          <p:nvPr>
            <p:ph idx="1"/>
          </p:nvPr>
        </p:nvSpPr>
        <p:spPr/>
        <p:txBody>
          <a:bodyPr/>
          <a:lstStyle/>
          <a:p>
            <a:r>
              <a:rPr lang="ru-RU" dirty="0"/>
              <a:t>Решение задач организации – ответственность руководителя</a:t>
            </a:r>
          </a:p>
          <a:p>
            <a:r>
              <a:rPr lang="ru-RU" dirty="0"/>
              <a:t>С руководством можно взаимодействовать</a:t>
            </a:r>
          </a:p>
          <a:p>
            <a:pPr lvl="1"/>
            <a:r>
              <a:rPr lang="ru-RU" dirty="0"/>
              <a:t>Лично</a:t>
            </a:r>
          </a:p>
          <a:p>
            <a:pPr lvl="1"/>
            <a:r>
              <a:rPr lang="ru-RU" dirty="0"/>
              <a:t>Коллективно </a:t>
            </a:r>
          </a:p>
          <a:p>
            <a:r>
              <a:rPr lang="ru-RU" dirty="0"/>
              <a:t>Варианты переговоров</a:t>
            </a:r>
          </a:p>
          <a:p>
            <a:pPr lvl="1"/>
            <a:r>
              <a:rPr lang="ru-RU" dirty="0"/>
              <a:t>Предложение готовых решений</a:t>
            </a:r>
          </a:p>
          <a:p>
            <a:pPr lvl="1"/>
            <a:r>
              <a:rPr lang="ru-RU" dirty="0"/>
              <a:t>Обсуждение успешных кейсов</a:t>
            </a:r>
          </a:p>
        </p:txBody>
      </p:sp>
    </p:spTree>
    <p:extLst>
      <p:ext uri="{BB962C8B-B14F-4D97-AF65-F5344CB8AC3E}">
        <p14:creationId xmlns:p14="http://schemas.microsoft.com/office/powerpoint/2010/main" val="345404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3779838" y="274638"/>
            <a:ext cx="6430962" cy="1143000"/>
          </a:xfrm>
        </p:spPr>
        <p:txBody>
          <a:bodyPr/>
          <a:lstStyle/>
          <a:p>
            <a:r>
              <a:rPr lang="ru-RU" altLang="ru-RU" sz="3600"/>
              <a:t>Задача: РЕАЛИЗАЦИЯ образовательной программы</a:t>
            </a:r>
          </a:p>
        </p:txBody>
      </p:sp>
      <p:sp>
        <p:nvSpPr>
          <p:cNvPr id="20483" name="Объект 2"/>
          <p:cNvSpPr>
            <a:spLocks noGrp="1"/>
          </p:cNvSpPr>
          <p:nvPr>
            <p:ph idx="1"/>
          </p:nvPr>
        </p:nvSpPr>
        <p:spPr/>
        <p:txBody>
          <a:bodyPr/>
          <a:lstStyle/>
          <a:p>
            <a:r>
              <a:rPr lang="ru-RU" altLang="ru-RU" sz="1600"/>
              <a:t>273-ФЗ, ст. 28</a:t>
            </a:r>
          </a:p>
          <a:p>
            <a:r>
              <a:rPr lang="ru-RU" altLang="ru-RU" sz="1600"/>
              <a:t>Образовательная организация обязана осуществлять свою деятельность в соответствии с законодательством об образовании, в том числе:</a:t>
            </a:r>
          </a:p>
          <a:p>
            <a:r>
              <a:rPr lang="ru-RU" altLang="ru-RU" sz="1600"/>
              <a:t>1) </a:t>
            </a:r>
            <a:r>
              <a:rPr lang="ru-RU" altLang="ru-RU" sz="1600" b="1" u="sng"/>
              <a:t>обеспечивать реализацию в полном объеме образовательных программ</a:t>
            </a:r>
            <a:r>
              <a:rPr lang="ru-RU" altLang="ru-RU" sz="1600"/>
              <a:t>, соответствие качества подготовки обучающихся установленным требованиям, соответствие применяемых форм, средств, методов обучения и воспитания возрастным, психофизическим особенностям, склонностям, способностям, интересам и потребностям обучающихся;</a:t>
            </a:r>
          </a:p>
          <a:p>
            <a:r>
              <a:rPr lang="ru-RU" altLang="ru-RU" sz="1600"/>
              <a:t>2) создавать безопасные условия обучения, воспитания обучающихся, присмотра и ухода за обучающимися, их содержания в соответствии с установленными нормами, обеспечивающими жизнь и здоровье обучающихся, работников образовательной организации…</a:t>
            </a:r>
          </a:p>
          <a:p>
            <a:r>
              <a:rPr lang="ru-RU" altLang="ru-RU" sz="1600"/>
              <a:t>7. Образовательная организация несет ответственность в установленном законодательством Российской Федерации порядке за невыполнение или ненадлежащее выполнение функций, отнесенных к ее компетенции, за реализацию не в полном объеме образовательных программ в соответствии с учебным планом, качество образования своих выпускников, а также за жизнь и здоровье обучающихся, работников образовательной организации. </a:t>
            </a:r>
            <a:endParaRPr lang="ru-RU" altLang="ru-RU" sz="2000"/>
          </a:p>
          <a:p>
            <a:endParaRPr lang="ru-RU" altLang="ru-RU" sz="2000"/>
          </a:p>
        </p:txBody>
      </p:sp>
    </p:spTree>
    <p:extLst>
      <p:ext uri="{BB962C8B-B14F-4D97-AF65-F5344CB8AC3E}">
        <p14:creationId xmlns:p14="http://schemas.microsoft.com/office/powerpoint/2010/main" val="4108545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Проблема</a:t>
            </a:r>
          </a:p>
        </p:txBody>
      </p:sp>
      <p:sp>
        <p:nvSpPr>
          <p:cNvPr id="3" name="Объект 2"/>
          <p:cNvSpPr>
            <a:spLocks noGrp="1"/>
          </p:cNvSpPr>
          <p:nvPr>
            <p:ph idx="1"/>
          </p:nvPr>
        </p:nvSpPr>
        <p:spPr/>
        <p:txBody>
          <a:bodyPr/>
          <a:lstStyle/>
          <a:p>
            <a:r>
              <a:rPr lang="ru-RU" dirty="0"/>
              <a:t>«Урок» «не помещается» в он-лайн</a:t>
            </a:r>
          </a:p>
          <a:p>
            <a:r>
              <a:rPr lang="ru-RU" dirty="0"/>
              <a:t> НО</a:t>
            </a:r>
          </a:p>
          <a:p>
            <a:r>
              <a:rPr lang="ru-RU" dirty="0"/>
              <a:t>Все количественные измерения педагогического труда исходят из «уроков» (нагрузки)</a:t>
            </a:r>
          </a:p>
          <a:p>
            <a:endParaRPr lang="ru-RU" dirty="0"/>
          </a:p>
          <a:p>
            <a:r>
              <a:rPr lang="ru-RU" dirty="0"/>
              <a:t>+</a:t>
            </a:r>
          </a:p>
          <a:p>
            <a:r>
              <a:rPr lang="ru-RU" dirty="0"/>
              <a:t>ФГОС четко нормирует количество часов учебных занятий: право на образование гарантировано в соответствии с ФГОС</a:t>
            </a:r>
          </a:p>
        </p:txBody>
      </p:sp>
    </p:spTree>
    <p:extLst>
      <p:ext uri="{BB962C8B-B14F-4D97-AF65-F5344CB8AC3E}">
        <p14:creationId xmlns:p14="http://schemas.microsoft.com/office/powerpoint/2010/main" val="660150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768726" y="274638"/>
            <a:ext cx="6442075" cy="1143000"/>
          </a:xfrm>
        </p:spPr>
        <p:txBody>
          <a:bodyPr>
            <a:normAutofit fontScale="90000"/>
          </a:bodyPr>
          <a:lstStyle/>
          <a:p>
            <a:r>
              <a:rPr lang="ru-RU" altLang="ru-RU" sz="1600" u="sng"/>
              <a:t>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p>
        </p:txBody>
      </p:sp>
      <p:sp>
        <p:nvSpPr>
          <p:cNvPr id="8195" name="Объект 2"/>
          <p:cNvSpPr>
            <a:spLocks noGrp="1"/>
          </p:cNvSpPr>
          <p:nvPr>
            <p:ph idx="1"/>
          </p:nvPr>
        </p:nvSpPr>
        <p:spPr>
          <a:xfrm>
            <a:off x="1643064" y="1719263"/>
            <a:ext cx="8567737" cy="4525962"/>
          </a:xfrm>
        </p:spPr>
        <p:txBody>
          <a:bodyPr>
            <a:normAutofit lnSpcReduction="10000"/>
          </a:bodyPr>
          <a:lstStyle/>
          <a:p>
            <a:r>
              <a:rPr lang="ru-RU" altLang="ru-RU" sz="1600"/>
              <a:t>При определении учебной нагрузки педагогических работников устанавливается ее объем </a:t>
            </a:r>
            <a:r>
              <a:rPr lang="ru-RU" altLang="ru-RU" sz="1600" b="1"/>
              <a:t>по выполнению учебной (преподавательской) работы во взаимодействии с обучающимися по видам учебной деятельности, установленным учебным планом </a:t>
            </a:r>
            <a:r>
              <a:rPr lang="ru-RU" altLang="ru-RU" sz="1600"/>
              <a:t>(индивидуальным учебным планом), </a:t>
            </a:r>
            <a:r>
              <a:rPr lang="ru-RU" altLang="ru-RU" sz="1600" b="1"/>
              <a:t>текущему контролю успеваемости, промежуточной и итоговой аттестации обучающихся</a:t>
            </a:r>
            <a:r>
              <a:rPr lang="ru-RU" altLang="ru-RU" sz="1600"/>
              <a:t>.</a:t>
            </a:r>
          </a:p>
          <a:p>
            <a:r>
              <a:rPr lang="ru-RU" altLang="ru-RU" sz="1600"/>
              <a:t>Объем учебной нагрузки … определяется ежегодно на начало учебного года … и устанавливается локальным нормативным актом … + оговаривается в трудовом договоре.</a:t>
            </a:r>
          </a:p>
          <a:p>
            <a:r>
              <a:rPr lang="ru-RU" altLang="ru-RU" sz="1600"/>
              <a:t>Временное или постоянное изменение (увеличение или снижение) объема учебной нагрузки … допускается только по соглашению сторон трудового договора…</a:t>
            </a:r>
          </a:p>
          <a:p>
            <a:r>
              <a:rPr lang="ru-RU" altLang="ru-RU" sz="1600"/>
              <a:t>Об изменениях объема учебной нагрузки (увеличение или снижение), а также о причинах, вызвавших необходимость таких изменений, работодатель обязан уведомить педагогических работников в письменной форме не позднее, чем за два месяца до осуществления предполагаемых изменений, за исключением случаев, когда изменение объема учебной нагрузки осуществляется по соглашению сторон трудового договора.</a:t>
            </a:r>
          </a:p>
          <a:p>
            <a:r>
              <a:rPr lang="ru-RU" altLang="ru-RU" sz="1600"/>
              <a:t>Локальные нормативные … по вопросам определения учебной нагрузки … а также ее изменения принимаются с учетом мнения выборного органа первичной профсоюзной организации или иного представительного органа работников (при наличии такого представительного органа).</a:t>
            </a:r>
          </a:p>
          <a:p>
            <a:endParaRPr lang="ru-RU" altLang="ru-RU" sz="1000"/>
          </a:p>
          <a:p>
            <a:endParaRPr lang="ru-RU" altLang="ru-RU"/>
          </a:p>
        </p:txBody>
      </p:sp>
    </p:spTree>
    <p:extLst>
      <p:ext uri="{BB962C8B-B14F-4D97-AF65-F5344CB8AC3E}">
        <p14:creationId xmlns:p14="http://schemas.microsoft.com/office/powerpoint/2010/main" val="3974400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перегрузки педагогических работников: резкое увеличение рабочего времени</a:t>
            </a:r>
            <a:endParaRPr lang="ru-RU" dirty="0"/>
          </a:p>
        </p:txBody>
      </p:sp>
      <p:sp>
        <p:nvSpPr>
          <p:cNvPr id="3" name="Объект 2"/>
          <p:cNvSpPr>
            <a:spLocks noGrp="1"/>
          </p:cNvSpPr>
          <p:nvPr>
            <p:ph idx="1"/>
          </p:nvPr>
        </p:nvSpPr>
        <p:spPr>
          <a:xfrm>
            <a:off x="838200" y="2144109"/>
            <a:ext cx="10515600" cy="4032853"/>
          </a:xfrm>
        </p:spPr>
        <p:txBody>
          <a:bodyPr>
            <a:normAutofit lnSpcReduction="10000"/>
          </a:bodyPr>
          <a:lstStyle/>
          <a:p>
            <a:r>
              <a:rPr lang="ru-RU" dirty="0"/>
              <a:t>Решение возможно в формате разработки и утверждения изменений в локальные нормативные акты, включая правила внутреннего трудового распорядка, локальные нормативные акты, регламентирующие реализацию дистанционных образовательных технологий в образовательных организациях. </a:t>
            </a:r>
          </a:p>
          <a:p>
            <a:r>
              <a:rPr lang="ru-RU" dirty="0"/>
              <a:t>Изменение режима рабочего времени педагогических работников может предполагать изменение времени начала и окончания рабочего дня, при соблюдении общих ограничений рабочего времени работников, установленных трудовым законодательством. Работник имеет право на время отдыха, включая ограничение продолжительности рабочего дня. </a:t>
            </a:r>
          </a:p>
          <a:p>
            <a:endParaRPr lang="ru-RU" dirty="0"/>
          </a:p>
        </p:txBody>
      </p:sp>
    </p:spTree>
    <p:extLst>
      <p:ext uri="{BB962C8B-B14F-4D97-AF65-F5344CB8AC3E}">
        <p14:creationId xmlns:p14="http://schemas.microsoft.com/office/powerpoint/2010/main" val="877994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Резко возросшая интенсивность коммуникаций с родителями (законными представителями) обучающихся.</a:t>
            </a:r>
          </a:p>
        </p:txBody>
      </p:sp>
      <p:sp>
        <p:nvSpPr>
          <p:cNvPr id="3" name="Объект 2"/>
          <p:cNvSpPr>
            <a:spLocks noGrp="1"/>
          </p:cNvSpPr>
          <p:nvPr>
            <p:ph idx="1"/>
          </p:nvPr>
        </p:nvSpPr>
        <p:spPr>
          <a:xfrm>
            <a:off x="838200" y="1983280"/>
            <a:ext cx="10515600" cy="4351338"/>
          </a:xfrm>
        </p:spPr>
        <p:txBody>
          <a:bodyPr>
            <a:normAutofit fontScale="92500" lnSpcReduction="20000"/>
          </a:bodyPr>
          <a:lstStyle/>
          <a:p>
            <a:r>
              <a:rPr lang="ru-RU" dirty="0"/>
              <a:t>Решение данной проблемы успешно найдено организациями, административный персонал в которых ввел временные ограничения на работу педагогов, включая ответы на все запросы, поступившие после определенного времени, в течение следующего рабочего дня. </a:t>
            </a:r>
          </a:p>
          <a:p>
            <a:r>
              <a:rPr lang="ru-RU" dirty="0"/>
              <a:t> Подобные решения целесообразно принимать одновременно с информированием родителей, законных представителей о правилах коммуникации с педагогом, выстраивая такой график публикации информации об образовательном процессе, который позволил бы родителям (законным представителям) своевременно уточнить моменты, которые оказались не в полной мере понятны. </a:t>
            </a:r>
          </a:p>
          <a:p>
            <a:r>
              <a:rPr lang="ru-RU" dirty="0"/>
              <a:t>Примером таких решений может быть решение о формировании заданий для обучающихся не позднее конкретного времени в первой половине дня, записи аудио\</a:t>
            </a:r>
            <a:r>
              <a:rPr lang="ru-RU" dirty="0" err="1"/>
              <a:t>видеоразъяснений</a:t>
            </a:r>
            <a:r>
              <a:rPr lang="ru-RU" dirty="0"/>
              <a:t>. </a:t>
            </a:r>
          </a:p>
          <a:p>
            <a:endParaRPr lang="ru-RU" dirty="0"/>
          </a:p>
        </p:txBody>
      </p:sp>
    </p:spTree>
    <p:extLst>
      <p:ext uri="{BB962C8B-B14F-4D97-AF65-F5344CB8AC3E}">
        <p14:creationId xmlns:p14="http://schemas.microsoft.com/office/powerpoint/2010/main" val="4110108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Резко возросшее время на проверку самостоятельных работ обучающихся, и, в целом, на обратную связь с обучающимися</a:t>
            </a:r>
          </a:p>
        </p:txBody>
      </p:sp>
      <p:sp>
        <p:nvSpPr>
          <p:cNvPr id="3" name="Объект 2"/>
          <p:cNvSpPr>
            <a:spLocks noGrp="1"/>
          </p:cNvSpPr>
          <p:nvPr>
            <p:ph idx="1"/>
          </p:nvPr>
        </p:nvSpPr>
        <p:spPr>
          <a:xfrm>
            <a:off x="838200" y="2093639"/>
            <a:ext cx="10515600" cy="4351338"/>
          </a:xfrm>
        </p:spPr>
        <p:txBody>
          <a:bodyPr>
            <a:normAutofit fontScale="85000" lnSpcReduction="20000"/>
          </a:bodyPr>
          <a:lstStyle/>
          <a:p>
            <a:r>
              <a:rPr lang="ru-RU" dirty="0"/>
              <a:t>Решением данной проблемы могли бы стать сервисы с автоматической проверкой заданий, которые выдаются обучающимся, а также разработка подобных заданий педагогами. Второе решение требует существенного времени. </a:t>
            </a:r>
          </a:p>
          <a:p>
            <a:r>
              <a:rPr lang="ru-RU" dirty="0"/>
              <a:t>К выполнению данной работы могут быть в той или иной мере привлечены (с их согласия) работники организации, которые по тем или иным причинам оказались менее загружены работой – например, педагоги-организаторы, педагоги-библиотекари. </a:t>
            </a:r>
          </a:p>
          <a:p>
            <a:r>
              <a:rPr lang="ru-RU" dirty="0"/>
              <a:t>Возможно изменить осуществление текущего контроля успеваемости и промежуточной аттестации обучающихся, установление их форм, периодичности и порядка проведения, что относится к компетенции образовательной организации. Поэтому организация может как ввести формы контроля и аттестации, так и поменять их, с целью разгрузить педагогов и обучающихся (как на постоянной основе, так и временно – на период самоизоляции).</a:t>
            </a:r>
          </a:p>
          <a:p>
            <a:endParaRPr lang="ru-RU" dirty="0"/>
          </a:p>
        </p:txBody>
      </p:sp>
    </p:spTree>
    <p:extLst>
      <p:ext uri="{BB962C8B-B14F-4D97-AF65-F5344CB8AC3E}">
        <p14:creationId xmlns:p14="http://schemas.microsoft.com/office/powerpoint/2010/main" val="19626502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Резко возросшее время на методическую работу</a:t>
            </a:r>
          </a:p>
        </p:txBody>
      </p:sp>
      <p:sp>
        <p:nvSpPr>
          <p:cNvPr id="3" name="Объект 2"/>
          <p:cNvSpPr>
            <a:spLocks noGrp="1"/>
          </p:cNvSpPr>
          <p:nvPr>
            <p:ph idx="1"/>
          </p:nvPr>
        </p:nvSpPr>
        <p:spPr>
          <a:xfrm>
            <a:off x="838200" y="1920218"/>
            <a:ext cx="10515600" cy="4351338"/>
          </a:xfrm>
        </p:spPr>
        <p:txBody>
          <a:bodyPr>
            <a:normAutofit fontScale="85000" lnSpcReduction="20000"/>
          </a:bodyPr>
          <a:lstStyle/>
          <a:p>
            <a:r>
              <a:rPr lang="ru-RU" dirty="0"/>
              <a:t>Решением данной проблемы могли бы стать примерные рабочие программы, примерные планы уроков и иных занятий, примерные планы внеурочной деятельности, примерные программы воспитательной работы, ориентированные на дистанционное изучение с использованием готовых материалов имеющихся образовательных платформ. </a:t>
            </a:r>
          </a:p>
          <a:p>
            <a:r>
              <a:rPr lang="ru-RU" dirty="0"/>
              <a:t>В рамках конкретной образовательной организации – крупного образовательного центра, либо нескольких образовательных организаций, в том числе подведомственных одному учредителю, решение вопроса о разгрузке педагогов может лежать в кооперации, совместной работе педагогов по разработке подобных планов и программ, с предоставлением разработанной самостоятельно части во всеобщее пользование, и получением в пользование разработанных коллегами частей планов, программ. Реализация такого варианта требует сопоставимости образовательных программ различных образовательных организаций – участников сетевого взаимодействия.</a:t>
            </a:r>
          </a:p>
        </p:txBody>
      </p:sp>
    </p:spTree>
    <p:extLst>
      <p:ext uri="{BB962C8B-B14F-4D97-AF65-F5344CB8AC3E}">
        <p14:creationId xmlns:p14="http://schemas.microsoft.com/office/powerpoint/2010/main" val="2291477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Дополнительно</a:t>
            </a:r>
          </a:p>
        </p:txBody>
      </p:sp>
      <p:sp>
        <p:nvSpPr>
          <p:cNvPr id="3" name="Объект 2"/>
          <p:cNvSpPr>
            <a:spLocks noGrp="1"/>
          </p:cNvSpPr>
          <p:nvPr>
            <p:ph idx="1"/>
          </p:nvPr>
        </p:nvSpPr>
        <p:spPr/>
        <p:txBody>
          <a:bodyPr>
            <a:normAutofit fontScale="85000" lnSpcReduction="20000"/>
          </a:bodyPr>
          <a:lstStyle/>
          <a:p>
            <a:r>
              <a:rPr lang="ru-RU" dirty="0"/>
              <a:t>Минимизировать проведение рабочих встреч и совещаний, советов, отменить или перенести поручения о новых учебно-методических материалов, не связанных с дистанционным образованием, и т.п. </a:t>
            </a:r>
          </a:p>
          <a:p>
            <a:r>
              <a:rPr lang="ru-RU" dirty="0"/>
              <a:t>К выполнению организационного плана видов деятельности (например, проконсультировать по использованию образовательной платформы, помочь в регистрации, помочь подключиться к нужной встрече, сформировать электронные списки обучающихся, проинформировать о режиме занятий, об изменениях в расписании, помочь с переключением на другую платформу, если запланированная не выдержала нагрузки и оказалась недоступна и т.п.) возможно подключать и иных работников, не являющихся педагогическими, но у которых, возможно, появилось дополнительное время на выполнение такой работы. Ключевым ограничением является невозможность непосредственно реализовать процесс образования (обучения и воспитания), обеспечивать же данный процесс технически лицу, не являющемуся педагогическим работником, законодательством не запрещено.</a:t>
            </a:r>
          </a:p>
        </p:txBody>
      </p:sp>
    </p:spTree>
    <p:extLst>
      <p:ext uri="{BB962C8B-B14F-4D97-AF65-F5344CB8AC3E}">
        <p14:creationId xmlns:p14="http://schemas.microsoft.com/office/powerpoint/2010/main" val="1929903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t>Проблема сохранения уровня заработной платы педагогических работников</a:t>
            </a:r>
            <a:endParaRPr lang="ru-RU" dirty="0"/>
          </a:p>
        </p:txBody>
      </p:sp>
      <p:sp>
        <p:nvSpPr>
          <p:cNvPr id="3" name="Объект 2"/>
          <p:cNvSpPr>
            <a:spLocks noGrp="1"/>
          </p:cNvSpPr>
          <p:nvPr>
            <p:ph idx="1"/>
          </p:nvPr>
        </p:nvSpPr>
        <p:spPr>
          <a:xfrm>
            <a:off x="268015" y="1825624"/>
            <a:ext cx="11524592" cy="4890485"/>
          </a:xfrm>
        </p:spPr>
        <p:txBody>
          <a:bodyPr>
            <a:normAutofit fontScale="77500" lnSpcReduction="20000"/>
          </a:bodyPr>
          <a:lstStyle/>
          <a:p>
            <a:r>
              <a:rPr lang="ru-RU" dirty="0"/>
              <a:t>Проблема находит свое решение в сохранении часов педагогической работы, учебной (преподавательской) работы педагогических работников. При этом законодательство и подзаконные нормативные акты ни в одном документе не связывают педагогическую работу с обязательным личным присутствием на рабочем месте в образовательной организации. </a:t>
            </a:r>
          </a:p>
          <a:p>
            <a:r>
              <a:rPr lang="ru-RU" dirty="0"/>
              <a:t>Учебная нагрузка также определяется как учебная (преподавательская) работа во взаимодействии с обучающимися по видам учебной деятельности, установленным учебным планом, при этом не важно, осуществляется ли такое взаимодействие с личным контактом, либо в дистанционном режиме. </a:t>
            </a:r>
          </a:p>
          <a:p>
            <a:r>
              <a:rPr lang="ru-RU" dirty="0"/>
              <a:t>В этой связи сохранение часов не представляет большой проблемы. У работника могут измениться формы работы с обучающимися, например, ранее он вел уроки, а в текущей ситуации этот материал осваивается самостоятельно, в виде просмотра готовых занятий на образовательных платформах, а педагог занимается индивидуальной работой с обучающимися – поясняет материал, помогает с пониманием заданий и их выполнением и т.п. </a:t>
            </a:r>
          </a:p>
          <a:p>
            <a:r>
              <a:rPr lang="ru-RU" dirty="0"/>
              <a:t>Такое изменение может произойти с сохранением учебной нагрузки, если в учебный план будут своевременно внесены изменения, в частности, скорректированы виды учебной деятельности, которые осуществляются во взаимодействии педагога и обучающегося. </a:t>
            </a:r>
          </a:p>
        </p:txBody>
      </p:sp>
    </p:spTree>
    <p:extLst>
      <p:ext uri="{BB962C8B-B14F-4D97-AF65-F5344CB8AC3E}">
        <p14:creationId xmlns:p14="http://schemas.microsoft.com/office/powerpoint/2010/main" val="2590247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7493"/>
            <a:ext cx="10515600" cy="1325563"/>
          </a:xfrm>
        </p:spPr>
        <p:txBody>
          <a:bodyPr/>
          <a:lstStyle/>
          <a:p>
            <a:r>
              <a:rPr lang="ru-RU" dirty="0"/>
              <a:t>Перспективы</a:t>
            </a:r>
          </a:p>
        </p:txBody>
      </p:sp>
      <p:sp>
        <p:nvSpPr>
          <p:cNvPr id="3" name="Объект 2"/>
          <p:cNvSpPr>
            <a:spLocks noGrp="1"/>
          </p:cNvSpPr>
          <p:nvPr>
            <p:ph idx="1"/>
          </p:nvPr>
        </p:nvSpPr>
        <p:spPr>
          <a:xfrm>
            <a:off x="838200" y="955964"/>
            <a:ext cx="10515600" cy="5778943"/>
          </a:xfrm>
        </p:spPr>
        <p:txBody>
          <a:bodyPr>
            <a:normAutofit fontScale="85000" lnSpcReduction="10000"/>
          </a:bodyPr>
          <a:lstStyle/>
          <a:p>
            <a:r>
              <a:rPr lang="ru-RU" dirty="0"/>
              <a:t>Минимизация контактов – длительная перспектива</a:t>
            </a:r>
          </a:p>
          <a:p>
            <a:pPr lvl="1"/>
            <a:r>
              <a:rPr lang="ru-RU" dirty="0"/>
              <a:t>Дополнительные санитарные требования – минимум до 2022 года.</a:t>
            </a:r>
          </a:p>
          <a:p>
            <a:r>
              <a:rPr lang="ru-RU" dirty="0"/>
              <a:t>Доработка нормативной правовой базы для дистанционного образования, электронного образования </a:t>
            </a:r>
          </a:p>
          <a:p>
            <a:pPr lvl="1"/>
            <a:r>
              <a:rPr lang="ru-RU" dirty="0"/>
              <a:t>Уже есть новые документы по: зачету, сетевому взаимодействию, практике + </a:t>
            </a:r>
            <a:r>
              <a:rPr lang="ru-RU" dirty="0" err="1"/>
              <a:t>дистанту</a:t>
            </a:r>
            <a:r>
              <a:rPr lang="ru-RU" dirty="0"/>
              <a:t> в условиях эпидемии, порядкам организации деятельности</a:t>
            </a:r>
          </a:p>
          <a:p>
            <a:pPr lvl="1"/>
            <a:r>
              <a:rPr lang="ru-RU" dirty="0"/>
              <a:t>Регуляторная гильотина: обновление </a:t>
            </a:r>
            <a:r>
              <a:rPr lang="ru-RU" dirty="0" err="1"/>
              <a:t>санпинов</a:t>
            </a:r>
            <a:r>
              <a:rPr lang="ru-RU" dirty="0"/>
              <a:t> (</a:t>
            </a:r>
            <a:r>
              <a:rPr lang="ru-RU" b="1" i="1" u="sng" dirty="0"/>
              <a:t>!!!</a:t>
            </a:r>
            <a:r>
              <a:rPr lang="ru-RU" dirty="0"/>
              <a:t>включая новые требования по «экранному времени» и дистанционному обучению при домашнем обучении</a:t>
            </a:r>
            <a:r>
              <a:rPr lang="ru-RU" b="1" i="1" u="sng" dirty="0"/>
              <a:t>!!!</a:t>
            </a:r>
            <a:r>
              <a:rPr lang="ru-RU" dirty="0"/>
              <a:t>)</a:t>
            </a:r>
          </a:p>
          <a:p>
            <a:r>
              <a:rPr lang="ru-RU" dirty="0"/>
              <a:t>Разработка образовательных ресурсов свободного доступа </a:t>
            </a:r>
          </a:p>
          <a:p>
            <a:pPr lvl="1"/>
            <a:r>
              <a:rPr lang="ru-RU" dirty="0"/>
              <a:t>Защищенных, соответствующих ФГОС, централизованно («Моя школа»)</a:t>
            </a:r>
          </a:p>
          <a:p>
            <a:r>
              <a:rPr lang="ru-RU" dirty="0"/>
              <a:t>Предоставление техники обучающимся при ее отсутствии </a:t>
            </a:r>
          </a:p>
          <a:p>
            <a:endParaRPr lang="ru-RU" dirty="0"/>
          </a:p>
          <a:p>
            <a:endParaRPr lang="ru-RU" dirty="0"/>
          </a:p>
          <a:p>
            <a:r>
              <a:rPr lang="ru-RU" dirty="0"/>
              <a:t>Вероятна системная реорганизация структуры образовательной программы в сторону интенсификации дистанционных технологий и самостоятельной работы (в </a:t>
            </a:r>
            <a:r>
              <a:rPr lang="ru-RU" dirty="0" err="1"/>
              <a:t>т.ч</a:t>
            </a:r>
            <a:r>
              <a:rPr lang="ru-RU" dirty="0"/>
              <a:t>. с использованием образовательных ресурсов)</a:t>
            </a:r>
          </a:p>
          <a:p>
            <a:endParaRPr lang="ru-RU" dirty="0"/>
          </a:p>
        </p:txBody>
      </p:sp>
      <p:sp>
        <p:nvSpPr>
          <p:cNvPr id="4" name="Стрелка вниз 3"/>
          <p:cNvSpPr/>
          <p:nvPr/>
        </p:nvSpPr>
        <p:spPr>
          <a:xfrm>
            <a:off x="3873920" y="4621177"/>
            <a:ext cx="2620107" cy="80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44348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Базовая часть заработной платы</a:t>
            </a:r>
          </a:p>
        </p:txBody>
      </p:sp>
      <p:sp>
        <p:nvSpPr>
          <p:cNvPr id="3" name="Объект 2"/>
          <p:cNvSpPr>
            <a:spLocks noGrp="1"/>
          </p:cNvSpPr>
          <p:nvPr>
            <p:ph idx="1"/>
          </p:nvPr>
        </p:nvSpPr>
        <p:spPr/>
        <p:txBody>
          <a:bodyPr/>
          <a:lstStyle/>
          <a:p>
            <a:r>
              <a:rPr lang="ru-RU" dirty="0"/>
              <a:t>Если вместо часов уроков в учебном плане появятся часы консультаций, учебная нагрузка будет выполнена педагогом, и вопросов с его заработной платой не возникнет. При этом будет ли взаимодействие личным или дистанционным – это ничего не меняет в части учета рабочего времени педагога.</a:t>
            </a:r>
          </a:p>
          <a:p>
            <a:r>
              <a:rPr lang="ru-RU" dirty="0"/>
              <a:t>При сохранении нагрузки и сохранении размеров нормативных затрат на образовательную услугу со стороны органов, осуществляющих функции и полномочия учредителей, объем заработной платы за счет средств бюджетов бюджетной системы Российской Федерации останется без изменений. </a:t>
            </a:r>
          </a:p>
        </p:txBody>
      </p:sp>
    </p:spTree>
    <p:extLst>
      <p:ext uri="{BB962C8B-B14F-4D97-AF65-F5344CB8AC3E}">
        <p14:creationId xmlns:p14="http://schemas.microsoft.com/office/powerpoint/2010/main" val="3181770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u="sng" dirty="0"/>
              <a:t>Проблема получения и (или) изменения оснований и условий назначения стимулирующих выплат работникам, а также компенсационных выплат</a:t>
            </a:r>
            <a:endParaRPr lang="ru-RU" sz="3600" dirty="0"/>
          </a:p>
        </p:txBody>
      </p:sp>
      <p:sp>
        <p:nvSpPr>
          <p:cNvPr id="3" name="Объект 2"/>
          <p:cNvSpPr>
            <a:spLocks noGrp="1"/>
          </p:cNvSpPr>
          <p:nvPr>
            <p:ph idx="1"/>
          </p:nvPr>
        </p:nvSpPr>
        <p:spPr/>
        <p:txBody>
          <a:bodyPr>
            <a:normAutofit fontScale="92500" lnSpcReduction="10000"/>
          </a:bodyPr>
          <a:lstStyle/>
          <a:p>
            <a:r>
              <a:rPr lang="ru-RU" dirty="0"/>
              <a:t>Переход в дистанционный режим работы сам по себе не является основанием для отмены тех или иных стимулирующих выплат. </a:t>
            </a:r>
          </a:p>
          <a:p>
            <a:r>
              <a:rPr lang="ru-RU" dirty="0"/>
              <a:t>Могут возникнуть ситуации, когда деятельность, за качественное осуществление которой можно было бы получить стимулирующую выплату, не может быть реализована (например, невозможно получить выплату за подготовку призеров олимпиад, которые не проводятся, за победу в конкурсах профессионального мастерства, которых нет, за разработку авторских программ, которые невозможно разрабатывать, и т.п.). </a:t>
            </a:r>
          </a:p>
          <a:p>
            <a:r>
              <a:rPr lang="ru-RU" dirty="0"/>
              <a:t>Аналогичны ситуации с компенсационными выплатами (например, за организацию </a:t>
            </a:r>
            <a:r>
              <a:rPr lang="ru-RU" dirty="0" err="1"/>
              <a:t>внутришкольных</a:t>
            </a:r>
            <a:r>
              <a:rPr lang="ru-RU" dirty="0"/>
              <a:t> олимпиад и конкурсов, проверку тетрадей, обеспечение работы химической лаборатории и т.п.). </a:t>
            </a:r>
          </a:p>
        </p:txBody>
      </p:sp>
    </p:spTree>
    <p:extLst>
      <p:ext uri="{BB962C8B-B14F-4D97-AF65-F5344CB8AC3E}">
        <p14:creationId xmlns:p14="http://schemas.microsoft.com/office/powerpoint/2010/main" val="477959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Варианты</a:t>
            </a:r>
          </a:p>
        </p:txBody>
      </p:sp>
      <p:sp>
        <p:nvSpPr>
          <p:cNvPr id="3" name="Объект 2"/>
          <p:cNvSpPr>
            <a:spLocks noGrp="1"/>
          </p:cNvSpPr>
          <p:nvPr>
            <p:ph idx="1"/>
          </p:nvPr>
        </p:nvSpPr>
        <p:spPr>
          <a:xfrm>
            <a:off x="551793" y="1825625"/>
            <a:ext cx="10802007" cy="4811658"/>
          </a:xfrm>
        </p:spPr>
        <p:txBody>
          <a:bodyPr>
            <a:normAutofit fontScale="85000" lnSpcReduction="20000"/>
          </a:bodyPr>
          <a:lstStyle/>
          <a:p>
            <a:r>
              <a:rPr lang="ru-RU" dirty="0"/>
              <a:t>Решением проблемы может быть изменение критериев назначения стимулирующих выплат и компенсационных выплат, в частности, введение выплат за проведение мероприятий в дистанционном формате, выплат за оперативность и качество организации образовательного процесса с использованием дистанционных образовательных технологий. </a:t>
            </a:r>
          </a:p>
          <a:p>
            <a:r>
              <a:rPr lang="ru-RU" dirty="0"/>
              <a:t>Такое решение, хотя и может поменять персональное распределение стимулирующих и компенсационных выплат в организации, позволит сохранить их общий объем. </a:t>
            </a:r>
          </a:p>
          <a:p>
            <a:r>
              <a:rPr lang="ru-RU" dirty="0"/>
              <a:t>При этом многие выплаты не меняются при переходе на дистанционное образование, например, по таким основаниям, как ведение сайта организации, работа с персональными данными, с информацией, которая может причинить вред. В рамках меняющихся выплат локальные нормативные акты могут быть изменены как временно, так на постоянной основе, с введением дополнительного раздела, главы, параграфа либо для работающих в дистанционном режиме, либо на случай введения дистанционного режима работы в организации. </a:t>
            </a:r>
          </a:p>
        </p:txBody>
      </p:sp>
    </p:spTree>
    <p:extLst>
      <p:ext uri="{BB962C8B-B14F-4D97-AF65-F5344CB8AC3E}">
        <p14:creationId xmlns:p14="http://schemas.microsoft.com/office/powerpoint/2010/main" val="2978553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u="sng" dirty="0"/>
              <a:t>Проблема выполнения трудовых обязанностей работниками, специфика работы которых не предполагает возможности перевода в дистанционный режим</a:t>
            </a:r>
            <a:endParaRPr lang="ru-RU" sz="3200" dirty="0"/>
          </a:p>
        </p:txBody>
      </p:sp>
      <p:sp>
        <p:nvSpPr>
          <p:cNvPr id="3" name="Объект 2"/>
          <p:cNvSpPr>
            <a:spLocks noGrp="1"/>
          </p:cNvSpPr>
          <p:nvPr>
            <p:ph idx="1"/>
          </p:nvPr>
        </p:nvSpPr>
        <p:spPr>
          <a:xfrm>
            <a:off x="838200" y="1841389"/>
            <a:ext cx="10975428" cy="4780127"/>
          </a:xfrm>
        </p:spPr>
        <p:txBody>
          <a:bodyPr>
            <a:normAutofit fontScale="77500" lnSpcReduction="20000"/>
          </a:bodyPr>
          <a:lstStyle/>
          <a:p>
            <a:r>
              <a:rPr lang="ru-RU" dirty="0"/>
              <a:t>Решением проблемы может быть временное изменение обязанностей работника. Примером может выступать педагог группы продленного дня, реализовавший услугу присмотра и ухода, которая не может быть реализована дистанционно, или педагог-библиотекарь, старший вожатый, лаборант, работник столовой, водитель автобуса и т.п. </a:t>
            </a:r>
          </a:p>
          <a:p>
            <a:r>
              <a:rPr lang="ru-RU" dirty="0"/>
              <a:t>Работник может, например, быть привлечен к организации дистанционного образовательного процесса с целью разгрузить других педагогов, может выполнять программы воспитательной деятельности и планы внеурочной деятельности. Для этого нужно временно поменять должностные обязанности работников, что необходимо оформить приказом руководителя по организации, и получить согласие работников. </a:t>
            </a:r>
          </a:p>
          <a:p>
            <a:r>
              <a:rPr lang="ru-RU" dirty="0"/>
              <a:t>Это решение позволяет загрузить персонал организации, который в связи с дистанционным обучением остался не загружен, качественно выполнять обязанности по реализации образовательной программы, и сохранить заработную плату сотрудников. </a:t>
            </a:r>
          </a:p>
          <a:p>
            <a:r>
              <a:rPr lang="ru-RU" dirty="0"/>
              <a:t>Среди дополнительно возникшей нагрузки на образовательную организацию есть и непедагогические виды работ – например, выдавать продуктовые наборы семьям, дети которых должны быть обеспечены бесплатным питанием. Это также нагрузка, которая может занять рабочее время (например, работника столовой). </a:t>
            </a:r>
          </a:p>
        </p:txBody>
      </p:sp>
    </p:spTree>
    <p:extLst>
      <p:ext uri="{BB962C8B-B14F-4D97-AF65-F5344CB8AC3E}">
        <p14:creationId xmlns:p14="http://schemas.microsoft.com/office/powerpoint/2010/main" val="784101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Юридические особенности</a:t>
            </a:r>
          </a:p>
        </p:txBody>
      </p:sp>
      <p:sp>
        <p:nvSpPr>
          <p:cNvPr id="3" name="Объект 2"/>
          <p:cNvSpPr>
            <a:spLocks noGrp="1"/>
          </p:cNvSpPr>
          <p:nvPr>
            <p:ph idx="1"/>
          </p:nvPr>
        </p:nvSpPr>
        <p:spPr/>
        <p:txBody>
          <a:bodyPr>
            <a:normAutofit fontScale="85000" lnSpcReduction="10000"/>
          </a:bodyPr>
          <a:lstStyle/>
          <a:p>
            <a:r>
              <a:rPr lang="ru-RU" dirty="0"/>
              <a:t>Есть технические задачи (помогать регистрироваться на сайтах и т.п.), их может выполнять любой работник организации. </a:t>
            </a:r>
          </a:p>
          <a:p>
            <a:r>
              <a:rPr lang="ru-RU" dirty="0"/>
              <a:t>Индивидуальная работа с обучающимися (пояснение нового материала, проверка самостоятельных заданий) – это задача педагогическая, и может быть возложена только на педагогического работника. </a:t>
            </a:r>
          </a:p>
          <a:p>
            <a:r>
              <a:rPr lang="ru-RU" dirty="0"/>
              <a:t>Если требуется выполнение работы по конкретной должности, например, выполнение обязанностей </a:t>
            </a:r>
            <a:r>
              <a:rPr lang="ru-RU" dirty="0" err="1"/>
              <a:t>тьютора</a:t>
            </a:r>
            <a:r>
              <a:rPr lang="ru-RU" dirty="0"/>
              <a:t>, возложить такую работу можно лишь на работника, который отвечает квалификационным требованиям к должности. </a:t>
            </a:r>
          </a:p>
          <a:p>
            <a:r>
              <a:rPr lang="ru-RU" dirty="0"/>
              <a:t>Общий принцип – педагогическую работу выполняют педагоги, техническую работу выполняет любой работник, педагогическую работу по конкретной должности выполняет педагог, который имеет нужную квалификацию. Функции ассистента, консультанта по настройке оборудования и компьютерных программ не являются педагогическими. </a:t>
            </a:r>
          </a:p>
        </p:txBody>
      </p:sp>
    </p:spTree>
    <p:extLst>
      <p:ext uri="{BB962C8B-B14F-4D97-AF65-F5344CB8AC3E}">
        <p14:creationId xmlns:p14="http://schemas.microsoft.com/office/powerpoint/2010/main" val="4060036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Стратегическое решение</a:t>
            </a:r>
          </a:p>
        </p:txBody>
      </p:sp>
      <p:sp>
        <p:nvSpPr>
          <p:cNvPr id="3" name="Объект 2"/>
          <p:cNvSpPr>
            <a:spLocks noGrp="1"/>
          </p:cNvSpPr>
          <p:nvPr>
            <p:ph idx="1"/>
          </p:nvPr>
        </p:nvSpPr>
        <p:spPr/>
        <p:txBody>
          <a:bodyPr>
            <a:normAutofit fontScale="92500" lnSpcReduction="10000"/>
          </a:bodyPr>
          <a:lstStyle/>
          <a:p>
            <a:r>
              <a:rPr lang="ru-RU" dirty="0"/>
              <a:t>Поиск путей реализации обязанностей педагога либо иного работника в дистанционном режиме. </a:t>
            </a:r>
          </a:p>
          <a:p>
            <a:r>
              <a:rPr lang="ru-RU" dirty="0"/>
              <a:t>Примером могут служить педагоги физической культуры, технологии, рисования, пения, которые на первый взгляд не могли работать дистанционно, однако в ходе внедрения дистанционной реализации образовательной программы нашли способы дистанционной работы с обучающимися. </a:t>
            </a:r>
          </a:p>
          <a:p>
            <a:r>
              <a:rPr lang="ru-RU" dirty="0"/>
              <a:t>Возможно, до некоторой степени место присмотра и ухода может занять дистанционная организация досуговых мероприятий для обучающихся (за рамками образовательной программы), такое (и подобные ему) решение в долгосрочной перспективе обеспечивало бы нагрузку для работника. </a:t>
            </a:r>
          </a:p>
        </p:txBody>
      </p:sp>
    </p:spTree>
    <p:extLst>
      <p:ext uri="{BB962C8B-B14F-4D97-AF65-F5344CB8AC3E}">
        <p14:creationId xmlns:p14="http://schemas.microsoft.com/office/powerpoint/2010/main" val="2482266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u="sng" dirty="0"/>
              <a:t>Проблема выполнения обязанностей работодателя перед работниками, которые были задействованы в оказании платных образовательных услуг и иной приносящей доходы деятельности</a:t>
            </a:r>
            <a:endParaRPr lang="ru-RU" sz="2800" dirty="0"/>
          </a:p>
        </p:txBody>
      </p:sp>
      <p:sp>
        <p:nvSpPr>
          <p:cNvPr id="3" name="Объект 2"/>
          <p:cNvSpPr>
            <a:spLocks noGrp="1"/>
          </p:cNvSpPr>
          <p:nvPr>
            <p:ph idx="1"/>
          </p:nvPr>
        </p:nvSpPr>
        <p:spPr/>
        <p:txBody>
          <a:bodyPr>
            <a:normAutofit fontScale="85000" lnSpcReduction="20000"/>
          </a:bodyPr>
          <a:lstStyle/>
          <a:p>
            <a:r>
              <a:rPr lang="ru-RU" dirty="0"/>
              <a:t>В ситуации, когда платная образовательная деятельность и иная приносящая доход деятельность прекратилась, трудовое законодательство предусматривает варианты решения в виде простоя (не по вине работника и работодателя), сокращения штатов и штатной численности. </a:t>
            </a:r>
          </a:p>
          <a:p>
            <a:r>
              <a:rPr lang="ru-RU" dirty="0"/>
              <a:t>Допускается также введение режима неполного  рабочего времени, что позволяет сохранить коллектив образовательной организации, однако сказывается на всех работниках в части их нагрузки, и, следовательно, заработной платы (в таком случае обязанности внутри коллектива перераспределяются с тем, чтобы занять работников, нагрузка которых ранее состояла в выполнении деятельности, которая прекратилась). </a:t>
            </a:r>
          </a:p>
          <a:p>
            <a:r>
              <a:rPr lang="ru-RU" dirty="0"/>
              <a:t>Оптимальным, стратегическим решением является (хотя  бы частичный) перевод платных образовательных услуг и иных видов приносящей доход деятельности в дистанционный формат. Существенный опыт в данном направлении накоплен в системе частного образования, которая может служить источником удачных практик в этом вопросе. </a:t>
            </a:r>
          </a:p>
        </p:txBody>
      </p:sp>
    </p:spTree>
    <p:extLst>
      <p:ext uri="{BB962C8B-B14F-4D97-AF65-F5344CB8AC3E}">
        <p14:creationId xmlns:p14="http://schemas.microsoft.com/office/powerpoint/2010/main" val="2760143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Статья 157 ТК</a:t>
            </a:r>
          </a:p>
        </p:txBody>
      </p:sp>
      <p:sp>
        <p:nvSpPr>
          <p:cNvPr id="3" name="Объект 2"/>
          <p:cNvSpPr>
            <a:spLocks noGrp="1"/>
          </p:cNvSpPr>
          <p:nvPr>
            <p:ph idx="1"/>
          </p:nvPr>
        </p:nvSpPr>
        <p:spPr/>
        <p:txBody>
          <a:bodyPr>
            <a:normAutofit lnSpcReduction="10000"/>
          </a:bodyPr>
          <a:lstStyle/>
          <a:p>
            <a:r>
              <a:rPr lang="ru-RU" dirty="0"/>
              <a:t>Время простоя (статья 72.2 настоящего Кодекса) по вине работодателя оплачивается в размере не менее двух третей средней заработной платы работника.</a:t>
            </a:r>
          </a:p>
          <a:p>
            <a:endParaRPr lang="ru-RU" dirty="0"/>
          </a:p>
          <a:p>
            <a:r>
              <a:rPr lang="ru-RU" dirty="0"/>
              <a:t>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простоя.</a:t>
            </a:r>
          </a:p>
          <a:p>
            <a:endParaRPr lang="ru-RU" dirty="0"/>
          </a:p>
          <a:p>
            <a:r>
              <a:rPr lang="ru-RU" dirty="0"/>
              <a:t>Время простоя по вине работника не оплачивается.</a:t>
            </a:r>
          </a:p>
        </p:txBody>
      </p:sp>
    </p:spTree>
    <p:extLst>
      <p:ext uri="{BB962C8B-B14F-4D97-AF65-F5344CB8AC3E}">
        <p14:creationId xmlns:p14="http://schemas.microsoft.com/office/powerpoint/2010/main" val="2328502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компенсации расходов на использование собственного оборудования, пользования услугами связи</a:t>
            </a:r>
            <a:endParaRPr lang="ru-RU" dirty="0"/>
          </a:p>
        </p:txBody>
      </p:sp>
      <p:sp>
        <p:nvSpPr>
          <p:cNvPr id="3" name="Объект 2"/>
          <p:cNvSpPr>
            <a:spLocks noGrp="1"/>
          </p:cNvSpPr>
          <p:nvPr>
            <p:ph idx="1"/>
          </p:nvPr>
        </p:nvSpPr>
        <p:spPr>
          <a:xfrm>
            <a:off x="838200" y="2159875"/>
            <a:ext cx="10515600" cy="4017087"/>
          </a:xfrm>
        </p:spPr>
        <p:txBody>
          <a:bodyPr/>
          <a:lstStyle/>
          <a:p>
            <a:r>
              <a:rPr lang="ru-RU" dirty="0"/>
              <a:t>Проблема может быть решена при наличии финансовых средств у работодателя. Способом решения вопроса является внесение изменений в систему оплаты труда, заключение дополнительного соглашения к трудовому договору с работником, где бы отражалась дополнительная компенсационная выплата.</a:t>
            </a:r>
          </a:p>
          <a:p>
            <a:r>
              <a:rPr lang="ru-RU" dirty="0"/>
              <a:t>ВНИМАНИЕ! Компенсационная выплата подразумевает подтверждение расходов. Стимулирующие выплаты назначаются за качество труда, не требуют документальных подтверждений расходов. </a:t>
            </a:r>
          </a:p>
        </p:txBody>
      </p:sp>
    </p:spTree>
    <p:extLst>
      <p:ext uri="{BB962C8B-B14F-4D97-AF65-F5344CB8AC3E}">
        <p14:creationId xmlns:p14="http://schemas.microsoft.com/office/powerpoint/2010/main" val="23493137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отсутствия необходимого для организации образовательного процесса дистанционно оборудования</a:t>
            </a:r>
            <a:endParaRPr lang="ru-RU" dirty="0"/>
          </a:p>
        </p:txBody>
      </p:sp>
      <p:sp>
        <p:nvSpPr>
          <p:cNvPr id="3" name="Объект 2"/>
          <p:cNvSpPr>
            <a:spLocks noGrp="1"/>
          </p:cNvSpPr>
          <p:nvPr>
            <p:ph idx="1"/>
          </p:nvPr>
        </p:nvSpPr>
        <p:spPr>
          <a:xfrm>
            <a:off x="838200" y="1986455"/>
            <a:ext cx="10515600" cy="4190508"/>
          </a:xfrm>
        </p:spPr>
        <p:txBody>
          <a:bodyPr>
            <a:normAutofit fontScale="85000" lnSpcReduction="20000"/>
          </a:bodyPr>
          <a:lstStyle/>
          <a:p>
            <a:r>
              <a:rPr lang="ru-RU" dirty="0"/>
              <a:t>Первый вариант – предоставление работнику необходимой техники в пользование на время дистанционной работы. Частично такие решения принимались образовательными организациями, которые передавали работникам технику в пользование, частично – в рамках благотворительных акций. Агентство стратегических инициатив совместно со Всероссийской политической партией «Единая Россия» и Министерством просвещения Российской Федерации запустили всероссийскую акцию, направленную на решение проблемы за счет добровольной помощи организаций-партнеров и волонтеров, в рамках которой помощь получили почти 20 тысяч педагогов.</a:t>
            </a:r>
          </a:p>
          <a:p>
            <a:r>
              <a:rPr lang="ru-RU" dirty="0"/>
              <a:t>Второй вариант – предоставление педагогу рабочего места в образовательной организации, если режим самоизоляции в конкретном регионе Российской Федерации позволял такое решение. В данном варианте обучающиеся участвуют в образовательном процессе дистанционно, рабочее место же для педагога находится в образовательной организации, т.е. педагог работает не в дистанционном режиме. </a:t>
            </a:r>
          </a:p>
        </p:txBody>
      </p:sp>
    </p:spTree>
    <p:extLst>
      <p:ext uri="{BB962C8B-B14F-4D97-AF65-F5344CB8AC3E}">
        <p14:creationId xmlns:p14="http://schemas.microsoft.com/office/powerpoint/2010/main" val="368074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975479253"/>
              </p:ext>
            </p:extLst>
          </p:nvPr>
        </p:nvGraphicFramePr>
        <p:xfrm>
          <a:off x="378372" y="110359"/>
          <a:ext cx="11813628" cy="65269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3719736" y="323258"/>
            <a:ext cx="5544616" cy="646331"/>
          </a:xfrm>
          <a:prstGeom prst="rect">
            <a:avLst/>
          </a:prstGeom>
        </p:spPr>
        <p:txBody>
          <a:bodyPr wrap="square">
            <a:spAutoFit/>
          </a:bodyPr>
          <a:lstStyle/>
          <a:p>
            <a:r>
              <a:rPr lang="ru-RU" b="1" dirty="0">
                <a:solidFill>
                  <a:schemeClr val="bg1"/>
                </a:solidFill>
                <a:latin typeface="Arial" panose="020B0604020202020204" pitchFamily="34" charset="0"/>
                <a:cs typeface="Arial" panose="020B0604020202020204" pitchFamily="34" charset="0"/>
              </a:rPr>
              <a:t>Приоритеты для учителей</a:t>
            </a:r>
          </a:p>
          <a:p>
            <a:endParaRPr lang="ru-RU" dirty="0"/>
          </a:p>
        </p:txBody>
      </p:sp>
    </p:spTree>
    <p:extLst>
      <p:ext uri="{BB962C8B-B14F-4D97-AF65-F5344CB8AC3E}">
        <p14:creationId xmlns:p14="http://schemas.microsoft.com/office/powerpoint/2010/main" val="38734916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Ответственность за предоставление техники</a:t>
            </a:r>
          </a:p>
        </p:txBody>
      </p:sp>
      <p:sp>
        <p:nvSpPr>
          <p:cNvPr id="3" name="Объект 2"/>
          <p:cNvSpPr>
            <a:spLocks noGrp="1"/>
          </p:cNvSpPr>
          <p:nvPr>
            <p:ph idx="1"/>
          </p:nvPr>
        </p:nvSpPr>
        <p:spPr/>
        <p:txBody>
          <a:bodyPr/>
          <a:lstStyle/>
          <a:p>
            <a:r>
              <a:rPr lang="ru-RU" dirty="0"/>
              <a:t>Работник НЕ ДОЛЖЕН отвечать за естественный износ и поломки, не связанные с неправильным виновным использованием техники работником</a:t>
            </a:r>
          </a:p>
          <a:p>
            <a:r>
              <a:rPr lang="ru-RU" dirty="0"/>
              <a:t>ПРОБЛЕМА – «небезопасные» условия дома (многодетная семья, маленькие дети и т.п.). </a:t>
            </a:r>
          </a:p>
          <a:p>
            <a:r>
              <a:rPr lang="ru-RU" dirty="0"/>
              <a:t>Пределы материальной ответственности – по ТК</a:t>
            </a:r>
          </a:p>
        </p:txBody>
      </p:sp>
    </p:spTree>
    <p:extLst>
      <p:ext uri="{BB962C8B-B14F-4D97-AF65-F5344CB8AC3E}">
        <p14:creationId xmlns:p14="http://schemas.microsoft.com/office/powerpoint/2010/main" val="3164644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Материальная ответственность</a:t>
            </a:r>
          </a:p>
        </p:txBody>
      </p:sp>
      <p:sp>
        <p:nvSpPr>
          <p:cNvPr id="3" name="Объект 2"/>
          <p:cNvSpPr>
            <a:spLocks noGrp="1"/>
          </p:cNvSpPr>
          <p:nvPr>
            <p:ph idx="1"/>
          </p:nvPr>
        </p:nvSpPr>
        <p:spPr/>
        <p:txBody>
          <a:bodyPr/>
          <a:lstStyle/>
          <a:p>
            <a:r>
              <a:rPr lang="ru-RU" dirty="0"/>
              <a:t>Ст. 241</a:t>
            </a:r>
          </a:p>
          <a:p>
            <a:r>
              <a:rPr lang="ru-RU" dirty="0"/>
              <a:t>В пределах среднего месячного заработка, если иное не установлено федеральным законом</a:t>
            </a:r>
            <a:endParaRPr lang="en-US" dirty="0"/>
          </a:p>
          <a:p>
            <a:r>
              <a:rPr lang="en-US" dirty="0"/>
              <a:t>243 – </a:t>
            </a:r>
            <a:r>
              <a:rPr lang="ru-RU" dirty="0"/>
              <a:t>случаи полной материальной ответственности – причинение ущерба не при исполнении работником трудовых обязанностей, недостача ценностей, полученных по разовому документу \ на основании специального </a:t>
            </a:r>
            <a:r>
              <a:rPr lang="ru-RU"/>
              <a:t>письменного договора</a:t>
            </a:r>
            <a:endParaRPr lang="ru-RU" dirty="0"/>
          </a:p>
        </p:txBody>
      </p:sp>
    </p:spTree>
    <p:extLst>
      <p:ext uri="{BB962C8B-B14F-4D97-AF65-F5344CB8AC3E}">
        <p14:creationId xmlns:p14="http://schemas.microsoft.com/office/powerpoint/2010/main" val="229198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3956037869"/>
              </p:ext>
            </p:extLst>
          </p:nvPr>
        </p:nvGraphicFramePr>
        <p:xfrm>
          <a:off x="1" y="1"/>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0" y="5108028"/>
            <a:ext cx="9876420" cy="1169551"/>
          </a:xfrm>
          <a:prstGeom prst="rect">
            <a:avLst/>
          </a:prstGeom>
        </p:spPr>
        <p:txBody>
          <a:bodyPr wrap="square">
            <a:spAutoFit/>
          </a:bodyPr>
          <a:lstStyle/>
          <a:p>
            <a:r>
              <a:rPr lang="ru-RU" sz="2000" b="1" dirty="0">
                <a:solidFill>
                  <a:schemeClr val="bg1"/>
                </a:solidFill>
                <a:latin typeface="Arial" panose="020B0604020202020204" pitchFamily="34" charset="0"/>
                <a:cs typeface="Arial" panose="020B0604020202020204" pitchFamily="34" charset="0"/>
              </a:rPr>
              <a:t>Угрозы, возникающих в связи  с переходом на дистанционное обучение: мнение педагогов</a:t>
            </a:r>
          </a:p>
          <a:p>
            <a:endParaRPr lang="ru-RU" sz="1000" b="1" dirty="0">
              <a:solidFill>
                <a:srgbClr val="FFFF00"/>
              </a:solidFill>
            </a:endParaRPr>
          </a:p>
          <a:p>
            <a:r>
              <a:rPr lang="ru-RU" sz="2000" b="1" dirty="0"/>
              <a:t>Угрозы оценены от 1 "минимальная" до 6 "максимальная"</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3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255"/>
            <a:ext cx="10515600" cy="1325563"/>
          </a:xfrm>
        </p:spPr>
        <p:txBody>
          <a:bodyPr>
            <a:normAutofit/>
          </a:bodyPr>
          <a:lstStyle/>
          <a:p>
            <a:pPr algn="just"/>
            <a:r>
              <a:rPr lang="ru-RU" sz="3600" dirty="0"/>
              <a:t>Базовые принципы регулирования трудовых отношений с педагогами</a:t>
            </a:r>
          </a:p>
        </p:txBody>
      </p:sp>
      <p:sp>
        <p:nvSpPr>
          <p:cNvPr id="3" name="Объект 2"/>
          <p:cNvSpPr>
            <a:spLocks noGrp="1"/>
          </p:cNvSpPr>
          <p:nvPr>
            <p:ph idx="1"/>
          </p:nvPr>
        </p:nvSpPr>
        <p:spPr>
          <a:xfrm>
            <a:off x="838199" y="1343818"/>
            <a:ext cx="10868891" cy="5306364"/>
          </a:xfrm>
        </p:spPr>
        <p:txBody>
          <a:bodyPr>
            <a:normAutofit fontScale="77500" lnSpcReduction="20000"/>
          </a:bodyPr>
          <a:lstStyle/>
          <a:p>
            <a:pPr algn="l">
              <a:buFont typeface="+mj-lt"/>
              <a:buAutoNum type="arabicPeriod"/>
            </a:pPr>
            <a:r>
              <a:rPr lang="ru-RU" b="1" i="0" dirty="0">
                <a:solidFill>
                  <a:srgbClr val="333333"/>
                </a:solidFill>
                <a:effectLst/>
                <a:latin typeface="Roboto"/>
              </a:rPr>
              <a:t>Академические права и свободы педагогических работников</a:t>
            </a:r>
            <a:r>
              <a:rPr lang="ru-RU" b="0" i="0" dirty="0">
                <a:solidFill>
                  <a:srgbClr val="333333"/>
                </a:solidFill>
                <a:effectLst/>
                <a:latin typeface="Roboto"/>
              </a:rPr>
              <a:t>: пределы их реализации в рамках образовательной программы (ФГОС + </a:t>
            </a:r>
            <a:r>
              <a:rPr lang="ru-RU" b="0" i="0" dirty="0" err="1">
                <a:solidFill>
                  <a:srgbClr val="333333"/>
                </a:solidFill>
                <a:effectLst/>
                <a:latin typeface="Roboto"/>
              </a:rPr>
              <a:t>санпин</a:t>
            </a:r>
            <a:r>
              <a:rPr lang="ru-RU" b="0" i="0" dirty="0">
                <a:solidFill>
                  <a:srgbClr val="333333"/>
                </a:solidFill>
                <a:effectLst/>
                <a:latin typeface="Roboto"/>
              </a:rPr>
              <a:t>), прав обучающихся</a:t>
            </a:r>
          </a:p>
          <a:p>
            <a:pPr algn="l">
              <a:buFont typeface="+mj-lt"/>
              <a:buAutoNum type="arabicPeriod"/>
            </a:pPr>
            <a:r>
              <a:rPr lang="ru-RU" b="1" i="0" dirty="0">
                <a:solidFill>
                  <a:srgbClr val="333333"/>
                </a:solidFill>
                <a:effectLst/>
                <a:latin typeface="Roboto"/>
              </a:rPr>
              <a:t>Профессиональный стандарт педагога</a:t>
            </a:r>
            <a:r>
              <a:rPr lang="ru-RU" b="0" i="0" dirty="0">
                <a:solidFill>
                  <a:srgbClr val="333333"/>
                </a:solidFill>
                <a:effectLst/>
                <a:latin typeface="Roboto"/>
              </a:rPr>
              <a:t>: обязателен для работодателя, основа для разработки трудового договора, в т.ч. требования к квалификации</a:t>
            </a:r>
          </a:p>
          <a:p>
            <a:pPr algn="l">
              <a:buFont typeface="+mj-lt"/>
              <a:buAutoNum type="arabicPeriod"/>
            </a:pPr>
            <a:r>
              <a:rPr lang="ru-RU" b="1" i="0" dirty="0">
                <a:solidFill>
                  <a:srgbClr val="333333"/>
                </a:solidFill>
                <a:effectLst/>
                <a:latin typeface="Roboto"/>
              </a:rPr>
              <a:t>Повышение квалификации педагога</a:t>
            </a:r>
            <a:r>
              <a:rPr lang="ru-RU" b="0" i="0" dirty="0">
                <a:solidFill>
                  <a:srgbClr val="333333"/>
                </a:solidFill>
                <a:effectLst/>
                <a:latin typeface="Roboto"/>
              </a:rPr>
              <a:t>: выбор программы и формата освоения программы за организацией (план повышения квалификации)</a:t>
            </a:r>
          </a:p>
          <a:p>
            <a:pPr algn="l">
              <a:buFont typeface="+mj-lt"/>
              <a:buAutoNum type="arabicPeriod"/>
            </a:pPr>
            <a:r>
              <a:rPr lang="ru-RU" b="1" i="0" dirty="0">
                <a:solidFill>
                  <a:srgbClr val="333333"/>
                </a:solidFill>
                <a:effectLst/>
                <a:latin typeface="Roboto"/>
              </a:rPr>
              <a:t>Соответствие педагога занимаемой должности</a:t>
            </a:r>
            <a:r>
              <a:rPr lang="ru-RU" b="0" i="0" dirty="0">
                <a:solidFill>
                  <a:srgbClr val="333333"/>
                </a:solidFill>
                <a:effectLst/>
                <a:latin typeface="Roboto"/>
              </a:rPr>
              <a:t>: </a:t>
            </a:r>
            <a:r>
              <a:rPr lang="ru-RU" b="0" i="0" dirty="0" err="1">
                <a:solidFill>
                  <a:srgbClr val="333333"/>
                </a:solidFill>
                <a:effectLst/>
                <a:latin typeface="Roboto"/>
              </a:rPr>
              <a:t>профстандарт</a:t>
            </a:r>
            <a:r>
              <a:rPr lang="ru-RU" b="0" i="0" dirty="0">
                <a:solidFill>
                  <a:srgbClr val="333333"/>
                </a:solidFill>
                <a:effectLst/>
                <a:latin typeface="Roboto"/>
              </a:rPr>
              <a:t>, должностная инструкция, аттестация (проверка) \ ПК (новый уровень компетенций)</a:t>
            </a:r>
          </a:p>
          <a:p>
            <a:pPr algn="l">
              <a:buFont typeface="+mj-lt"/>
              <a:buAutoNum type="arabicPeriod"/>
            </a:pPr>
            <a:r>
              <a:rPr lang="ru-RU" b="1" i="0" dirty="0">
                <a:solidFill>
                  <a:srgbClr val="333333"/>
                </a:solidFill>
                <a:effectLst/>
                <a:latin typeface="Roboto"/>
              </a:rPr>
              <a:t>Рабочее время педагога</a:t>
            </a:r>
            <a:r>
              <a:rPr lang="ru-RU" b="0" i="0" dirty="0">
                <a:solidFill>
                  <a:srgbClr val="333333"/>
                </a:solidFill>
                <a:effectLst/>
                <a:latin typeface="Roboto"/>
              </a:rPr>
              <a:t>: часы педагогической работы \ учебная (преподавательская) нагрузка + ненормированная часть, формирование нагрузки: тарификация (на базе трудового договора)</a:t>
            </a:r>
          </a:p>
          <a:p>
            <a:pPr algn="l">
              <a:buFont typeface="+mj-lt"/>
              <a:buAutoNum type="arabicPeriod"/>
            </a:pPr>
            <a:r>
              <a:rPr lang="ru-RU" b="1" i="0" dirty="0">
                <a:solidFill>
                  <a:srgbClr val="333333"/>
                </a:solidFill>
                <a:effectLst/>
                <a:latin typeface="Roboto"/>
              </a:rPr>
              <a:t>Заработная плата педагога</a:t>
            </a:r>
            <a:r>
              <a:rPr lang="ru-RU" b="0" i="0" dirty="0">
                <a:solidFill>
                  <a:srgbClr val="333333"/>
                </a:solidFill>
                <a:effectLst/>
                <a:latin typeface="Roboto"/>
              </a:rPr>
              <a:t>: базовые принципы системы оплаты труда в ТК, особенности СОТ определяются в каждой организации</a:t>
            </a:r>
          </a:p>
          <a:p>
            <a:pPr algn="l">
              <a:buFont typeface="+mj-lt"/>
              <a:buAutoNum type="arabicPeriod"/>
            </a:pPr>
            <a:r>
              <a:rPr lang="ru-RU" b="1" i="0" dirty="0">
                <a:solidFill>
                  <a:srgbClr val="333333"/>
                </a:solidFill>
                <a:effectLst/>
                <a:latin typeface="Roboto"/>
              </a:rPr>
              <a:t>Взаимодействие работника с работодателем</a:t>
            </a:r>
            <a:r>
              <a:rPr lang="ru-RU" b="0" i="0" dirty="0">
                <a:solidFill>
                  <a:srgbClr val="333333"/>
                </a:solidFill>
                <a:effectLst/>
                <a:latin typeface="Roboto"/>
              </a:rPr>
              <a:t>: участие в управлении организацией в порядке, установленном уставом, личные и коллективные переговоры с администрацией в порядке, установленном ТК</a:t>
            </a:r>
          </a:p>
          <a:p>
            <a:endParaRPr lang="ru-RU" dirty="0"/>
          </a:p>
        </p:txBody>
      </p:sp>
    </p:spTree>
    <p:extLst>
      <p:ext uri="{BB962C8B-B14F-4D97-AF65-F5344CB8AC3E}">
        <p14:creationId xmlns:p14="http://schemas.microsoft.com/office/powerpoint/2010/main" val="295858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45239-C8AB-4512-AD13-CD6AB5B4BEF8}"/>
              </a:ext>
            </a:extLst>
          </p:cNvPr>
          <p:cNvSpPr>
            <a:spLocks noGrp="1"/>
          </p:cNvSpPr>
          <p:nvPr>
            <p:ph type="title"/>
          </p:nvPr>
        </p:nvSpPr>
        <p:spPr/>
        <p:txBody>
          <a:bodyPr/>
          <a:lstStyle/>
          <a:p>
            <a:r>
              <a:rPr lang="ru-RU" dirty="0"/>
              <a:t>Последние новости</a:t>
            </a:r>
          </a:p>
        </p:txBody>
      </p:sp>
      <p:sp>
        <p:nvSpPr>
          <p:cNvPr id="3" name="Объект 2">
            <a:extLst>
              <a:ext uri="{FF2B5EF4-FFF2-40B4-BE49-F238E27FC236}">
                <a16:creationId xmlns:a16="http://schemas.microsoft.com/office/drawing/2014/main" id="{3B078AF5-3B1E-4153-B0D7-4F021D0D057B}"/>
              </a:ext>
            </a:extLst>
          </p:cNvPr>
          <p:cNvSpPr>
            <a:spLocks noGrp="1"/>
          </p:cNvSpPr>
          <p:nvPr>
            <p:ph idx="1"/>
          </p:nvPr>
        </p:nvSpPr>
        <p:spPr/>
        <p:txBody>
          <a:bodyPr>
            <a:normAutofit/>
          </a:bodyPr>
          <a:lstStyle/>
          <a:p>
            <a:r>
              <a:rPr lang="ru-RU" dirty="0"/>
              <a:t>Премьер-министр РФ Михаил </a:t>
            </a:r>
            <a:r>
              <a:rPr lang="ru-RU" dirty="0" err="1"/>
              <a:t>Мишустин</a:t>
            </a:r>
            <a:r>
              <a:rPr lang="ru-RU" dirty="0"/>
              <a:t> поручил подготовить предложения по совершенствованию системы оплаты труда педагогов. Новость от 21.12, сайт правительства России, по итогам пресс-конференции президента России Владимира Путина.</a:t>
            </a:r>
          </a:p>
          <a:p>
            <a:r>
              <a:rPr lang="ru-RU" dirty="0"/>
              <a:t>«</a:t>
            </a:r>
            <a:r>
              <a:rPr lang="ru-RU" dirty="0" err="1"/>
              <a:t>Минпросвещения</a:t>
            </a:r>
            <a:r>
              <a:rPr lang="ru-RU" dirty="0"/>
              <a:t>, Минтруду, Минфину и Минэкономразвития до 1 марта необходимо представить в правительство предложения по совершенствованию системы оплаты труда педагогов с учётом установления минимального размера оплаты труда не ниже прожиточного минимума»</a:t>
            </a:r>
          </a:p>
        </p:txBody>
      </p:sp>
    </p:spTree>
    <p:extLst>
      <p:ext uri="{BB962C8B-B14F-4D97-AF65-F5344CB8AC3E}">
        <p14:creationId xmlns:p14="http://schemas.microsoft.com/office/powerpoint/2010/main" val="255438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D6460B-AA09-4B7B-937F-2510D83B775E}"/>
              </a:ext>
            </a:extLst>
          </p:cNvPr>
          <p:cNvSpPr>
            <a:spLocks noGrp="1"/>
          </p:cNvSpPr>
          <p:nvPr>
            <p:ph type="title"/>
          </p:nvPr>
        </p:nvSpPr>
        <p:spPr/>
        <p:txBody>
          <a:bodyPr/>
          <a:lstStyle/>
          <a:p>
            <a:r>
              <a:rPr lang="ru-RU" dirty="0"/>
              <a:t>Новые изменения в ст. 144 ТК</a:t>
            </a:r>
          </a:p>
        </p:txBody>
      </p:sp>
      <p:sp>
        <p:nvSpPr>
          <p:cNvPr id="3" name="Объект 2">
            <a:extLst>
              <a:ext uri="{FF2B5EF4-FFF2-40B4-BE49-F238E27FC236}">
                <a16:creationId xmlns:a16="http://schemas.microsoft.com/office/drawing/2014/main" id="{6E59A5EF-4FB4-4204-9A02-5F8BB3AF001A}"/>
              </a:ext>
            </a:extLst>
          </p:cNvPr>
          <p:cNvSpPr>
            <a:spLocks noGrp="1"/>
          </p:cNvSpPr>
          <p:nvPr>
            <p:ph idx="1"/>
          </p:nvPr>
        </p:nvSpPr>
        <p:spPr/>
        <p:txBody>
          <a:bodyPr>
            <a:normAutofit fontScale="85000" lnSpcReduction="10000"/>
          </a:bodyPr>
          <a:lstStyle/>
          <a:p>
            <a:pPr indent="342900" algn="just"/>
            <a:r>
              <a:rPr lang="ru-RU" b="0" i="0" dirty="0">
                <a:solidFill>
                  <a:srgbClr val="000000"/>
                </a:solidFill>
                <a:effectLst/>
                <a:latin typeface="PT Sans"/>
              </a:rPr>
              <a:t>Правительство Российской Федерации вправе утверждать требования к системам оплаты труда работников государственных и муниципальных учреждений, в том числе в части установления (дифференциации) окладов (должностных окладов), ставок заработной платы, перечней выплат компенсационного характера, стимулирующих выплат, условий назначения выплат компенсационного характера, стимулирующих выплат.</a:t>
            </a:r>
          </a:p>
          <a:p>
            <a:pPr indent="342900" algn="just"/>
            <a:r>
              <a:rPr lang="ru-RU" b="0" i="0" dirty="0">
                <a:solidFill>
                  <a:srgbClr val="000000"/>
                </a:solidFill>
                <a:effectLst/>
                <a:latin typeface="PT Sans"/>
              </a:rPr>
              <a:t>При утверждении Правительством Российской Федерации требований к системам оплаты труда работников государственных и муниципальных учреждений определяется сфера деятельности государственных и муниципальных учреждений, на которые распространяются указанные требования, а также срок, в течение которого таким учреждениям необходимо привести условия оплаты труда работников в соответствие с указанными требованиями.</a:t>
            </a:r>
          </a:p>
          <a:p>
            <a:endParaRPr lang="ru-RU" dirty="0"/>
          </a:p>
        </p:txBody>
      </p:sp>
    </p:spTree>
    <p:extLst>
      <p:ext uri="{BB962C8B-B14F-4D97-AF65-F5344CB8AC3E}">
        <p14:creationId xmlns:p14="http://schemas.microsoft.com/office/powerpoint/2010/main" val="4420791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5491</Words>
  <Application>Microsoft Office PowerPoint</Application>
  <PresentationFormat>Широкоэкранный</PresentationFormat>
  <Paragraphs>244</Paragraphs>
  <Slides>51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51</vt:i4>
      </vt:variant>
    </vt:vector>
  </HeadingPairs>
  <TitlesOfParts>
    <vt:vector size="57" baseType="lpstr">
      <vt:lpstr>Arial</vt:lpstr>
      <vt:lpstr>Calibri</vt:lpstr>
      <vt:lpstr>Calibri Light</vt:lpstr>
      <vt:lpstr>PT Sans</vt:lpstr>
      <vt:lpstr>Roboto</vt:lpstr>
      <vt:lpstr>Тема Office</vt:lpstr>
      <vt:lpstr>Трудовые отношения в организации в связи с переходом на дистанционную работу</vt:lpstr>
      <vt:lpstr>Права педагогов и должностные обязанности, оплата труда: очередной виток изменений</vt:lpstr>
      <vt:lpstr>Рабочее время и время отдыха</vt:lpstr>
      <vt:lpstr>Перспективы</vt:lpstr>
      <vt:lpstr>Презентация PowerPoint</vt:lpstr>
      <vt:lpstr>Презентация PowerPoint</vt:lpstr>
      <vt:lpstr>Базовые принципы регулирования трудовых отношений с педагогами</vt:lpstr>
      <vt:lpstr>Последние новости</vt:lpstr>
      <vt:lpstr>Новые изменения в ст. 144 ТК</vt:lpstr>
      <vt:lpstr>Основные нормы: гл. 49.1 ТК РФ</vt:lpstr>
      <vt:lpstr>Ст. 74 ТК РФ</vt:lpstr>
      <vt:lpstr>Что вносится?</vt:lpstr>
      <vt:lpstr>Как вводят?</vt:lpstr>
      <vt:lpstr>Определение</vt:lpstr>
      <vt:lpstr>Варианты</vt:lpstr>
      <vt:lpstr>Заключение трудового договора</vt:lpstr>
      <vt:lpstr>Взаимодействие</vt:lpstr>
      <vt:lpstr>Презентация PowerPoint</vt:lpstr>
      <vt:lpstr>Презентация PowerPoint</vt:lpstr>
      <vt:lpstr>Режим рабочего времени</vt:lpstr>
      <vt:lpstr>Зарплата</vt:lpstr>
      <vt:lpstr>Компенсации </vt:lpstr>
      <vt:lpstr>Экстренная ситуация</vt:lpstr>
      <vt:lpstr>Дисциплина труда. Контроль за выполнением работниками должностных обязанностей: допустимые и недопустимые варианты </vt:lpstr>
      <vt:lpstr>Пределы ответственности работников. Решения при технических сбоях </vt:lpstr>
      <vt:lpstr>Обучение работников в связи с новыми условиями труда. Варианты решений для различных должностей (педагоги-психологи, педагоги-организаторы, тьюторы и т.п.) </vt:lpstr>
      <vt:lpstr>Новый порядок общения с обучающимися – новые требования к работникам, основные конфликтные ситуации </vt:lpstr>
      <vt:lpstr>Особенности отчетности и вопросы минимизации отчетной документации </vt:lpstr>
      <vt:lpstr>Презентация PowerPoint</vt:lpstr>
      <vt:lpstr>Ключевые принципы</vt:lpstr>
      <vt:lpstr>Задача: РЕАЛИЗАЦИЯ образовательной программы</vt:lpstr>
      <vt:lpstr>Проблема</vt:lpstr>
      <vt:lpstr>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vt:lpstr>
      <vt:lpstr>Проблема перегрузки педагогических работников: резкое увеличение рабочего времени</vt:lpstr>
      <vt:lpstr>Резко возросшая интенсивность коммуникаций с родителями (законными представителями) обучающихся.</vt:lpstr>
      <vt:lpstr>Резко возросшее время на проверку самостоятельных работ обучающихся, и, в целом, на обратную связь с обучающимися</vt:lpstr>
      <vt:lpstr>Резко возросшее время на методическую работу</vt:lpstr>
      <vt:lpstr>Дополнительно</vt:lpstr>
      <vt:lpstr>Проблема сохранения уровня заработной платы педагогических работников</vt:lpstr>
      <vt:lpstr>Базовая часть заработной платы</vt:lpstr>
      <vt:lpstr>Проблема получения и (или) изменения оснований и условий назначения стимулирующих выплат работникам, а также компенсационных выплат</vt:lpstr>
      <vt:lpstr>Варианты</vt:lpstr>
      <vt:lpstr>Проблема выполнения трудовых обязанностей работниками, специфика работы которых не предполагает возможности перевода в дистанционный режим</vt:lpstr>
      <vt:lpstr>Юридические особенности</vt:lpstr>
      <vt:lpstr>Стратегическое решение</vt:lpstr>
      <vt:lpstr>Проблема выполнения обязанностей работодателя перед работниками, которые были задействованы в оказании платных образовательных услуг и иной приносящей доходы деятельности</vt:lpstr>
      <vt:lpstr>Статья 157 ТК</vt:lpstr>
      <vt:lpstr>Проблема компенсации расходов на использование собственного оборудования, пользования услугами связи</vt:lpstr>
      <vt:lpstr>Проблема отсутствия необходимого для организации образовательного процесса дистанционно оборудования</vt:lpstr>
      <vt:lpstr>Ответственность за предоставление техники</vt:lpstr>
      <vt:lpstr>Материальная ответственность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Трудовые отношения в организации в связи с переходом на дистанционную работу</dc:title>
  <dc:creator>Пользователь Windows</dc:creator>
  <cp:lastModifiedBy>Anna</cp:lastModifiedBy>
  <cp:revision>19</cp:revision>
  <dcterms:created xsi:type="dcterms:W3CDTF">2020-07-21T06:27:36Z</dcterms:created>
  <dcterms:modified xsi:type="dcterms:W3CDTF">2020-12-22T13:12:32Z</dcterms:modified>
</cp:coreProperties>
</file>