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8" r:id="rId3"/>
    <p:sldId id="265" r:id="rId4"/>
    <p:sldId id="266" r:id="rId5"/>
    <p:sldId id="267" r:id="rId6"/>
    <p:sldId id="268" r:id="rId7"/>
    <p:sldId id="269" r:id="rId8"/>
    <p:sldId id="257" r:id="rId9"/>
    <p:sldId id="262" r:id="rId10"/>
    <p:sldId id="263" r:id="rId11"/>
    <p:sldId id="264"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59" r:id="rId25"/>
    <p:sldId id="260" r:id="rId26"/>
    <p:sldId id="307" r:id="rId27"/>
    <p:sldId id="302" r:id="rId28"/>
    <p:sldId id="306" r:id="rId29"/>
    <p:sldId id="282" r:id="rId30"/>
    <p:sldId id="283" r:id="rId31"/>
    <p:sldId id="284" r:id="rId32"/>
    <p:sldId id="285" r:id="rId33"/>
    <p:sldId id="286" r:id="rId34"/>
    <p:sldId id="288" r:id="rId35"/>
    <p:sldId id="287"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8" r:id="rId50"/>
    <p:sldId id="303" r:id="rId51"/>
    <p:sldId id="304" r:id="rId52"/>
    <p:sldId id="305" r:id="rId53"/>
    <p:sldId id="309" r:id="rId5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72"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ru-RU" sz="1200" b="1"/>
              <a:t>Процент согласившихся, что указанный вопрос является крайне важным, 247 респондентов </a:t>
            </a:r>
          </a:p>
        </c:rich>
      </c:tx>
      <c:layout/>
      <c:overlay val="0"/>
      <c:spPr>
        <a:noFill/>
        <a:ln>
          <a:noFill/>
        </a:ln>
        <a:effectLst/>
      </c:spPr>
    </c:title>
    <c:autoTitleDeleted val="0"/>
    <c:plotArea>
      <c:layout/>
      <c:barChart>
        <c:barDir val="bar"/>
        <c:grouping val="clustered"/>
        <c:varyColors val="0"/>
        <c:ser>
          <c:idx val="0"/>
          <c:order val="0"/>
          <c:tx>
            <c:strRef>
              <c:f>Sheet1!$I$254</c:f>
              <c:strCache>
                <c:ptCount val="1"/>
                <c:pt idx="0">
                  <c:v>% согласившихся, что этот вопрос является крайне важным </c:v>
                </c:pt>
              </c:strCache>
            </c:strRef>
          </c:tx>
          <c:spPr>
            <a:solidFill>
              <a:schemeClr val="accent1"/>
            </a:solidFill>
            <a:ln>
              <a:noFill/>
            </a:ln>
            <a:effectLst/>
          </c:spPr>
          <c:invertIfNegative val="0"/>
          <c:cat>
            <c:strRef>
              <c:f>Sheet1!$H$255:$H$260</c:f>
              <c:strCache>
                <c:ptCount val="6"/>
                <c:pt idx="0">
                  <c:v>Могут ли поменять оплату труда?</c:v>
                </c:pt>
                <c:pt idx="1">
                  <c:v>Как в новых условиях разделить рабочее время с личным, семейным?</c:v>
                </c:pt>
                <c:pt idx="2">
                  <c:v> Что будет с отпусками в этом году?</c:v>
                </c:pt>
                <c:pt idx="3">
                  <c:v>Как в новых условиях изменятся обязанности педагогов?</c:v>
                </c:pt>
                <c:pt idx="4">
                  <c:v>Как будет организована работа летом?</c:v>
                </c:pt>
                <c:pt idx="5">
                  <c:v>Если должность не предполагает легкого перехода на дистанционную работу, или нет технических возможностей у педагога - какие решения может принять администрация?</c:v>
                </c:pt>
              </c:strCache>
            </c:strRef>
          </c:cat>
          <c:val>
            <c:numRef>
              <c:f>Sheet1!$I$255:$I$260</c:f>
              <c:numCache>
                <c:formatCode>0</c:formatCode>
                <c:ptCount val="6"/>
                <c:pt idx="0">
                  <c:v>79</c:v>
                </c:pt>
                <c:pt idx="1">
                  <c:v>72</c:v>
                </c:pt>
                <c:pt idx="2">
                  <c:v>70</c:v>
                </c:pt>
                <c:pt idx="3">
                  <c:v>68</c:v>
                </c:pt>
                <c:pt idx="4">
                  <c:v>62</c:v>
                </c:pt>
                <c:pt idx="5">
                  <c:v>57</c:v>
                </c:pt>
              </c:numCache>
            </c:numRef>
          </c:val>
          <c:extLst>
            <c:ext xmlns:c16="http://schemas.microsoft.com/office/drawing/2014/chart" uri="{C3380CC4-5D6E-409C-BE32-E72D297353CC}">
              <c16:uniqueId val="{00000000-AB19-2D46-B3E8-5C61EF767604}"/>
            </c:ext>
          </c:extLst>
        </c:ser>
        <c:dLbls>
          <c:showLegendKey val="0"/>
          <c:showVal val="0"/>
          <c:showCatName val="0"/>
          <c:showSerName val="0"/>
          <c:showPercent val="0"/>
          <c:showBubbleSize val="0"/>
        </c:dLbls>
        <c:gapWidth val="182"/>
        <c:axId val="1412608"/>
        <c:axId val="40337408"/>
      </c:barChart>
      <c:catAx>
        <c:axId val="14126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ru-RU"/>
          </a:p>
        </c:txPr>
        <c:crossAx val="40337408"/>
        <c:crosses val="autoZero"/>
        <c:auto val="1"/>
        <c:lblAlgn val="ctr"/>
        <c:lblOffset val="100"/>
        <c:noMultiLvlLbl val="0"/>
      </c:catAx>
      <c:valAx>
        <c:axId val="4033740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41260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pivotSource>
    <c:name>[Опрос _барометр_ ожиданий педагогов 21-05-20 Вебинар Скайенг исправленный.xlsx]диаграмма 1!СводнаяТаблица1</c:name>
    <c:fmtId val="-1"/>
  </c:pivotSource>
  <c:chart>
    <c:autoTitleDeleted val="0"/>
    <c:pivotFmts>
      <c:pivotFmt>
        <c:idx val="0"/>
        <c:spPr>
          <a:solidFill>
            <a:schemeClr val="accent6">
              <a:lumMod val="75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6">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6">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2">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FF0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6">
              <a:lumMod val="75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6">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6">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2">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FF0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6">
              <a:lumMod val="75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6">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4"/>
        <c:spPr>
          <a:solidFill>
            <a:schemeClr val="accent6">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accent2">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7"/>
        <c:spPr>
          <a:solidFill>
            <a:srgbClr val="FF0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6181336918096505"/>
          <c:y val="2.2802654516263229E-2"/>
          <c:w val="0.468274307880926"/>
          <c:h val="0.87644767679553404"/>
        </c:manualLayout>
      </c:layout>
      <c:barChart>
        <c:barDir val="bar"/>
        <c:grouping val="stacked"/>
        <c:varyColors val="0"/>
        <c:ser>
          <c:idx val="0"/>
          <c:order val="0"/>
          <c:tx>
            <c:strRef>
              <c:f>'диаграмма 1'!$C$16</c:f>
              <c:strCache>
                <c:ptCount val="1"/>
                <c:pt idx="0">
                  <c:v>"1"</c:v>
                </c:pt>
              </c:strCache>
            </c:strRef>
          </c:tx>
          <c:spPr>
            <a:solidFill>
              <a:schemeClr val="accent6">
                <a:lumMod val="75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1'!$C$17:$C$26</c:f>
              <c:numCache>
                <c:formatCode>General</c:formatCode>
                <c:ptCount val="9"/>
                <c:pt idx="0">
                  <c:v>12.5</c:v>
                </c:pt>
                <c:pt idx="1">
                  <c:v>62.5</c:v>
                </c:pt>
                <c:pt idx="2">
                  <c:v>47.5</c:v>
                </c:pt>
                <c:pt idx="3">
                  <c:v>25</c:v>
                </c:pt>
                <c:pt idx="4">
                  <c:v>35</c:v>
                </c:pt>
                <c:pt idx="5">
                  <c:v>47.5</c:v>
                </c:pt>
                <c:pt idx="6">
                  <c:v>0</c:v>
                </c:pt>
                <c:pt idx="7">
                  <c:v>10</c:v>
                </c:pt>
                <c:pt idx="8">
                  <c:v>22.5</c:v>
                </c:pt>
              </c:numCache>
            </c:numRef>
          </c:val>
          <c:extLst>
            <c:ext xmlns:c16="http://schemas.microsoft.com/office/drawing/2014/chart" uri="{C3380CC4-5D6E-409C-BE32-E72D297353CC}">
              <c16:uniqueId val="{00000000-B76D-FA40-8D03-C896928079CA}"/>
            </c:ext>
          </c:extLst>
        </c:ser>
        <c:ser>
          <c:idx val="1"/>
          <c:order val="1"/>
          <c:tx>
            <c:strRef>
              <c:f>'диаграмма 1'!$D$16</c:f>
              <c:strCache>
                <c:ptCount val="1"/>
                <c:pt idx="0">
                  <c:v>"2"</c:v>
                </c:pt>
              </c:strCache>
            </c:strRef>
          </c:tx>
          <c:spPr>
            <a:solidFill>
              <a:schemeClr val="accent6">
                <a:lumMod val="60000"/>
                <a:lumOff val="40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1'!$D$17:$D$26</c:f>
              <c:numCache>
                <c:formatCode>General</c:formatCode>
                <c:ptCount val="9"/>
                <c:pt idx="0">
                  <c:v>17.5</c:v>
                </c:pt>
                <c:pt idx="1">
                  <c:v>22.5</c:v>
                </c:pt>
                <c:pt idx="2">
                  <c:v>12.5</c:v>
                </c:pt>
                <c:pt idx="3">
                  <c:v>17.5</c:v>
                </c:pt>
                <c:pt idx="4">
                  <c:v>22.5</c:v>
                </c:pt>
                <c:pt idx="5">
                  <c:v>10</c:v>
                </c:pt>
                <c:pt idx="6">
                  <c:v>5</c:v>
                </c:pt>
                <c:pt idx="7">
                  <c:v>12.5</c:v>
                </c:pt>
                <c:pt idx="8">
                  <c:v>12.5</c:v>
                </c:pt>
              </c:numCache>
            </c:numRef>
          </c:val>
          <c:extLst>
            <c:ext xmlns:c16="http://schemas.microsoft.com/office/drawing/2014/chart" uri="{C3380CC4-5D6E-409C-BE32-E72D297353CC}">
              <c16:uniqueId val="{00000001-B76D-FA40-8D03-C896928079CA}"/>
            </c:ext>
          </c:extLst>
        </c:ser>
        <c:ser>
          <c:idx val="2"/>
          <c:order val="2"/>
          <c:tx>
            <c:strRef>
              <c:f>'диаграмма 1'!$E$16</c:f>
              <c:strCache>
                <c:ptCount val="1"/>
                <c:pt idx="0">
                  <c:v>"3"</c:v>
                </c:pt>
              </c:strCache>
            </c:strRef>
          </c:tx>
          <c:spPr>
            <a:solidFill>
              <a:schemeClr val="accent6">
                <a:lumMod val="20000"/>
                <a:lumOff val="80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1'!$E$17:$E$26</c:f>
              <c:numCache>
                <c:formatCode>General</c:formatCode>
                <c:ptCount val="9"/>
                <c:pt idx="0">
                  <c:v>7.5</c:v>
                </c:pt>
                <c:pt idx="1">
                  <c:v>7.5</c:v>
                </c:pt>
                <c:pt idx="2">
                  <c:v>12.5</c:v>
                </c:pt>
                <c:pt idx="3">
                  <c:v>25</c:v>
                </c:pt>
                <c:pt idx="4">
                  <c:v>25</c:v>
                </c:pt>
                <c:pt idx="5">
                  <c:v>25</c:v>
                </c:pt>
                <c:pt idx="6">
                  <c:v>2.5</c:v>
                </c:pt>
                <c:pt idx="7">
                  <c:v>17.5</c:v>
                </c:pt>
                <c:pt idx="8">
                  <c:v>25</c:v>
                </c:pt>
              </c:numCache>
            </c:numRef>
          </c:val>
          <c:extLst>
            <c:ext xmlns:c16="http://schemas.microsoft.com/office/drawing/2014/chart" uri="{C3380CC4-5D6E-409C-BE32-E72D297353CC}">
              <c16:uniqueId val="{00000002-B76D-FA40-8D03-C896928079CA}"/>
            </c:ext>
          </c:extLst>
        </c:ser>
        <c:ser>
          <c:idx val="3"/>
          <c:order val="3"/>
          <c:tx>
            <c:strRef>
              <c:f>'диаграмма 1'!$F$16</c:f>
              <c:strCache>
                <c:ptCount val="1"/>
                <c:pt idx="0">
                  <c:v>"4"</c:v>
                </c:pt>
              </c:strCache>
            </c:strRef>
          </c:tx>
          <c:spPr>
            <a:solidFill>
              <a:schemeClr val="accent2">
                <a:lumMod val="20000"/>
                <a:lumOff val="80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1'!$F$17:$F$26</c:f>
              <c:numCache>
                <c:formatCode>General</c:formatCode>
                <c:ptCount val="9"/>
                <c:pt idx="0">
                  <c:v>7.5</c:v>
                </c:pt>
                <c:pt idx="1">
                  <c:v>2.5</c:v>
                </c:pt>
                <c:pt idx="2">
                  <c:v>10</c:v>
                </c:pt>
                <c:pt idx="3">
                  <c:v>10</c:v>
                </c:pt>
                <c:pt idx="4">
                  <c:v>7.5</c:v>
                </c:pt>
                <c:pt idx="5">
                  <c:v>7.5</c:v>
                </c:pt>
                <c:pt idx="6">
                  <c:v>7.5</c:v>
                </c:pt>
                <c:pt idx="7">
                  <c:v>10</c:v>
                </c:pt>
                <c:pt idx="8">
                  <c:v>7.5</c:v>
                </c:pt>
              </c:numCache>
            </c:numRef>
          </c:val>
          <c:extLst>
            <c:ext xmlns:c16="http://schemas.microsoft.com/office/drawing/2014/chart" uri="{C3380CC4-5D6E-409C-BE32-E72D297353CC}">
              <c16:uniqueId val="{00000003-B76D-FA40-8D03-C896928079CA}"/>
            </c:ext>
          </c:extLst>
        </c:ser>
        <c:ser>
          <c:idx val="4"/>
          <c:order val="4"/>
          <c:tx>
            <c:strRef>
              <c:f>'диаграмма 1'!$G$16</c:f>
              <c:strCache>
                <c:ptCount val="1"/>
                <c:pt idx="0">
                  <c:v>"5"</c:v>
                </c:pt>
              </c:strCache>
            </c:strRef>
          </c:tx>
          <c:spPr>
            <a:solidFill>
              <a:schemeClr val="accent2">
                <a:lumMod val="60000"/>
                <a:lumOff val="40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1'!$G$17:$G$26</c:f>
              <c:numCache>
                <c:formatCode>General</c:formatCode>
                <c:ptCount val="9"/>
                <c:pt idx="0">
                  <c:v>17.5</c:v>
                </c:pt>
                <c:pt idx="1">
                  <c:v>2.5</c:v>
                </c:pt>
                <c:pt idx="2">
                  <c:v>10</c:v>
                </c:pt>
                <c:pt idx="3">
                  <c:v>15</c:v>
                </c:pt>
                <c:pt idx="4">
                  <c:v>7.5</c:v>
                </c:pt>
                <c:pt idx="5">
                  <c:v>5</c:v>
                </c:pt>
                <c:pt idx="6">
                  <c:v>22.5</c:v>
                </c:pt>
                <c:pt idx="7">
                  <c:v>12.5</c:v>
                </c:pt>
                <c:pt idx="8">
                  <c:v>7.5</c:v>
                </c:pt>
              </c:numCache>
            </c:numRef>
          </c:val>
          <c:extLst>
            <c:ext xmlns:c16="http://schemas.microsoft.com/office/drawing/2014/chart" uri="{C3380CC4-5D6E-409C-BE32-E72D297353CC}">
              <c16:uniqueId val="{00000004-B76D-FA40-8D03-C896928079CA}"/>
            </c:ext>
          </c:extLst>
        </c:ser>
        <c:ser>
          <c:idx val="5"/>
          <c:order val="5"/>
          <c:tx>
            <c:strRef>
              <c:f>'диаграмма 1'!$H$16</c:f>
              <c:strCache>
                <c:ptCount val="1"/>
                <c:pt idx="0">
                  <c:v>"6"</c:v>
                </c:pt>
              </c:strCache>
            </c:strRef>
          </c:tx>
          <c:spPr>
            <a:solidFill>
              <a:srgbClr val="FF0000"/>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1'!$H$17:$H$26</c:f>
              <c:numCache>
                <c:formatCode>General</c:formatCode>
                <c:ptCount val="9"/>
                <c:pt idx="0">
                  <c:v>37.5</c:v>
                </c:pt>
                <c:pt idx="1">
                  <c:v>2.5</c:v>
                </c:pt>
                <c:pt idx="2">
                  <c:v>7.5</c:v>
                </c:pt>
                <c:pt idx="3">
                  <c:v>7.5</c:v>
                </c:pt>
                <c:pt idx="4">
                  <c:v>2.5</c:v>
                </c:pt>
                <c:pt idx="5">
                  <c:v>5</c:v>
                </c:pt>
                <c:pt idx="6">
                  <c:v>62.5</c:v>
                </c:pt>
                <c:pt idx="7">
                  <c:v>37.5</c:v>
                </c:pt>
                <c:pt idx="8">
                  <c:v>25</c:v>
                </c:pt>
              </c:numCache>
            </c:numRef>
          </c:val>
          <c:extLst>
            <c:ext xmlns:c16="http://schemas.microsoft.com/office/drawing/2014/chart" uri="{C3380CC4-5D6E-409C-BE32-E72D297353CC}">
              <c16:uniqueId val="{00000005-B76D-FA40-8D03-C896928079CA}"/>
            </c:ext>
          </c:extLst>
        </c:ser>
        <c:dLbls>
          <c:showLegendKey val="0"/>
          <c:showVal val="1"/>
          <c:showCatName val="0"/>
          <c:showSerName val="0"/>
          <c:showPercent val="0"/>
          <c:showBubbleSize val="0"/>
        </c:dLbls>
        <c:gapWidth val="100"/>
        <c:overlap val="100"/>
        <c:axId val="96820736"/>
        <c:axId val="40344320"/>
      </c:barChart>
      <c:catAx>
        <c:axId val="96820736"/>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2"/>
                </a:solidFill>
                <a:latin typeface="Arial" panose="020B0604020202020204" pitchFamily="34" charset="0"/>
                <a:ea typeface="+mn-ea"/>
                <a:cs typeface="Arial" panose="020B0604020202020204" pitchFamily="34" charset="0"/>
              </a:defRPr>
            </a:pPr>
            <a:endParaRPr lang="ru-RU"/>
          </a:p>
        </c:txPr>
        <c:crossAx val="40344320"/>
        <c:crosses val="autoZero"/>
        <c:auto val="1"/>
        <c:lblAlgn val="ctr"/>
        <c:lblOffset val="100"/>
        <c:noMultiLvlLbl val="0"/>
      </c:catAx>
      <c:valAx>
        <c:axId val="40344320"/>
        <c:scaling>
          <c:orientation val="minMax"/>
          <c:max val="100"/>
        </c:scaling>
        <c:delete val="0"/>
        <c:axPos val="b"/>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ru-RU"/>
          </a:p>
        </c:txPr>
        <c:crossAx val="96820736"/>
        <c:crosses val="autoZero"/>
        <c:crossBetween val="between"/>
      </c:valAx>
      <c:spPr>
        <a:noFill/>
        <a:ln>
          <a:noFill/>
        </a:ln>
        <a:effectLst/>
      </c:spPr>
    </c:plotArea>
    <c:legend>
      <c:legendPos val="b"/>
      <c:layout>
        <c:manualLayout>
          <c:xMode val="edge"/>
          <c:yMode val="edge"/>
          <c:x val="0.49491728285434122"/>
          <c:y val="0.95860306935317297"/>
          <c:w val="0.3856173590273424"/>
          <c:h val="3.267847455938357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tx2">
          <a:lumMod val="15000"/>
          <a:lumOff val="85000"/>
        </a:schemeClr>
      </a:solidFill>
      <a:round/>
    </a:ln>
    <a:effectLst/>
  </c:spPr>
  <c:txPr>
    <a:bodyPr/>
    <a:lstStyle/>
    <a:p>
      <a:pPr>
        <a:defRPr/>
      </a:pPr>
      <a:endParaRPr lang="ru-RU"/>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09B04F5-C9A0-4E8F-A5BB-E588D6DE8B28}" type="datetimeFigureOut">
              <a:rPr lang="ru-RU" smtClean="0"/>
              <a:t>21.07.2020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665938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9B04F5-C9A0-4E8F-A5BB-E588D6DE8B28}" type="datetimeFigureOut">
              <a:rPr lang="ru-RU" smtClean="0"/>
              <a:t>21.07.2020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1053938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9B04F5-C9A0-4E8F-A5BB-E588D6DE8B28}" type="datetimeFigureOut">
              <a:rPr lang="ru-RU" smtClean="0"/>
              <a:t>21.07.2020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269928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9B04F5-C9A0-4E8F-A5BB-E588D6DE8B28}" type="datetimeFigureOut">
              <a:rPr lang="ru-RU" smtClean="0"/>
              <a:t>21.07.2020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1915065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09B04F5-C9A0-4E8F-A5BB-E588D6DE8B28}" type="datetimeFigureOut">
              <a:rPr lang="ru-RU" smtClean="0"/>
              <a:t>21.07.2020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609672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09B04F5-C9A0-4E8F-A5BB-E588D6DE8B28}" type="datetimeFigureOut">
              <a:rPr lang="ru-RU" smtClean="0"/>
              <a:t>21.07.2020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2947347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09B04F5-C9A0-4E8F-A5BB-E588D6DE8B28}" type="datetimeFigureOut">
              <a:rPr lang="ru-RU" smtClean="0"/>
              <a:t>21.07.2020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249842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09B04F5-C9A0-4E8F-A5BB-E588D6DE8B28}" type="datetimeFigureOut">
              <a:rPr lang="ru-RU" smtClean="0"/>
              <a:t>21.07.2020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82435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09B04F5-C9A0-4E8F-A5BB-E588D6DE8B28}" type="datetimeFigureOut">
              <a:rPr lang="ru-RU" smtClean="0"/>
              <a:t>21.07.2020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243659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09B04F5-C9A0-4E8F-A5BB-E588D6DE8B28}" type="datetimeFigureOut">
              <a:rPr lang="ru-RU" smtClean="0"/>
              <a:t>21.07.2020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4116188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09B04F5-C9A0-4E8F-A5BB-E588D6DE8B28}" type="datetimeFigureOut">
              <a:rPr lang="ru-RU" smtClean="0"/>
              <a:t>21.07.2020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1875104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B04F5-C9A0-4E8F-A5BB-E588D6DE8B28}" type="datetimeFigureOut">
              <a:rPr lang="ru-RU" smtClean="0"/>
              <a:t>21.07.2020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8D8C9-20E0-4118-8E9F-5AABF4981FC2}" type="slidenum">
              <a:rPr lang="ru-RU" smtClean="0"/>
              <a:t>‹#›</a:t>
            </a:fld>
            <a:endParaRPr lang="ru-RU"/>
          </a:p>
        </p:txBody>
      </p:sp>
    </p:spTree>
    <p:extLst>
      <p:ext uri="{BB962C8B-B14F-4D97-AF65-F5344CB8AC3E}">
        <p14:creationId xmlns:p14="http://schemas.microsoft.com/office/powerpoint/2010/main" val="1184526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4800" b="1" dirty="0"/>
              <a:t>Трудовые отношения в организации в связи с переходом на дистанционную работу</a:t>
            </a:r>
            <a:endParaRPr lang="ru-RU" sz="4800" dirty="0"/>
          </a:p>
        </p:txBody>
      </p:sp>
      <p:sp>
        <p:nvSpPr>
          <p:cNvPr id="3" name="Подзаголовок 2"/>
          <p:cNvSpPr>
            <a:spLocks noGrp="1"/>
          </p:cNvSpPr>
          <p:nvPr>
            <p:ph type="subTitle" idx="1"/>
          </p:nvPr>
        </p:nvSpPr>
        <p:spPr>
          <a:xfrm>
            <a:off x="1524000" y="4295721"/>
            <a:ext cx="9144000" cy="1655762"/>
          </a:xfrm>
        </p:spPr>
        <p:txBody>
          <a:bodyPr/>
          <a:lstStyle/>
          <a:p>
            <a:pPr algn="l"/>
            <a:r>
              <a:rPr lang="ru-RU" dirty="0" smtClean="0"/>
              <a:t>Вавилова А.А., </a:t>
            </a:r>
            <a:r>
              <a:rPr lang="ru-RU" dirty="0" err="1" smtClean="0"/>
              <a:t>к.ю.н</a:t>
            </a:r>
            <a:r>
              <a:rPr lang="ru-RU" dirty="0" smtClean="0"/>
              <a:t>., </a:t>
            </a:r>
          </a:p>
          <a:p>
            <a:pPr algn="l"/>
            <a:r>
              <a:rPr lang="ru-RU" dirty="0" smtClean="0"/>
              <a:t>ведущий эксперт Института образования НИУ ВШЭ</a:t>
            </a:r>
            <a:endParaRPr lang="ru-RU" dirty="0"/>
          </a:p>
        </p:txBody>
      </p:sp>
    </p:spTree>
    <p:extLst>
      <p:ext uri="{BB962C8B-B14F-4D97-AF65-F5344CB8AC3E}">
        <p14:creationId xmlns:p14="http://schemas.microsoft.com/office/powerpoint/2010/main" val="546779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 74 ТК РФ</a:t>
            </a:r>
            <a:endParaRPr lang="ru-RU" dirty="0"/>
          </a:p>
        </p:txBody>
      </p:sp>
      <p:sp>
        <p:nvSpPr>
          <p:cNvPr id="3" name="Объект 2"/>
          <p:cNvSpPr>
            <a:spLocks noGrp="1"/>
          </p:cNvSpPr>
          <p:nvPr>
            <p:ph idx="1"/>
          </p:nvPr>
        </p:nvSpPr>
        <p:spPr/>
        <p:txBody>
          <a:bodyPr>
            <a:normAutofit fontScale="92500" lnSpcReduction="20000"/>
          </a:bodyPr>
          <a:lstStyle/>
          <a:p>
            <a:r>
              <a:rPr lang="ru-RU" dirty="0" smtClean="0"/>
              <a:t>Есть изменения </a:t>
            </a:r>
            <a:r>
              <a:rPr lang="ru-RU" dirty="0"/>
              <a:t>организационных или технологических условий труда </a:t>
            </a:r>
            <a:r>
              <a:rPr lang="ru-RU" dirty="0" smtClean="0"/>
              <a:t>и приказ </a:t>
            </a:r>
            <a:r>
              <a:rPr lang="ru-RU" dirty="0"/>
              <a:t>о таких изменениях (ч. 1 с. 74 ТК РФ; п. 21 Постановления Пленума Верховного Суда РФ от 17.03.2004 № 2 «О применении судами Российской Федерации Трудового кодекса РФ» (в ред. от </a:t>
            </a:r>
            <a:r>
              <a:rPr lang="ru-RU" dirty="0" smtClean="0"/>
              <a:t>24.11.2015)</a:t>
            </a:r>
            <a:endParaRPr lang="ru-RU" dirty="0"/>
          </a:p>
          <a:p>
            <a:r>
              <a:rPr lang="ru-RU" dirty="0" smtClean="0"/>
              <a:t>Уведомление об </a:t>
            </a:r>
            <a:r>
              <a:rPr lang="ru-RU" dirty="0"/>
              <a:t>изменениях условий трудового договора и их причинах в письменной форме не позднее чем за 2 месяца до их введения (ч. 2 ст. 74 ТК </a:t>
            </a:r>
            <a:r>
              <a:rPr lang="ru-RU" dirty="0" smtClean="0"/>
              <a:t>РФ)</a:t>
            </a:r>
            <a:endParaRPr lang="ru-RU" dirty="0"/>
          </a:p>
          <a:p>
            <a:r>
              <a:rPr lang="ru-RU" dirty="0" smtClean="0"/>
              <a:t>Предложение в </a:t>
            </a:r>
            <a:r>
              <a:rPr lang="ru-RU" dirty="0"/>
              <a:t>письменном виде </a:t>
            </a:r>
            <a:r>
              <a:rPr lang="ru-RU" dirty="0" smtClean="0"/>
              <a:t>другой работы </a:t>
            </a:r>
            <a:r>
              <a:rPr lang="ru-RU" dirty="0"/>
              <a:t>при отказе работника от изменений (ч. 3 ст. 74 ТК </a:t>
            </a:r>
            <a:r>
              <a:rPr lang="ru-RU" dirty="0" smtClean="0"/>
              <a:t>РФ)</a:t>
            </a:r>
            <a:endParaRPr lang="ru-RU" dirty="0"/>
          </a:p>
          <a:p>
            <a:r>
              <a:rPr lang="ru-RU" dirty="0" smtClean="0"/>
              <a:t>При </a:t>
            </a:r>
            <a:r>
              <a:rPr lang="ru-RU" dirty="0"/>
              <a:t>отсутствии подходящих вакансий или отказе работника от предложенной работы </a:t>
            </a:r>
            <a:r>
              <a:rPr lang="ru-RU" dirty="0" smtClean="0"/>
              <a:t>увольнение по </a:t>
            </a:r>
            <a:r>
              <a:rPr lang="ru-RU" dirty="0"/>
              <a:t>п. 7 ч. 1 ст. 77 ТК </a:t>
            </a:r>
            <a:r>
              <a:rPr lang="ru-RU" dirty="0" smtClean="0"/>
              <a:t>РФ + выходное </a:t>
            </a:r>
            <a:r>
              <a:rPr lang="ru-RU" dirty="0"/>
              <a:t>пособие в размере двухнедельного среднего заработка (ст. 178 ТК РФ).</a:t>
            </a:r>
          </a:p>
          <a:p>
            <a:endParaRPr lang="ru-RU" dirty="0"/>
          </a:p>
        </p:txBody>
      </p:sp>
    </p:spTree>
    <p:extLst>
      <p:ext uri="{BB962C8B-B14F-4D97-AF65-F5344CB8AC3E}">
        <p14:creationId xmlns:p14="http://schemas.microsoft.com/office/powerpoint/2010/main" val="1610722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вносится?</a:t>
            </a:r>
            <a:endParaRPr lang="ru-RU" dirty="0"/>
          </a:p>
        </p:txBody>
      </p:sp>
      <p:sp>
        <p:nvSpPr>
          <p:cNvPr id="3" name="Объект 2"/>
          <p:cNvSpPr>
            <a:spLocks noGrp="1"/>
          </p:cNvSpPr>
          <p:nvPr>
            <p:ph idx="1"/>
          </p:nvPr>
        </p:nvSpPr>
        <p:spPr/>
        <p:txBody>
          <a:bodyPr/>
          <a:lstStyle/>
          <a:p>
            <a:r>
              <a:rPr lang="ru-RU" dirty="0" smtClean="0"/>
              <a:t>Условие о дистанционной работе</a:t>
            </a:r>
          </a:p>
          <a:p>
            <a:r>
              <a:rPr lang="ru-RU" dirty="0" smtClean="0"/>
              <a:t>Уточнения о рабочем времени</a:t>
            </a:r>
          </a:p>
          <a:p>
            <a:r>
              <a:rPr lang="ru-RU" dirty="0" smtClean="0"/>
              <a:t>Уточнения о способах коммуникации</a:t>
            </a:r>
          </a:p>
          <a:p>
            <a:r>
              <a:rPr lang="ru-RU" dirty="0" smtClean="0"/>
              <a:t>Уточнения должностных обязанностей: уточнение, изменение, сокращение \ возложение новых по разным должностям</a:t>
            </a:r>
          </a:p>
          <a:p>
            <a:r>
              <a:rPr lang="ru-RU" dirty="0" smtClean="0"/>
              <a:t>Уточнения о предоставлении оборудования, компенсациях за использование личного имущества, возмещении расходов</a:t>
            </a:r>
          </a:p>
          <a:p>
            <a:r>
              <a:rPr lang="ru-RU" dirty="0" smtClean="0"/>
              <a:t>Уточнения о контроле</a:t>
            </a:r>
            <a:endParaRPr lang="ru-RU" dirty="0"/>
          </a:p>
        </p:txBody>
      </p:sp>
    </p:spTree>
    <p:extLst>
      <p:ext uri="{BB962C8B-B14F-4D97-AF65-F5344CB8AC3E}">
        <p14:creationId xmlns:p14="http://schemas.microsoft.com/office/powerpoint/2010/main" val="837983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00062"/>
            <a:ext cx="10515600" cy="1325563"/>
          </a:xfrm>
        </p:spPr>
        <p:txBody>
          <a:bodyPr>
            <a:normAutofit fontScale="90000"/>
          </a:bodyPr>
          <a:lstStyle/>
          <a:p>
            <a:r>
              <a:rPr lang="ru-RU" sz="3600" dirty="0" smtClean="0"/>
              <a:t>Новый законопроект – дистанционный и смешанный режим работы, определения, правовые требования, пределы использования, особенности оформления</a:t>
            </a:r>
            <a:r>
              <a:rPr lang="ru-RU" dirty="0" smtClean="0"/>
              <a:t/>
            </a:r>
            <a:br>
              <a:rPr lang="ru-RU" dirty="0" smtClean="0"/>
            </a:br>
            <a:endParaRPr lang="ru-RU" dirty="0"/>
          </a:p>
        </p:txBody>
      </p:sp>
      <p:sp>
        <p:nvSpPr>
          <p:cNvPr id="3" name="Объект 2"/>
          <p:cNvSpPr>
            <a:spLocks noGrp="1"/>
          </p:cNvSpPr>
          <p:nvPr>
            <p:ph idx="1"/>
          </p:nvPr>
        </p:nvSpPr>
        <p:spPr/>
        <p:txBody>
          <a:bodyPr>
            <a:normAutofit fontScale="70000" lnSpcReduction="20000"/>
          </a:bodyPr>
          <a:lstStyle/>
          <a:p>
            <a:r>
              <a:rPr lang="ru-RU" dirty="0"/>
              <a:t>В случаях катастрофы природного или техногенного характера, производственной аварии, несчастного случая на производстве, пожара, наводнения, землетрясения, эпидемии, эпизоотии и любых исключительных случаях, ставящих под угрозу жизнь или нормальные жизненные условия всего населения или его части, допускается упрощенный порядок введения режима временной дистанционной (удаленной) работы. Упрощенный порядок введения режима временной дистанционной (удаленной) работы должен предусматривать издание локального нормативного акта  с установлением списков работников, переводимых с их согласия на временную дистанционную (удаленную) работу, а также порядок организации режима временной дистанционной (удаленной) работы, в том числе:</a:t>
            </a:r>
          </a:p>
          <a:p>
            <a:r>
              <a:rPr lang="ru-RU" dirty="0"/>
              <a:t>срок, на который работник переводится на временную дистанционную (удаленную) работу;</a:t>
            </a:r>
          </a:p>
          <a:p>
            <a:r>
              <a:rPr lang="ru-RU" dirty="0"/>
              <a:t>график работы на стационарном рабочем месте и за его пределами, возможность его последующей корректировки (при необходимости);</a:t>
            </a:r>
          </a:p>
          <a:p>
            <a:r>
              <a:rPr lang="ru-RU" dirty="0"/>
              <a:t>режим рабочего времени, в том числе время, в течение которого работник должен находиться в режиме доступности для связи с работодателем в пределах рабочего времени, установленного правилами внутреннего трудового распорядка (если указанный режим отличается от установленного правилами внутреннего трудового распорядка);</a:t>
            </a:r>
          </a:p>
          <a:p>
            <a:r>
              <a:rPr lang="ru-RU" dirty="0"/>
              <a:t>другие вопросы. </a:t>
            </a:r>
          </a:p>
          <a:p>
            <a:endParaRPr lang="ru-RU" dirty="0"/>
          </a:p>
        </p:txBody>
      </p:sp>
    </p:spTree>
    <p:extLst>
      <p:ext uri="{BB962C8B-B14F-4D97-AF65-F5344CB8AC3E}">
        <p14:creationId xmlns:p14="http://schemas.microsoft.com/office/powerpoint/2010/main" val="390959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993228"/>
            <a:ext cx="10515600" cy="5183735"/>
          </a:xfrm>
        </p:spPr>
        <p:txBody>
          <a:bodyPr>
            <a:normAutofit fontScale="85000" lnSpcReduction="20000"/>
          </a:bodyPr>
          <a:lstStyle/>
          <a:p>
            <a:r>
              <a:rPr lang="ru-RU" dirty="0"/>
              <a:t>При упрощенном порядке введения режима временной дистанционной (удаленной) работы условия трудового договора не изменяются, дополнительное соглашение к трудовому договору не заключается, способы взаимодействия работодателя и работников, в том числе посредством электронной почты и иных мобильных и веб-сервисов, путем обмена электронными документами, электронными образами документов (документов на бумажном носителе, преобразованных в электронный вид путем сканирования с сохранением их реквизитов), вопросы возмещения (при необходимости) связанных с выполнением временной удаленной работы расходов (оплата электроэнергии, используемого программного обеспечения (включая антивирусную защиту) и других расходов) устанавливаются в локальных нормативных актах, принятых с учетом мнения выборного органа первичной профсоюзной организации. </a:t>
            </a:r>
          </a:p>
          <a:p>
            <a:r>
              <a:rPr lang="ru-RU" dirty="0"/>
              <a:t>С локальным нормативным актом о введении режима временной дистанционной (удаленной) работы в упрощенном порядке, а также вносимыми в него изменениями необходимо ознакомить работника в соответствии с установленным способом взаимодействия. </a:t>
            </a:r>
          </a:p>
          <a:p>
            <a:endParaRPr lang="ru-RU" dirty="0"/>
          </a:p>
        </p:txBody>
      </p:sp>
    </p:spTree>
    <p:extLst>
      <p:ext uri="{BB962C8B-B14F-4D97-AF65-F5344CB8AC3E}">
        <p14:creationId xmlns:p14="http://schemas.microsoft.com/office/powerpoint/2010/main" val="1976090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7559"/>
            <a:ext cx="10515600" cy="5609404"/>
          </a:xfrm>
        </p:spPr>
        <p:txBody>
          <a:bodyPr>
            <a:normAutofit fontScale="85000" lnSpcReduction="20000"/>
          </a:bodyPr>
          <a:lstStyle/>
          <a:p>
            <a:r>
              <a:rPr lang="ru-RU" dirty="0"/>
              <a:t>В приоритетном порядке на временную удаленную работу в упрощенном порядке в случаях катастрофы природного или техногенного характера, производственной аварии, несчастного случая на производстве, пожара, наводнения, землетрясения, эпидемии, эпизоотии и любых исключительных случаях, ставящих под угрозу жизнь или нормальные жизненные условия всего населения или его части переводятся (при наличии соответствующих технических и организационных возможностей):</a:t>
            </a:r>
          </a:p>
          <a:p>
            <a:r>
              <a:rPr lang="ru-RU" dirty="0"/>
              <a:t>беременные женщины; </a:t>
            </a:r>
          </a:p>
          <a:p>
            <a:r>
              <a:rPr lang="ru-RU" dirty="0"/>
              <a:t>работники (опекуны, попечители, приемные родители), имеющие детей в возрасте до 14 лет,</a:t>
            </a:r>
          </a:p>
          <a:p>
            <a:r>
              <a:rPr lang="ru-RU" dirty="0"/>
              <a:t>инвалиды; </a:t>
            </a:r>
          </a:p>
          <a:p>
            <a:r>
              <a:rPr lang="ru-RU" dirty="0"/>
              <a:t>пенсионеры по возрасту; </a:t>
            </a:r>
          </a:p>
          <a:p>
            <a:r>
              <a:rPr lang="ru-RU" dirty="0"/>
              <a:t>работники, осуществляющие уход за инвалидами или длительно болеющими членами семьи, которые по состоянию здоровья нуждаются в уходе;</a:t>
            </a:r>
          </a:p>
          <a:p>
            <a:r>
              <a:rPr lang="ru-RU" dirty="0"/>
              <a:t>другие категории работников, предусмотренные коллективным договором, локальным нормативным актом, трудовым договором.</a:t>
            </a:r>
          </a:p>
          <a:p>
            <a:endParaRPr lang="ru-RU" dirty="0"/>
          </a:p>
        </p:txBody>
      </p:sp>
    </p:spTree>
    <p:extLst>
      <p:ext uri="{BB962C8B-B14F-4D97-AF65-F5344CB8AC3E}">
        <p14:creationId xmlns:p14="http://schemas.microsoft.com/office/powerpoint/2010/main" val="4285782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98634"/>
            <a:ext cx="10515600" cy="5278329"/>
          </a:xfrm>
        </p:spPr>
        <p:txBody>
          <a:bodyPr>
            <a:normAutofit fontScale="77500" lnSpcReduction="20000"/>
          </a:bodyPr>
          <a:lstStyle/>
          <a:p>
            <a:r>
              <a:rPr lang="ru-RU" dirty="0"/>
              <a:t>Работник имеет право на неприкосновенность времени отдыха. Время взаимодействия работника с работодателем в период времени отдыха работника, включается в рабочее время. Взаимодействие работодателя с работником в период времени отдыха работника, без его предварительного письменного согласия допускается в следующих случаях:</a:t>
            </a:r>
          </a:p>
          <a:p>
            <a:r>
              <a:rPr lang="ru-RU" dirty="0"/>
              <a:t>1) для предотвращения катастрофы, производственной аварии либо устранения последствий катастрофы, производственной аварии или стихийного бедствия;</a:t>
            </a:r>
          </a:p>
          <a:p>
            <a:r>
              <a:rPr lang="ru-RU" dirty="0"/>
              <a:t>2) для предотвращения несчастных случаев, уничтожения или порчи имущества работодателя, государственного или муниципального имущества;</a:t>
            </a:r>
          </a:p>
          <a:p>
            <a:r>
              <a:rPr lang="ru-RU" dirty="0"/>
              <a:t>3) для выполнения работ, необходимость которых обусловлена введением чрезвычайного или военного положения, а также неотложных работ в условиях чрезвычайных обстоятельств, то есть в случае бедствия или угрозы бедствия (пожары, наводнения, голод, землетрясения, эпидемии или эпизоотии) и в иных случаях, ставящих под угрозу жизнь или нормальные жизненные условия всего населения или его части;</a:t>
            </a:r>
          </a:p>
          <a:p>
            <a:r>
              <a:rPr lang="ru-RU" dirty="0"/>
              <a:t>4) в случаях, предусмотренных частью пятой статьи 312.4. настоящего Кодекса.</a:t>
            </a:r>
          </a:p>
          <a:p>
            <a:r>
              <a:rPr lang="ru-RU" dirty="0"/>
              <a:t>В других случаях взаимодействие работодателя с работником в период времени отдыха работника, допускается с его предварительного письменного согласия.</a:t>
            </a:r>
          </a:p>
          <a:p>
            <a:endParaRPr lang="ru-RU" dirty="0"/>
          </a:p>
        </p:txBody>
      </p:sp>
    </p:spTree>
    <p:extLst>
      <p:ext uri="{BB962C8B-B14F-4D97-AF65-F5344CB8AC3E}">
        <p14:creationId xmlns:p14="http://schemas.microsoft.com/office/powerpoint/2010/main" val="2500010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поменяется?</a:t>
            </a:r>
            <a:br>
              <a:rPr lang="ru-RU" dirty="0" smtClean="0"/>
            </a:br>
            <a:endParaRPr lang="ru-RU" dirty="0"/>
          </a:p>
        </p:txBody>
      </p:sp>
      <p:sp>
        <p:nvSpPr>
          <p:cNvPr id="3" name="Объект 2"/>
          <p:cNvSpPr>
            <a:spLocks noGrp="1"/>
          </p:cNvSpPr>
          <p:nvPr>
            <p:ph idx="1"/>
          </p:nvPr>
        </p:nvSpPr>
        <p:spPr/>
        <p:txBody>
          <a:bodyPr/>
          <a:lstStyle/>
          <a:p>
            <a:r>
              <a:rPr lang="ru-RU" dirty="0" smtClean="0"/>
              <a:t>Появится </a:t>
            </a:r>
            <a:r>
              <a:rPr lang="ru-RU" dirty="0"/>
              <a:t>понятие временной удаленной работы – режим работы, который предусматривает временную работу вне рабочего места</a:t>
            </a:r>
          </a:p>
          <a:p>
            <a:r>
              <a:rPr lang="ru-RU" dirty="0"/>
              <a:t>Появится комбинированная работа – режим работы, который включает и работу на рабочем месте, и дистанционную (удаленную)</a:t>
            </a:r>
          </a:p>
          <a:p>
            <a:r>
              <a:rPr lang="ru-RU" dirty="0"/>
              <a:t>Упростится порядок документооборота – способы будут установлены с учетом законодательства и положений локальных нормативных актов</a:t>
            </a:r>
          </a:p>
          <a:p>
            <a:endParaRPr lang="ru-RU" dirty="0"/>
          </a:p>
        </p:txBody>
      </p:sp>
    </p:spTree>
    <p:extLst>
      <p:ext uri="{BB962C8B-B14F-4D97-AF65-F5344CB8AC3E}">
        <p14:creationId xmlns:p14="http://schemas.microsoft.com/office/powerpoint/2010/main" val="349565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Важно:</a:t>
            </a:r>
            <a:endParaRPr lang="ru-RU" dirty="0"/>
          </a:p>
        </p:txBody>
      </p:sp>
      <p:sp>
        <p:nvSpPr>
          <p:cNvPr id="3" name="Объект 2"/>
          <p:cNvSpPr>
            <a:spLocks noGrp="1"/>
          </p:cNvSpPr>
          <p:nvPr>
            <p:ph idx="1"/>
          </p:nvPr>
        </p:nvSpPr>
        <p:spPr>
          <a:xfrm>
            <a:off x="677917" y="1466193"/>
            <a:ext cx="10675883" cy="4710770"/>
          </a:xfrm>
        </p:spPr>
        <p:txBody>
          <a:bodyPr>
            <a:normAutofit fontScale="77500" lnSpcReduction="20000"/>
          </a:bodyPr>
          <a:lstStyle/>
          <a:p>
            <a:r>
              <a:rPr lang="ru-RU" dirty="0"/>
              <a:t>Основаниями для установления режима временной дистанционной (удаленной) работы могут являться соглашение сторон, производственная необходимость, катастрофа природного или техногенного характера, производственная авария, несчастный случай на производстве, пожар, наводнение, землетрясение, эпидемия, эпизоотия и любые исключительные случаи, ставящие под угрозу жизнь или нормальные жизненные условия всего населения или его части</a:t>
            </a:r>
          </a:p>
          <a:p>
            <a:r>
              <a:rPr lang="ru-RU" dirty="0"/>
              <a:t>(Трудовым договором или </a:t>
            </a:r>
            <a:r>
              <a:rPr lang="ru-RU" dirty="0" err="1"/>
              <a:t>доп.соглашением</a:t>
            </a:r>
            <a:r>
              <a:rPr lang="ru-RU" dirty="0"/>
              <a:t>)… устанавливается порядок временной дистанционной (удаленной) работы, предусматривающий:</a:t>
            </a:r>
          </a:p>
          <a:p>
            <a:r>
              <a:rPr lang="ru-RU" dirty="0"/>
              <a:t>- график временной дистанционной (удаленной) работы – количество и периодичность предоставления рабочих дней и рабочих часов работнику в режиме временной дистанционной (удаленной) работы;</a:t>
            </a:r>
          </a:p>
          <a:p>
            <a:r>
              <a:rPr lang="ru-RU" dirty="0"/>
              <a:t>- способы обмена информацией между работниками о производственных заданиях и их выполнении;</a:t>
            </a:r>
          </a:p>
          <a:p>
            <a:r>
              <a:rPr lang="ru-RU" dirty="0"/>
              <a:t>- возможность использования ресурсов (техники, оплаты расходов на использование коммуникационных технологий) организации по месту осуществления работником режима временной дистанционной (удаленной) работы.</a:t>
            </a:r>
          </a:p>
          <a:p>
            <a:endParaRPr lang="ru-RU" dirty="0"/>
          </a:p>
        </p:txBody>
      </p:sp>
    </p:spTree>
    <p:extLst>
      <p:ext uri="{BB962C8B-B14F-4D97-AF65-F5344CB8AC3E}">
        <p14:creationId xmlns:p14="http://schemas.microsoft.com/office/powerpoint/2010/main" val="100912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Важно:</a:t>
            </a:r>
            <a:endParaRPr lang="ru-RU" dirty="0"/>
          </a:p>
        </p:txBody>
      </p:sp>
      <p:sp>
        <p:nvSpPr>
          <p:cNvPr id="3" name="Объект 2"/>
          <p:cNvSpPr>
            <a:spLocks noGrp="1"/>
          </p:cNvSpPr>
          <p:nvPr>
            <p:ph idx="1"/>
          </p:nvPr>
        </p:nvSpPr>
        <p:spPr/>
        <p:txBody>
          <a:bodyPr>
            <a:normAutofit fontScale="85000" lnSpcReduction="10000"/>
          </a:bodyPr>
          <a:lstStyle/>
          <a:p>
            <a:r>
              <a:rPr lang="ru-RU" dirty="0"/>
              <a:t>В трудовом договоре о дистанционной работе может устанавливаться дополнительное условие об обязанности дистанционного работника использовать при выполнении им своей трудовой функции по трудовому договору о дистанционной работе оборудование, программно-технические средства, средства защиты информации и иные средства, предоставленные или рекомендованные работодателем.</a:t>
            </a:r>
          </a:p>
          <a:p>
            <a:r>
              <a:rPr lang="ru-RU" dirty="0"/>
              <a:t>Работник вправе использовать в рамках дистанционной работы свое личное оборудование, программно-технические средства, средства защиты информации. В коллективных договорах, локальных нормативных актах, принимаемых с учетом мнения выборного органа первичной профсоюзной организации, трудовых договорах о дистанционной работе может предусматриваться порядок компенсации расходов, связанных с использованием работником личного оборудования, программно-технических средств, средств защиты информации.</a:t>
            </a:r>
          </a:p>
          <a:p>
            <a:endParaRPr lang="ru-RU" dirty="0"/>
          </a:p>
        </p:txBody>
      </p:sp>
    </p:spTree>
    <p:extLst>
      <p:ext uri="{BB962C8B-B14F-4D97-AF65-F5344CB8AC3E}">
        <p14:creationId xmlns:p14="http://schemas.microsoft.com/office/powerpoint/2010/main" val="137291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Важно: </a:t>
            </a:r>
            <a:endParaRPr lang="ru-RU" dirty="0"/>
          </a:p>
        </p:txBody>
      </p:sp>
      <p:sp>
        <p:nvSpPr>
          <p:cNvPr id="3" name="Объект 2"/>
          <p:cNvSpPr>
            <a:spLocks noGrp="1"/>
          </p:cNvSpPr>
          <p:nvPr>
            <p:ph idx="1"/>
          </p:nvPr>
        </p:nvSpPr>
        <p:spPr/>
        <p:txBody>
          <a:bodyPr>
            <a:normAutofit fontScale="92500" lnSpcReduction="20000"/>
          </a:bodyPr>
          <a:lstStyle/>
          <a:p>
            <a:r>
              <a:rPr lang="ru-RU" dirty="0"/>
              <a:t>Работник и работодатель устанавливают порядок взаимодействия, предусматривающий конкретное время выполнения дистанционным работником трудовой функции в пределах рабочего времени, установленного трудовым договором о дистанционной работе. Порядок взаимодействия устанавливается локальным нормативным актом, принятым с учетом мнения выборного органа первичной профсоюзной организации, трудовым договором о дистанционной работе. В порядке взаимодействия может быть предусмотрена обязанность дистанционного работника отвечать на звонки, электронные письма и запросы работодателя, сделанные в иной форме, а также срок, в течение которого дистанционный работник обязан реагировать на запросы работодателя, связанные с выполнением трудовой функции. Работник не обязан отвечать на запросы работодателя, сделанные в любой форме, вне времени, установленного порядком взаимодействия.</a:t>
            </a:r>
          </a:p>
          <a:p>
            <a:endParaRPr lang="ru-RU" dirty="0"/>
          </a:p>
        </p:txBody>
      </p:sp>
    </p:spTree>
    <p:extLst>
      <p:ext uri="{BB962C8B-B14F-4D97-AF65-F5344CB8AC3E}">
        <p14:creationId xmlns:p14="http://schemas.microsoft.com/office/powerpoint/2010/main" val="421846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ru-RU" dirty="0"/>
              <a:t>Дистанционная работа: пределы, возможности и риски</a:t>
            </a:r>
          </a:p>
        </p:txBody>
      </p:sp>
    </p:spTree>
    <p:extLst>
      <p:ext uri="{BB962C8B-B14F-4D97-AF65-F5344CB8AC3E}">
        <p14:creationId xmlns:p14="http://schemas.microsoft.com/office/powerpoint/2010/main" val="820085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Обучение работников в связи с новыми условиями труда. Варианты решений для различных должностей (педагоги-психологи, педагоги-организаторы, </a:t>
            </a:r>
            <a:r>
              <a:rPr lang="ru-RU" sz="3600" dirty="0" err="1" smtClean="0"/>
              <a:t>тьюторы</a:t>
            </a:r>
            <a:r>
              <a:rPr lang="ru-RU" sz="3600" dirty="0" smtClean="0"/>
              <a:t> и т.п.)</a:t>
            </a:r>
            <a:r>
              <a:rPr lang="ru-RU" dirty="0" smtClean="0"/>
              <a:t/>
            </a:r>
            <a:br>
              <a:rPr lang="ru-RU" dirty="0" smtClean="0"/>
            </a:br>
            <a:endParaRPr lang="ru-RU" dirty="0"/>
          </a:p>
        </p:txBody>
      </p:sp>
      <p:sp>
        <p:nvSpPr>
          <p:cNvPr id="3" name="Объект 2"/>
          <p:cNvSpPr>
            <a:spLocks noGrp="1"/>
          </p:cNvSpPr>
          <p:nvPr>
            <p:ph idx="1"/>
          </p:nvPr>
        </p:nvSpPr>
        <p:spPr/>
        <p:txBody>
          <a:bodyPr>
            <a:normAutofit fontScale="85000" lnSpcReduction="10000"/>
          </a:bodyPr>
          <a:lstStyle/>
          <a:p>
            <a:r>
              <a:rPr lang="ru-RU" dirty="0" smtClean="0"/>
              <a:t>Внутреннее – внешнее</a:t>
            </a:r>
          </a:p>
          <a:p>
            <a:r>
              <a:rPr lang="ru-RU" dirty="0" smtClean="0"/>
              <a:t>Обязанности по должности – дополнительные</a:t>
            </a:r>
          </a:p>
          <a:p>
            <a:r>
              <a:rPr lang="ru-RU" dirty="0"/>
              <a:t>Проблема может решаться, и успешно решается во многих организациях, путем выявления дефицитов и взаимного обучения сотрудников, подготовки памяток, пошаговых инструкций и иных подобных документов, </a:t>
            </a:r>
            <a:r>
              <a:rPr lang="ru-RU" dirty="0" err="1"/>
              <a:t>видеоинструкций</a:t>
            </a:r>
            <a:r>
              <a:rPr lang="ru-RU" dirty="0"/>
              <a:t>. Ограничением в данном случае может выступать рабочее время работника, т.к. деятельность по обучению коллег, подготовке таких методических материалов входит в состав рабочего времени. </a:t>
            </a:r>
            <a:endParaRPr lang="ru-RU" dirty="0" smtClean="0"/>
          </a:p>
          <a:p>
            <a:r>
              <a:rPr lang="ru-RU" dirty="0"/>
              <a:t>Освоить те или иные инструменты организации образовательного процесса –методическая работа для педагога. По общему правилу, она включена в состав должностных обязанностей педагога. Поэтому работодатель вправе дать поручение освоить конкретные образовательные инструменты</a:t>
            </a:r>
            <a:endParaRPr lang="ru-RU" dirty="0" smtClean="0"/>
          </a:p>
          <a:p>
            <a:endParaRPr lang="ru-RU" dirty="0" smtClean="0"/>
          </a:p>
        </p:txBody>
      </p:sp>
    </p:spTree>
    <p:extLst>
      <p:ext uri="{BB962C8B-B14F-4D97-AF65-F5344CB8AC3E}">
        <p14:creationId xmlns:p14="http://schemas.microsoft.com/office/powerpoint/2010/main" val="216045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Новый порядок общения с обучающимися – новые требования к работникам, основные конфликтные ситуации</a:t>
            </a:r>
            <a:r>
              <a:rPr lang="ru-RU" dirty="0" smtClean="0"/>
              <a:t/>
            </a:r>
            <a:br>
              <a:rPr lang="ru-RU" dirty="0" smtClean="0"/>
            </a:br>
            <a:endParaRPr lang="ru-RU" dirty="0"/>
          </a:p>
        </p:txBody>
      </p:sp>
      <p:sp>
        <p:nvSpPr>
          <p:cNvPr id="3" name="Объект 2"/>
          <p:cNvSpPr>
            <a:spLocks noGrp="1"/>
          </p:cNvSpPr>
          <p:nvPr>
            <p:ph idx="1"/>
          </p:nvPr>
        </p:nvSpPr>
        <p:spPr/>
        <p:txBody>
          <a:bodyPr/>
          <a:lstStyle/>
          <a:p>
            <a:r>
              <a:rPr lang="ru-RU" dirty="0" smtClean="0"/>
              <a:t>Ограничение рабочего времени</a:t>
            </a:r>
          </a:p>
          <a:p>
            <a:r>
              <a:rPr lang="ru-RU" dirty="0" smtClean="0"/>
              <a:t>Соблюдение требований об охране персональных данных в образовательном процессе + при входе обучающихся в помещение</a:t>
            </a:r>
          </a:p>
          <a:p>
            <a:r>
              <a:rPr lang="ru-RU" dirty="0" smtClean="0"/>
              <a:t>Отношения с родителями</a:t>
            </a:r>
          </a:p>
          <a:p>
            <a:r>
              <a:rPr lang="ru-RU" dirty="0" smtClean="0"/>
              <a:t>Согласование графиков детей и родителей</a:t>
            </a:r>
          </a:p>
          <a:p>
            <a:r>
              <a:rPr lang="ru-RU" dirty="0" smtClean="0"/>
              <a:t>Выбор форматов в зависимости от технического оснащения семьи</a:t>
            </a:r>
          </a:p>
          <a:p>
            <a:endParaRPr lang="ru-RU" dirty="0"/>
          </a:p>
        </p:txBody>
      </p:sp>
    </p:spTree>
    <p:extLst>
      <p:ext uri="{BB962C8B-B14F-4D97-AF65-F5344CB8AC3E}">
        <p14:creationId xmlns:p14="http://schemas.microsoft.com/office/powerpoint/2010/main" val="424861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Дисциплина труда. Контроль за выполнением работниками должностных обязанностей: допустимые и недопустимые варианты</a:t>
            </a:r>
            <a:r>
              <a:rPr lang="ru-RU" dirty="0" smtClean="0"/>
              <a:t/>
            </a:r>
            <a:br>
              <a:rPr lang="ru-RU" dirty="0" smtClean="0"/>
            </a:br>
            <a:endParaRPr lang="ru-RU" dirty="0"/>
          </a:p>
        </p:txBody>
      </p:sp>
      <p:sp>
        <p:nvSpPr>
          <p:cNvPr id="3" name="Объект 2"/>
          <p:cNvSpPr>
            <a:spLocks noGrp="1"/>
          </p:cNvSpPr>
          <p:nvPr>
            <p:ph idx="1"/>
          </p:nvPr>
        </p:nvSpPr>
        <p:spPr/>
        <p:txBody>
          <a:bodyPr/>
          <a:lstStyle/>
          <a:p>
            <a:r>
              <a:rPr lang="ru-RU" dirty="0" smtClean="0"/>
              <a:t>Общие правила сохраняются</a:t>
            </a:r>
          </a:p>
          <a:p>
            <a:r>
              <a:rPr lang="ru-RU" dirty="0" smtClean="0"/>
              <a:t>Контроль через результаты \ факт проведения занятия</a:t>
            </a:r>
          </a:p>
          <a:p>
            <a:r>
              <a:rPr lang="ru-RU" dirty="0" smtClean="0"/>
              <a:t>Недопустимо устанавливать камеры </a:t>
            </a:r>
          </a:p>
          <a:p>
            <a:r>
              <a:rPr lang="ru-RU" dirty="0" smtClean="0"/>
              <a:t>Нецелесообразно вводить новые контрольные мероприятия</a:t>
            </a:r>
            <a:endParaRPr lang="ru-RU" dirty="0"/>
          </a:p>
        </p:txBody>
      </p:sp>
    </p:spTree>
    <p:extLst>
      <p:ext uri="{BB962C8B-B14F-4D97-AF65-F5344CB8AC3E}">
        <p14:creationId xmlns:p14="http://schemas.microsoft.com/office/powerpoint/2010/main" val="3103710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Пределы ответственности работников. Решения при технических сбоях</a:t>
            </a:r>
            <a:br>
              <a:rPr lang="ru-RU" dirty="0" smtClean="0"/>
            </a:br>
            <a:endParaRPr lang="ru-RU" dirty="0"/>
          </a:p>
        </p:txBody>
      </p:sp>
      <p:sp>
        <p:nvSpPr>
          <p:cNvPr id="3" name="Объект 2"/>
          <p:cNvSpPr>
            <a:spLocks noGrp="1"/>
          </p:cNvSpPr>
          <p:nvPr>
            <p:ph idx="1"/>
          </p:nvPr>
        </p:nvSpPr>
        <p:spPr/>
        <p:txBody>
          <a:bodyPr/>
          <a:lstStyle/>
          <a:p>
            <a:r>
              <a:rPr lang="ru-RU" dirty="0" smtClean="0"/>
              <a:t>Главное правило трудового законодательства: ответственность за виновное неисполнение или ненадлежащее исполнение трудовых обязанностей</a:t>
            </a:r>
          </a:p>
          <a:p>
            <a:r>
              <a:rPr lang="ru-RU" dirty="0" err="1" smtClean="0"/>
              <a:t>Взаимозаменямые</a:t>
            </a:r>
            <a:r>
              <a:rPr lang="ru-RU" dirty="0" smtClean="0"/>
              <a:t> платформы + техподдержка</a:t>
            </a:r>
            <a:endParaRPr lang="ru-RU" dirty="0"/>
          </a:p>
        </p:txBody>
      </p:sp>
    </p:spTree>
    <p:extLst>
      <p:ext uri="{BB962C8B-B14F-4D97-AF65-F5344CB8AC3E}">
        <p14:creationId xmlns:p14="http://schemas.microsoft.com/office/powerpoint/2010/main" val="2212681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Особенности отчетности и вопросы минимизации отчетной документации</a:t>
            </a:r>
            <a:br>
              <a:rPr lang="ru-RU" dirty="0" smtClean="0"/>
            </a:br>
            <a:endParaRPr lang="ru-RU" dirty="0"/>
          </a:p>
        </p:txBody>
      </p:sp>
      <p:sp>
        <p:nvSpPr>
          <p:cNvPr id="3" name="Объект 2"/>
          <p:cNvSpPr>
            <a:spLocks noGrp="1"/>
          </p:cNvSpPr>
          <p:nvPr>
            <p:ph idx="1"/>
          </p:nvPr>
        </p:nvSpPr>
        <p:spPr/>
        <p:txBody>
          <a:bodyPr>
            <a:normAutofit/>
          </a:bodyPr>
          <a:lstStyle/>
          <a:p>
            <a:endParaRPr lang="ru-RU" dirty="0" smtClean="0"/>
          </a:p>
          <a:p>
            <a:r>
              <a:rPr lang="ru-RU" dirty="0" smtClean="0"/>
              <a:t>Собственно – минимизировать. </a:t>
            </a:r>
            <a:endParaRPr lang="ru-RU" dirty="0"/>
          </a:p>
        </p:txBody>
      </p:sp>
    </p:spTree>
    <p:extLst>
      <p:ext uri="{BB962C8B-B14F-4D97-AF65-F5344CB8AC3E}">
        <p14:creationId xmlns:p14="http://schemas.microsoft.com/office/powerpoint/2010/main" val="12333258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Взаимодействие с работодателем в связи с введением дистанционного или смешанного режима работы</a:t>
            </a:r>
          </a:p>
        </p:txBody>
      </p:sp>
    </p:spTree>
    <p:extLst>
      <p:ext uri="{BB962C8B-B14F-4D97-AF65-F5344CB8AC3E}">
        <p14:creationId xmlns:p14="http://schemas.microsoft.com/office/powerpoint/2010/main" val="9227788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Изменения – быстро происходят</a:t>
            </a:r>
            <a:endParaRPr lang="ru-RU" dirty="0"/>
          </a:p>
        </p:txBody>
      </p:sp>
      <p:sp>
        <p:nvSpPr>
          <p:cNvPr id="3" name="Объект 2"/>
          <p:cNvSpPr>
            <a:spLocks noGrp="1"/>
          </p:cNvSpPr>
          <p:nvPr>
            <p:ph idx="1"/>
          </p:nvPr>
        </p:nvSpPr>
        <p:spPr>
          <a:xfrm>
            <a:off x="687114" y="1447252"/>
            <a:ext cx="10817772" cy="5032375"/>
          </a:xfrm>
        </p:spPr>
        <p:txBody>
          <a:bodyPr>
            <a:normAutofit fontScale="92500"/>
          </a:bodyPr>
          <a:lstStyle/>
          <a:p>
            <a:r>
              <a:rPr lang="ru-RU" dirty="0" smtClean="0"/>
              <a:t>Перевод работника на дистанционную работу</a:t>
            </a:r>
          </a:p>
          <a:p>
            <a:pPr lvl="1"/>
            <a:r>
              <a:rPr lang="ru-RU" dirty="0" smtClean="0"/>
              <a:t>Исключительные случаи – локальный акт, временный перевод</a:t>
            </a:r>
          </a:p>
          <a:p>
            <a:pPr lvl="1"/>
            <a:r>
              <a:rPr lang="ru-RU" dirty="0" smtClean="0"/>
              <a:t>Общие изменения условий труда – дополнительное соглашение, 72 или 74 статья</a:t>
            </a:r>
          </a:p>
          <a:p>
            <a:r>
              <a:rPr lang="ru-RU" dirty="0" smtClean="0"/>
              <a:t>Рабочее время не более, чем </a:t>
            </a:r>
            <a:r>
              <a:rPr lang="ru-RU" dirty="0" err="1" smtClean="0"/>
              <a:t>офф</a:t>
            </a:r>
            <a:r>
              <a:rPr lang="ru-RU" dirty="0" smtClean="0"/>
              <a:t>-лайн</a:t>
            </a:r>
          </a:p>
          <a:p>
            <a:pPr lvl="1"/>
            <a:r>
              <a:rPr lang="ru-RU" dirty="0" smtClean="0"/>
              <a:t>График взаимодействия должен быть принят</a:t>
            </a:r>
          </a:p>
          <a:p>
            <a:pPr lvl="1"/>
            <a:r>
              <a:rPr lang="ru-RU" dirty="0" smtClean="0"/>
              <a:t>Работа за пределами графика – должна оплачиваться как работа за пределами рабочего времени</a:t>
            </a:r>
          </a:p>
          <a:p>
            <a:r>
              <a:rPr lang="ru-RU" dirty="0" smtClean="0"/>
              <a:t>Временный перевод – без уменьшения зарплаты</a:t>
            </a:r>
          </a:p>
          <a:p>
            <a:r>
              <a:rPr lang="ru-RU" dirty="0" smtClean="0"/>
              <a:t>Рекомендованы доработки</a:t>
            </a:r>
          </a:p>
          <a:p>
            <a:pPr lvl="1"/>
            <a:r>
              <a:rPr lang="ru-RU" dirty="0" smtClean="0"/>
              <a:t>Уточнить последствия отказа от временного перевода</a:t>
            </a:r>
          </a:p>
          <a:p>
            <a:pPr lvl="1"/>
            <a:r>
              <a:rPr lang="ru-RU" dirty="0" smtClean="0"/>
              <a:t>Разделить дистанционную работу (с самостоятельно определяемым режимом и временем работы) и удаленную (с временными параметрами, как на традиционном рабочем месте)</a:t>
            </a:r>
          </a:p>
          <a:p>
            <a:endParaRPr lang="ru-RU" dirty="0"/>
          </a:p>
          <a:p>
            <a:endParaRPr lang="ru-RU" dirty="0"/>
          </a:p>
        </p:txBody>
      </p:sp>
    </p:spTree>
    <p:extLst>
      <p:ext uri="{BB962C8B-B14F-4D97-AF65-F5344CB8AC3E}">
        <p14:creationId xmlns:p14="http://schemas.microsoft.com/office/powerpoint/2010/main" val="40527030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Ключевые принципы</a:t>
            </a:r>
            <a:endParaRPr lang="ru-RU" dirty="0"/>
          </a:p>
        </p:txBody>
      </p:sp>
      <p:sp>
        <p:nvSpPr>
          <p:cNvPr id="3" name="Объект 2"/>
          <p:cNvSpPr>
            <a:spLocks noGrp="1"/>
          </p:cNvSpPr>
          <p:nvPr>
            <p:ph idx="1"/>
          </p:nvPr>
        </p:nvSpPr>
        <p:spPr/>
        <p:txBody>
          <a:bodyPr/>
          <a:lstStyle/>
          <a:p>
            <a:r>
              <a:rPr lang="ru-RU" dirty="0" smtClean="0"/>
              <a:t>Решение задач организации – ответственность руководителя</a:t>
            </a:r>
          </a:p>
          <a:p>
            <a:r>
              <a:rPr lang="ru-RU" dirty="0" smtClean="0"/>
              <a:t>С руководством можно взаимодействовать</a:t>
            </a:r>
          </a:p>
          <a:p>
            <a:pPr lvl="1"/>
            <a:r>
              <a:rPr lang="ru-RU" dirty="0" smtClean="0"/>
              <a:t>Лично</a:t>
            </a:r>
          </a:p>
          <a:p>
            <a:pPr lvl="1"/>
            <a:r>
              <a:rPr lang="ru-RU" dirty="0" smtClean="0"/>
              <a:t>Коллективно </a:t>
            </a:r>
          </a:p>
          <a:p>
            <a:r>
              <a:rPr lang="ru-RU" dirty="0" smtClean="0"/>
              <a:t>Варианты переговоров</a:t>
            </a:r>
          </a:p>
          <a:p>
            <a:pPr lvl="1"/>
            <a:r>
              <a:rPr lang="ru-RU" dirty="0" smtClean="0"/>
              <a:t>Предложение готовых решений</a:t>
            </a:r>
          </a:p>
          <a:p>
            <a:pPr lvl="1"/>
            <a:r>
              <a:rPr lang="ru-RU" dirty="0" smtClean="0"/>
              <a:t>Обсуждение успешных кейсов</a:t>
            </a:r>
            <a:endParaRPr lang="ru-RU" dirty="0"/>
          </a:p>
        </p:txBody>
      </p:sp>
    </p:spTree>
    <p:extLst>
      <p:ext uri="{BB962C8B-B14F-4D97-AF65-F5344CB8AC3E}">
        <p14:creationId xmlns:p14="http://schemas.microsoft.com/office/powerpoint/2010/main" val="3454049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a:t>Проблема оформления необходимых документов в режиме самоизоляции</a:t>
            </a:r>
            <a:endParaRPr lang="ru-RU" dirty="0"/>
          </a:p>
        </p:txBody>
      </p:sp>
      <p:sp>
        <p:nvSpPr>
          <p:cNvPr id="3" name="Объект 2"/>
          <p:cNvSpPr>
            <a:spLocks noGrp="1"/>
          </p:cNvSpPr>
          <p:nvPr>
            <p:ph idx="1"/>
          </p:nvPr>
        </p:nvSpPr>
        <p:spPr/>
        <p:txBody>
          <a:bodyPr>
            <a:normAutofit fontScale="92500" lnSpcReduction="20000"/>
          </a:bodyPr>
          <a:lstStyle/>
          <a:p>
            <a:r>
              <a:rPr lang="ru-RU" dirty="0"/>
              <a:t>Проблема может решаться в виде предварительного дистанционного согласования текстов документов, которые необходимо оформить (дополнительные соглашения к трудовым договорам, листы ознакомлений с новыми локальными  нормативными актами, подписи об ознакомлении с приказами, изменения в согласия об обработке персональных данных и т.п.), с подписанием их в первый визит в образовательную организацию, который будет необходим в связи с теми или иными обстоятельствами. </a:t>
            </a:r>
          </a:p>
          <a:p>
            <a:r>
              <a:rPr lang="ru-RU" dirty="0"/>
              <a:t>С учетом важности таких документов, как согласие на обработку персональных данных, дополнительное соглашение к трудовому договору, согласие на изменение условий труда, для этих случаев особенно важно предварительно зафиксировать согласие </a:t>
            </a:r>
            <a:r>
              <a:rPr lang="ru-RU" dirty="0" smtClean="0"/>
              <a:t>работника. </a:t>
            </a:r>
          </a:p>
          <a:p>
            <a:r>
              <a:rPr lang="ru-RU" dirty="0" smtClean="0"/>
              <a:t>+ Проблема выполнения процедуры изменения локальных нормативных актов</a:t>
            </a:r>
          </a:p>
          <a:p>
            <a:endParaRPr lang="ru-RU" dirty="0"/>
          </a:p>
        </p:txBody>
      </p:sp>
    </p:spTree>
    <p:extLst>
      <p:ext uri="{BB962C8B-B14F-4D97-AF65-F5344CB8AC3E}">
        <p14:creationId xmlns:p14="http://schemas.microsoft.com/office/powerpoint/2010/main" val="25497449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4291014" y="274638"/>
            <a:ext cx="5919787" cy="1143000"/>
          </a:xfrm>
        </p:spPr>
        <p:txBody>
          <a:bodyPr/>
          <a:lstStyle/>
          <a:p>
            <a:r>
              <a:rPr lang="ru-RU" altLang="ru-RU" smtClean="0"/>
              <a:t>ТК</a:t>
            </a:r>
          </a:p>
        </p:txBody>
      </p:sp>
      <p:sp>
        <p:nvSpPr>
          <p:cNvPr id="11267" name="Объект 2"/>
          <p:cNvSpPr>
            <a:spLocks noGrp="1"/>
          </p:cNvSpPr>
          <p:nvPr>
            <p:ph idx="1"/>
          </p:nvPr>
        </p:nvSpPr>
        <p:spPr/>
        <p:txBody>
          <a:bodyPr/>
          <a:lstStyle/>
          <a:p>
            <a:r>
              <a:rPr lang="ru-RU" altLang="ru-RU" sz="2400" b="1"/>
              <a:t>Как переводить работника на дистанционную работу?</a:t>
            </a:r>
          </a:p>
          <a:p>
            <a:endParaRPr lang="ru-RU" altLang="ru-RU" sz="2400" b="1"/>
          </a:p>
          <a:p>
            <a:r>
              <a:rPr lang="ru-RU" altLang="ru-RU" sz="2400" b="1"/>
              <a:t>Статья 72. Изменение определенных сторонами условий трудового договора</a:t>
            </a:r>
            <a:endParaRPr lang="ru-RU" altLang="ru-RU" sz="2400"/>
          </a:p>
          <a:p>
            <a:r>
              <a:rPr lang="ru-RU" altLang="ru-RU" sz="2400"/>
              <a:t>Изменение определенных сторонами условий трудового договора, в том числе перевод на другую работу, допускается только по соглашению сторон трудового договора, за исключением случаев, предусмотренных настоящим Кодексом. Соглашение об изменении определенных сторонами условий трудового договора заключается в письменной форме.</a:t>
            </a:r>
          </a:p>
          <a:p>
            <a:endParaRPr lang="ru-RU" altLang="ru-RU" smtClean="0"/>
          </a:p>
        </p:txBody>
      </p:sp>
    </p:spTree>
    <p:extLst>
      <p:ext uri="{BB962C8B-B14F-4D97-AF65-F5344CB8AC3E}">
        <p14:creationId xmlns:p14="http://schemas.microsoft.com/office/powerpoint/2010/main" val="4018360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Права педагогов и должностные обязанности, оплата труда</a:t>
            </a:r>
            <a:endParaRPr lang="ru-RU" dirty="0"/>
          </a:p>
        </p:txBody>
      </p:sp>
      <p:sp>
        <p:nvSpPr>
          <p:cNvPr id="3" name="Объект 2"/>
          <p:cNvSpPr>
            <a:spLocks noGrp="1"/>
          </p:cNvSpPr>
          <p:nvPr>
            <p:ph idx="1"/>
          </p:nvPr>
        </p:nvSpPr>
        <p:spPr/>
        <p:txBody>
          <a:bodyPr>
            <a:normAutofit fontScale="85000" lnSpcReduction="20000"/>
          </a:bodyPr>
          <a:lstStyle/>
          <a:p>
            <a:r>
              <a:rPr lang="ru-RU" dirty="0" smtClean="0"/>
              <a:t>Общее правило: изменения условий труда по согласию работника</a:t>
            </a:r>
          </a:p>
          <a:p>
            <a:pPr lvl="1"/>
            <a:r>
              <a:rPr lang="ru-RU" dirty="0" smtClean="0"/>
              <a:t>Изменение условий труда, должностных обязанностей через </a:t>
            </a:r>
            <a:r>
              <a:rPr lang="ru-RU" dirty="0" err="1" smtClean="0"/>
              <a:t>доп.соглашение</a:t>
            </a:r>
            <a:r>
              <a:rPr lang="ru-RU" dirty="0" smtClean="0"/>
              <a:t>, по ст. 72 или ст. 74</a:t>
            </a:r>
          </a:p>
          <a:p>
            <a:pPr lvl="1"/>
            <a:r>
              <a:rPr lang="ru-RU" dirty="0" smtClean="0"/>
              <a:t>Ст. 72.2 позволяет перевод без согласия работника в случае эпидемии – временный, сроком ДО одного месяца</a:t>
            </a:r>
          </a:p>
          <a:p>
            <a:r>
              <a:rPr lang="ru-RU" dirty="0" smtClean="0"/>
              <a:t>Дистанционный режим – глава 49.1 ТК</a:t>
            </a:r>
          </a:p>
          <a:p>
            <a:pPr lvl="1"/>
            <a:r>
              <a:rPr lang="ru-RU" dirty="0" err="1" smtClean="0"/>
              <a:t>Доп.соглашения</a:t>
            </a:r>
            <a:r>
              <a:rPr lang="ru-RU" dirty="0" smtClean="0"/>
              <a:t> о работе на условиях дистанционной работы</a:t>
            </a:r>
            <a:endParaRPr lang="ru-RU" dirty="0"/>
          </a:p>
          <a:p>
            <a:pPr lvl="1"/>
            <a:r>
              <a:rPr lang="ru-RU" dirty="0" smtClean="0"/>
              <a:t>Вопрос компенсации за использование средств связи, техники, вопрос предоставления техники при ее отсутствии </a:t>
            </a:r>
          </a:p>
          <a:p>
            <a:r>
              <a:rPr lang="ru-RU" dirty="0" smtClean="0"/>
              <a:t>Простой: по причинам, не зависящим от сторон</a:t>
            </a:r>
          </a:p>
          <a:p>
            <a:pPr lvl="1"/>
            <a:r>
              <a:rPr lang="ru-RU" dirty="0" smtClean="0"/>
              <a:t>Для большинства работников не возникает ситуации простоя</a:t>
            </a:r>
          </a:p>
          <a:p>
            <a:pPr lvl="1"/>
            <a:r>
              <a:rPr lang="ru-RU" dirty="0" smtClean="0"/>
              <a:t>Точка зрения: в приостановленных отраслях невозможное решение</a:t>
            </a:r>
          </a:p>
          <a:p>
            <a:pPr lvl="1"/>
            <a:r>
              <a:rPr lang="ru-RU" dirty="0" smtClean="0"/>
              <a:t>Работник теряет в заработной плате (2\3 тарифной ставки, оклада)</a:t>
            </a:r>
            <a:endParaRPr lang="ru-RU" dirty="0"/>
          </a:p>
          <a:p>
            <a:r>
              <a:rPr lang="ru-RU" dirty="0" smtClean="0"/>
              <a:t>Права на персональные данные и медицинскую тайну</a:t>
            </a:r>
          </a:p>
          <a:p>
            <a:endParaRPr lang="ru-RU" dirty="0"/>
          </a:p>
        </p:txBody>
      </p:sp>
    </p:spTree>
    <p:extLst>
      <p:ext uri="{BB962C8B-B14F-4D97-AF65-F5344CB8AC3E}">
        <p14:creationId xmlns:p14="http://schemas.microsoft.com/office/powerpoint/2010/main" val="4614161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4243388" y="274638"/>
            <a:ext cx="5967412" cy="1143000"/>
          </a:xfrm>
        </p:spPr>
        <p:txBody>
          <a:bodyPr/>
          <a:lstStyle/>
          <a:p>
            <a:r>
              <a:rPr lang="ru-RU" altLang="ru-RU" smtClean="0"/>
              <a:t>72.2 ТК</a:t>
            </a:r>
          </a:p>
        </p:txBody>
      </p:sp>
      <p:sp>
        <p:nvSpPr>
          <p:cNvPr id="12291" name="Объект 2"/>
          <p:cNvSpPr>
            <a:spLocks noGrp="1"/>
          </p:cNvSpPr>
          <p:nvPr>
            <p:ph idx="1"/>
          </p:nvPr>
        </p:nvSpPr>
        <p:spPr>
          <a:xfrm>
            <a:off x="740979" y="1327151"/>
            <a:ext cx="10830911" cy="5089415"/>
          </a:xfrm>
        </p:spPr>
        <p:txBody>
          <a:bodyPr>
            <a:normAutofit/>
          </a:bodyPr>
          <a:lstStyle/>
          <a:p>
            <a:r>
              <a:rPr lang="ru-RU" altLang="ru-RU" sz="2000" dirty="0"/>
              <a:t>В случае … эпидемии … работник может быть переведен без его согласия </a:t>
            </a:r>
            <a:r>
              <a:rPr lang="ru-RU" altLang="ru-RU" sz="2000" b="1" dirty="0"/>
              <a:t>на срок до одного месяца на не обусловленную трудовым договором работу </a:t>
            </a:r>
            <a:r>
              <a:rPr lang="ru-RU" altLang="ru-RU" sz="2000" dirty="0"/>
              <a:t>у того же работодателя </a:t>
            </a:r>
            <a:r>
              <a:rPr lang="ru-RU" altLang="ru-RU" sz="2000" b="1" dirty="0"/>
              <a:t>для предотвращения указанных случаев или устранения их последствий</a:t>
            </a:r>
            <a:r>
              <a:rPr lang="ru-RU" altLang="ru-RU" sz="2000" dirty="0"/>
              <a:t>.</a:t>
            </a:r>
          </a:p>
          <a:p>
            <a:r>
              <a:rPr lang="ru-RU" altLang="ru-RU" sz="2000" dirty="0"/>
              <a:t>Перевод работника без его согласия на срок до одного месяца на не обусловленную трудовым договором работу у того же работодателя </a:t>
            </a:r>
            <a:r>
              <a:rPr lang="ru-RU" altLang="ru-RU" sz="2000" b="1" dirty="0"/>
              <a:t>допускается также в случаях </a:t>
            </a:r>
            <a:r>
              <a:rPr lang="ru-RU" altLang="ru-RU" sz="2000" dirty="0"/>
              <a:t>простоя (временной приостановки работы по причинам экономического, технологического, технического или организационного характера), необходимости предотвращения уничтожения или порчи имущества либо замещения временно отсутствующего работника, </a:t>
            </a:r>
            <a:r>
              <a:rPr lang="ru-RU" altLang="ru-RU" sz="2000" b="1" dirty="0"/>
              <a:t>если</a:t>
            </a:r>
            <a:r>
              <a:rPr lang="ru-RU" altLang="ru-RU" sz="2000" dirty="0"/>
              <a:t> простой или необходимость предотвращения уничтожения или порчи имущества либо замещения временно отсутствующего работника </a:t>
            </a:r>
            <a:r>
              <a:rPr lang="ru-RU" altLang="ru-RU" sz="2000" b="1" dirty="0"/>
              <a:t>вызваны чрезвычайными обстоятельствами</a:t>
            </a:r>
            <a:r>
              <a:rPr lang="ru-RU" altLang="ru-RU" sz="2000" dirty="0"/>
              <a:t>…. При этом </a:t>
            </a:r>
            <a:r>
              <a:rPr lang="ru-RU" altLang="ru-RU" sz="2000" b="1" dirty="0"/>
              <a:t>перевод на работу, требующую более низкой квалификации, допускается только с письменного согласия работника</a:t>
            </a:r>
            <a:r>
              <a:rPr lang="ru-RU" altLang="ru-RU" sz="2000" dirty="0"/>
              <a:t>.</a:t>
            </a:r>
          </a:p>
          <a:p>
            <a:r>
              <a:rPr lang="ru-RU" altLang="ru-RU" sz="2000" dirty="0"/>
              <a:t>При переводах, осуществляемых в случаях, предусмотренных частями второй и третьей настоящей статьи, </a:t>
            </a:r>
            <a:r>
              <a:rPr lang="ru-RU" altLang="ru-RU" sz="2000" b="1" dirty="0"/>
              <a:t>оплата труда работника производится по выполняемой работе, но не ниже среднего заработка по прежней работе</a:t>
            </a:r>
            <a:r>
              <a:rPr lang="ru-RU" altLang="ru-RU" sz="2000" dirty="0"/>
              <a:t>.</a:t>
            </a:r>
          </a:p>
        </p:txBody>
      </p:sp>
    </p:spTree>
    <p:extLst>
      <p:ext uri="{BB962C8B-B14F-4D97-AF65-F5344CB8AC3E}">
        <p14:creationId xmlns:p14="http://schemas.microsoft.com/office/powerpoint/2010/main" val="31171321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4302126" y="274638"/>
            <a:ext cx="5908675" cy="1143000"/>
          </a:xfrm>
        </p:spPr>
        <p:txBody>
          <a:bodyPr/>
          <a:lstStyle/>
          <a:p>
            <a:r>
              <a:rPr lang="ru-RU" altLang="ru-RU" sz="2800"/>
              <a:t>А если это постоянные изменения…</a:t>
            </a:r>
          </a:p>
        </p:txBody>
      </p:sp>
      <p:sp>
        <p:nvSpPr>
          <p:cNvPr id="13315" name="Объект 2"/>
          <p:cNvSpPr>
            <a:spLocks noGrp="1"/>
          </p:cNvSpPr>
          <p:nvPr>
            <p:ph idx="1"/>
          </p:nvPr>
        </p:nvSpPr>
        <p:spPr/>
        <p:txBody>
          <a:bodyPr/>
          <a:lstStyle/>
          <a:p>
            <a:r>
              <a:rPr lang="ru-RU" altLang="ru-RU" sz="2000" b="1"/>
              <a:t>Статья 74. Изменение определенных сторонами условий трудового договора по причинам, связанным с изменением организационных или технологических условий труда</a:t>
            </a:r>
            <a:endParaRPr lang="ru-RU" altLang="ru-RU" sz="2000"/>
          </a:p>
          <a:p>
            <a:r>
              <a:rPr lang="ru-RU" altLang="ru-RU" sz="2000"/>
              <a:t>В случае, когда по причинам, связанным с изменением организационных или технологических условий труда (изменения в технике и технологии производства, структурная реорганизация производства, другие причины), определенные сторонами условия трудового договора не могут быть сохранены, допускается их изменение по инициативе работодателя, за исключением изменения трудовой функции работника.</a:t>
            </a:r>
          </a:p>
          <a:p>
            <a:r>
              <a:rPr lang="ru-RU" altLang="ru-RU" sz="2000"/>
              <a:t>О предстоящих изменениях определенных сторонами условий трудового договора, а также о причинах, вызвавших необходимость таких изменений, работодатель обязан уведомить работника в письменной форме не позднее чем за два месяца, если иное не предусмотрено настоящим Кодексом.</a:t>
            </a:r>
          </a:p>
          <a:p>
            <a:endParaRPr lang="ru-RU" altLang="ru-RU" smtClean="0"/>
          </a:p>
        </p:txBody>
      </p:sp>
    </p:spTree>
    <p:extLst>
      <p:ext uri="{BB962C8B-B14F-4D97-AF65-F5344CB8AC3E}">
        <p14:creationId xmlns:p14="http://schemas.microsoft.com/office/powerpoint/2010/main" val="22510232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a:xfrm>
            <a:off x="3851276" y="274638"/>
            <a:ext cx="6359525" cy="1143000"/>
          </a:xfrm>
        </p:spPr>
        <p:txBody>
          <a:bodyPr/>
          <a:lstStyle/>
          <a:p>
            <a:r>
              <a:rPr lang="ru-RU" altLang="ru-RU" sz="2800"/>
              <a:t>Как решить, кому выходить на работу, а кто может работать удаленно?</a:t>
            </a:r>
          </a:p>
        </p:txBody>
      </p:sp>
      <p:sp>
        <p:nvSpPr>
          <p:cNvPr id="15363" name="Объект 2"/>
          <p:cNvSpPr>
            <a:spLocks noGrp="1"/>
          </p:cNvSpPr>
          <p:nvPr>
            <p:ph idx="1"/>
          </p:nvPr>
        </p:nvSpPr>
        <p:spPr>
          <a:xfrm>
            <a:off x="1803400" y="1303338"/>
            <a:ext cx="8229600" cy="4525962"/>
          </a:xfrm>
        </p:spPr>
        <p:txBody>
          <a:bodyPr>
            <a:normAutofit lnSpcReduction="10000"/>
          </a:bodyPr>
          <a:lstStyle/>
          <a:p>
            <a:r>
              <a:rPr lang="ru-RU" altLang="ru-RU" sz="2000"/>
              <a:t>Решение об организации образовательного процесса принимает организация. </a:t>
            </a:r>
          </a:p>
          <a:p>
            <a:r>
              <a:rPr lang="ru-RU" altLang="ru-RU" sz="2000"/>
              <a:t>Федеральный </a:t>
            </a:r>
            <a:r>
              <a:rPr lang="ru-RU" altLang="ru-RU" sz="2000" b="1"/>
              <a:t>закон</a:t>
            </a:r>
            <a:r>
              <a:rPr lang="ru-RU" altLang="ru-RU" sz="2000"/>
              <a:t> "</a:t>
            </a:r>
            <a:r>
              <a:rPr lang="ru-RU" altLang="ru-RU" sz="2000" b="1"/>
              <a:t>О</a:t>
            </a:r>
            <a:r>
              <a:rPr lang="ru-RU" altLang="ru-RU" sz="2000"/>
              <a:t> </a:t>
            </a:r>
            <a:r>
              <a:rPr lang="ru-RU" altLang="ru-RU" sz="2000" b="1"/>
              <a:t>санитарно</a:t>
            </a:r>
            <a:r>
              <a:rPr lang="ru-RU" altLang="ru-RU" sz="2000"/>
              <a:t>-эпидемиологическом </a:t>
            </a:r>
            <a:r>
              <a:rPr lang="ru-RU" altLang="ru-RU" sz="2000" b="1"/>
              <a:t>благополучии</a:t>
            </a:r>
            <a:r>
              <a:rPr lang="ru-RU" altLang="ru-RU" sz="2000"/>
              <a:t> </a:t>
            </a:r>
            <a:r>
              <a:rPr lang="ru-RU" altLang="ru-RU" sz="2000" b="1"/>
              <a:t>населения</a:t>
            </a:r>
            <a:r>
              <a:rPr lang="ru-RU" altLang="ru-RU" sz="2000"/>
              <a:t>" от 30.03.1999 N 52-ФЗ позволяет вводить ограничительные мероприятия (карантин). При условии введения требования обязательны</a:t>
            </a:r>
          </a:p>
          <a:p>
            <a:r>
              <a:rPr lang="ru-RU" altLang="ru-RU" sz="2000"/>
              <a:t>При условии рекомендации о введении дистанционного обучения: </a:t>
            </a:r>
          </a:p>
          <a:p>
            <a:pPr lvl="1"/>
            <a:r>
              <a:rPr lang="ru-RU" altLang="ru-RU" sz="1600"/>
              <a:t>определить минимально необходимый объем работы с личным присутствием (в т.ч. с учетом количества детей, родители которых посещают работу, количества детей, которые не могут обучаться дистанционно в силу различных обстоятельств, и т.п.). </a:t>
            </a:r>
          </a:p>
          <a:p>
            <a:pPr lvl="1"/>
            <a:r>
              <a:rPr lang="ru-RU" altLang="ru-RU" sz="1600"/>
              <a:t>определить число работников, необходимых для обеспечения данного объема работы, в т.ч. с учетом их квалификации</a:t>
            </a:r>
          </a:p>
          <a:p>
            <a:pPr lvl="1"/>
            <a:r>
              <a:rPr lang="ru-RU" altLang="ru-RU" sz="1600"/>
              <a:t>определить работников из групп риска (лица пожилого возраста, лица с сопутствующими заболеваниями - !!! обеспечить отсутствие сбора персональных данных о состоянии здоровья)</a:t>
            </a:r>
          </a:p>
          <a:p>
            <a:pPr lvl="1"/>
            <a:r>
              <a:rPr lang="ru-RU" altLang="ru-RU" sz="1600"/>
              <a:t>определить персональных состав работников, задействованных в работе с личным присутствием, из числа лиц, не входящих в группу риска, приказом по организации</a:t>
            </a:r>
          </a:p>
          <a:p>
            <a:pPr lvl="1"/>
            <a:endParaRPr lang="ru-RU" altLang="ru-RU" sz="1600"/>
          </a:p>
          <a:p>
            <a:endParaRPr lang="ru-RU" altLang="ru-RU" smtClean="0"/>
          </a:p>
        </p:txBody>
      </p:sp>
    </p:spTree>
    <p:extLst>
      <p:ext uri="{BB962C8B-B14F-4D97-AF65-F5344CB8AC3E}">
        <p14:creationId xmlns:p14="http://schemas.microsoft.com/office/powerpoint/2010/main" val="8550418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3779838" y="274638"/>
            <a:ext cx="6430962" cy="1143000"/>
          </a:xfrm>
        </p:spPr>
        <p:txBody>
          <a:bodyPr/>
          <a:lstStyle/>
          <a:p>
            <a:r>
              <a:rPr lang="ru-RU" altLang="ru-RU" sz="3600"/>
              <a:t>Задача: РЕАЛИЗАЦИЯ образовательной программы</a:t>
            </a:r>
          </a:p>
        </p:txBody>
      </p:sp>
      <p:sp>
        <p:nvSpPr>
          <p:cNvPr id="20483" name="Объект 2"/>
          <p:cNvSpPr>
            <a:spLocks noGrp="1"/>
          </p:cNvSpPr>
          <p:nvPr>
            <p:ph idx="1"/>
          </p:nvPr>
        </p:nvSpPr>
        <p:spPr/>
        <p:txBody>
          <a:bodyPr/>
          <a:lstStyle/>
          <a:p>
            <a:r>
              <a:rPr lang="ru-RU" altLang="ru-RU" sz="1600"/>
              <a:t>273-ФЗ, ст. 28</a:t>
            </a:r>
          </a:p>
          <a:p>
            <a:r>
              <a:rPr lang="ru-RU" altLang="ru-RU" sz="1600"/>
              <a:t>Образовательная организация обязана осуществлять свою деятельность в соответствии с законодательством об образовании, в том числе:</a:t>
            </a:r>
          </a:p>
          <a:p>
            <a:r>
              <a:rPr lang="ru-RU" altLang="ru-RU" sz="1600"/>
              <a:t>1) </a:t>
            </a:r>
            <a:r>
              <a:rPr lang="ru-RU" altLang="ru-RU" sz="1600" b="1" u="sng"/>
              <a:t>обеспечивать реализацию в полном объеме образовательных программ</a:t>
            </a:r>
            <a:r>
              <a:rPr lang="ru-RU" altLang="ru-RU" sz="1600"/>
              <a:t>, соответствие качества подготовки обучающихся установленным требованиям, соответствие применяемых форм, средств, методов обучения и воспитания возрастным, психофизическим особенностям, склонностям, способностям, интересам и потребностям обучающихся;</a:t>
            </a:r>
          </a:p>
          <a:p>
            <a:r>
              <a:rPr lang="ru-RU" altLang="ru-RU" sz="1600"/>
              <a:t>2) создавать безопасные условия обучения, воспитания обучающихся, присмотра и ухода за обучающимися, их содержания в соответствии с установленными нормами, обеспечивающими жизнь и здоровье обучающихся, работников образовательной организации…</a:t>
            </a:r>
          </a:p>
          <a:p>
            <a:r>
              <a:rPr lang="ru-RU" altLang="ru-RU" sz="1600"/>
              <a:t>7. Образовательная организация несет ответственность в установленном законодательством Российской Федерации порядке за невыполнение или ненадлежащее выполнение функций, отнесенных к ее компетенции, за реализацию не в полном объеме образовательных программ в соответствии с учебным планом, качество образования своих выпускников, а также за жизнь и здоровье обучающихся, работников образовательной организации. </a:t>
            </a:r>
            <a:endParaRPr lang="ru-RU" altLang="ru-RU" sz="2000"/>
          </a:p>
          <a:p>
            <a:endParaRPr lang="ru-RU" altLang="ru-RU" sz="2000"/>
          </a:p>
        </p:txBody>
      </p:sp>
    </p:spTree>
    <p:extLst>
      <p:ext uri="{BB962C8B-B14F-4D97-AF65-F5344CB8AC3E}">
        <p14:creationId xmlns:p14="http://schemas.microsoft.com/office/powerpoint/2010/main" val="41085451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Проблема</a:t>
            </a:r>
            <a:endParaRPr lang="ru-RU" dirty="0"/>
          </a:p>
        </p:txBody>
      </p:sp>
      <p:sp>
        <p:nvSpPr>
          <p:cNvPr id="3" name="Объект 2"/>
          <p:cNvSpPr>
            <a:spLocks noGrp="1"/>
          </p:cNvSpPr>
          <p:nvPr>
            <p:ph idx="1"/>
          </p:nvPr>
        </p:nvSpPr>
        <p:spPr/>
        <p:txBody>
          <a:bodyPr/>
          <a:lstStyle/>
          <a:p>
            <a:r>
              <a:rPr lang="ru-RU" dirty="0" smtClean="0"/>
              <a:t>«Урок» «не помещается» в он-лайн</a:t>
            </a:r>
          </a:p>
          <a:p>
            <a:r>
              <a:rPr lang="ru-RU" dirty="0"/>
              <a:t> </a:t>
            </a:r>
            <a:r>
              <a:rPr lang="ru-RU" dirty="0" smtClean="0"/>
              <a:t>НО</a:t>
            </a:r>
          </a:p>
          <a:p>
            <a:r>
              <a:rPr lang="ru-RU" dirty="0" smtClean="0"/>
              <a:t>Все количественные измерения педагогического труда исходят из «уроков» (нагрузки)</a:t>
            </a:r>
          </a:p>
          <a:p>
            <a:endParaRPr lang="ru-RU" dirty="0"/>
          </a:p>
          <a:p>
            <a:r>
              <a:rPr lang="ru-RU" dirty="0" smtClean="0"/>
              <a:t>+</a:t>
            </a:r>
          </a:p>
          <a:p>
            <a:r>
              <a:rPr lang="ru-RU" dirty="0" smtClean="0"/>
              <a:t>ФГОС четко нормирует количество часов учебных занятий: право на образование гарантировано в соответствии с ФГОС</a:t>
            </a:r>
            <a:endParaRPr lang="ru-RU" dirty="0"/>
          </a:p>
        </p:txBody>
      </p:sp>
    </p:spTree>
    <p:extLst>
      <p:ext uri="{BB962C8B-B14F-4D97-AF65-F5344CB8AC3E}">
        <p14:creationId xmlns:p14="http://schemas.microsoft.com/office/powerpoint/2010/main" val="6601509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3768726" y="274638"/>
            <a:ext cx="6442075" cy="1143000"/>
          </a:xfrm>
        </p:spPr>
        <p:txBody>
          <a:bodyPr>
            <a:normAutofit fontScale="90000"/>
          </a:bodyPr>
          <a:lstStyle/>
          <a:p>
            <a:r>
              <a:rPr lang="ru-RU" altLang="ru-RU" sz="1600" u="sng"/>
              <a:t>Приказ Министерства образования и науки Российской Федерации от 22 декабря 2014 г. № 1601 «О продолжительности рабочего времени (нормах часов педагогической работы за ставку заработной платы) педагогических работников и о порядке определения учебной нагрузки педагогических работников, оговариваемой в трудовом договоре» </a:t>
            </a:r>
          </a:p>
        </p:txBody>
      </p:sp>
      <p:sp>
        <p:nvSpPr>
          <p:cNvPr id="8195" name="Объект 2"/>
          <p:cNvSpPr>
            <a:spLocks noGrp="1"/>
          </p:cNvSpPr>
          <p:nvPr>
            <p:ph idx="1"/>
          </p:nvPr>
        </p:nvSpPr>
        <p:spPr>
          <a:xfrm>
            <a:off x="1643064" y="1719263"/>
            <a:ext cx="8567737" cy="4525962"/>
          </a:xfrm>
        </p:spPr>
        <p:txBody>
          <a:bodyPr>
            <a:normAutofit lnSpcReduction="10000"/>
          </a:bodyPr>
          <a:lstStyle/>
          <a:p>
            <a:r>
              <a:rPr lang="ru-RU" altLang="ru-RU" sz="1600"/>
              <a:t>При определении учебной нагрузки педагогических работников устанавливается ее объем </a:t>
            </a:r>
            <a:r>
              <a:rPr lang="ru-RU" altLang="ru-RU" sz="1600" b="1"/>
              <a:t>по выполнению учебной (преподавательской) работы во взаимодействии с обучающимися по видам учебной деятельности, установленным учебным планом </a:t>
            </a:r>
            <a:r>
              <a:rPr lang="ru-RU" altLang="ru-RU" sz="1600"/>
              <a:t>(индивидуальным учебным планом), </a:t>
            </a:r>
            <a:r>
              <a:rPr lang="ru-RU" altLang="ru-RU" sz="1600" b="1"/>
              <a:t>текущему контролю успеваемости, промежуточной и итоговой аттестации обучающихся</a:t>
            </a:r>
            <a:r>
              <a:rPr lang="ru-RU" altLang="ru-RU" sz="1600"/>
              <a:t>.</a:t>
            </a:r>
          </a:p>
          <a:p>
            <a:r>
              <a:rPr lang="ru-RU" altLang="ru-RU" sz="1600"/>
              <a:t>Объем учебной нагрузки … определяется ежегодно на начало учебного года … и устанавливается локальным нормативным актом … + оговаривается в трудовом договоре.</a:t>
            </a:r>
          </a:p>
          <a:p>
            <a:r>
              <a:rPr lang="ru-RU" altLang="ru-RU" sz="1600"/>
              <a:t>Временное или постоянное изменение (увеличение или снижение) объема учебной нагрузки … допускается только по соглашению сторон трудового договора…</a:t>
            </a:r>
          </a:p>
          <a:p>
            <a:r>
              <a:rPr lang="ru-RU" altLang="ru-RU" sz="1600"/>
              <a:t>Об изменениях объема учебной нагрузки (увеличение или снижение), а также о причинах, вызвавших необходимость таких изменений, работодатель обязан уведомить педагогических работников в письменной форме не позднее, чем за два месяца до осуществления предполагаемых изменений, за исключением случаев, когда изменение объема учебной нагрузки осуществляется по соглашению сторон трудового договора.</a:t>
            </a:r>
          </a:p>
          <a:p>
            <a:r>
              <a:rPr lang="ru-RU" altLang="ru-RU" sz="1600"/>
              <a:t>Локальные нормативные … по вопросам определения учебной нагрузки … а также ее изменения принимаются с учетом мнения выборного органа первичной профсоюзной организации или иного представительного органа работников (при наличии такого представительного органа).</a:t>
            </a:r>
          </a:p>
          <a:p>
            <a:endParaRPr lang="ru-RU" altLang="ru-RU" sz="1000"/>
          </a:p>
          <a:p>
            <a:endParaRPr lang="ru-RU" altLang="ru-RU"/>
          </a:p>
        </p:txBody>
      </p:sp>
    </p:spTree>
    <p:extLst>
      <p:ext uri="{BB962C8B-B14F-4D97-AF65-F5344CB8AC3E}">
        <p14:creationId xmlns:p14="http://schemas.microsoft.com/office/powerpoint/2010/main" val="3974400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u="sng" dirty="0"/>
              <a:t>Проблема перегрузки педагогических работников: резкое увеличение рабочего времени</a:t>
            </a:r>
            <a:endParaRPr lang="ru-RU" dirty="0"/>
          </a:p>
        </p:txBody>
      </p:sp>
      <p:sp>
        <p:nvSpPr>
          <p:cNvPr id="3" name="Объект 2"/>
          <p:cNvSpPr>
            <a:spLocks noGrp="1"/>
          </p:cNvSpPr>
          <p:nvPr>
            <p:ph idx="1"/>
          </p:nvPr>
        </p:nvSpPr>
        <p:spPr>
          <a:xfrm>
            <a:off x="838200" y="2144109"/>
            <a:ext cx="10515600" cy="4032853"/>
          </a:xfrm>
        </p:spPr>
        <p:txBody>
          <a:bodyPr>
            <a:normAutofit lnSpcReduction="10000"/>
          </a:bodyPr>
          <a:lstStyle/>
          <a:p>
            <a:r>
              <a:rPr lang="ru-RU" dirty="0"/>
              <a:t>Решение возможно в формате разработки и утверждения изменений в локальные нормативные акты, включая правила внутреннего трудового распорядка, локальные нормативные акты, регламентирующие реализацию дистанционных образовательных технологий в образовательных организациях. </a:t>
            </a:r>
          </a:p>
          <a:p>
            <a:r>
              <a:rPr lang="ru-RU" dirty="0"/>
              <a:t>Изменение режима рабочего времени педагогических работников может предполагать изменение времени начала и окончания рабочего дня, при соблюдении общих ограничений рабочего времени работников, установленных трудовым законодательством. Работник имеет право на время отдыха, включая ограничение продолжительности рабочего дня. </a:t>
            </a:r>
          </a:p>
          <a:p>
            <a:endParaRPr lang="ru-RU" dirty="0"/>
          </a:p>
        </p:txBody>
      </p:sp>
    </p:spTree>
    <p:extLst>
      <p:ext uri="{BB962C8B-B14F-4D97-AF65-F5344CB8AC3E}">
        <p14:creationId xmlns:p14="http://schemas.microsoft.com/office/powerpoint/2010/main" val="8779945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Резко </a:t>
            </a:r>
            <a:r>
              <a:rPr lang="ru-RU" dirty="0"/>
              <a:t>возросшая интенсивность коммуникаций с родителями (законными представителями) обучающихся.</a:t>
            </a:r>
          </a:p>
        </p:txBody>
      </p:sp>
      <p:sp>
        <p:nvSpPr>
          <p:cNvPr id="3" name="Объект 2"/>
          <p:cNvSpPr>
            <a:spLocks noGrp="1"/>
          </p:cNvSpPr>
          <p:nvPr>
            <p:ph idx="1"/>
          </p:nvPr>
        </p:nvSpPr>
        <p:spPr>
          <a:xfrm>
            <a:off x="838200" y="1983280"/>
            <a:ext cx="10515600" cy="4351338"/>
          </a:xfrm>
        </p:spPr>
        <p:txBody>
          <a:bodyPr>
            <a:normAutofit fontScale="92500" lnSpcReduction="20000"/>
          </a:bodyPr>
          <a:lstStyle/>
          <a:p>
            <a:r>
              <a:rPr lang="ru-RU" dirty="0"/>
              <a:t>Решение данной проблемы успешно найдено организациями, административный персонал в которых ввел временные ограничения на работу педагогов, включая ответы на все запросы, поступившие после определенного времени, в течение следующего рабочего дня. </a:t>
            </a:r>
            <a:endParaRPr lang="ru-RU" dirty="0" smtClean="0"/>
          </a:p>
          <a:p>
            <a:r>
              <a:rPr lang="ru-RU" dirty="0" smtClean="0"/>
              <a:t> </a:t>
            </a:r>
            <a:r>
              <a:rPr lang="ru-RU" dirty="0"/>
              <a:t>Подобные решения целесообразно принимать одновременно с информированием родителей, законных представителей о правилах коммуникации с педагогом, выстраивая такой график публикации информации об образовательном процессе, который позволил бы родителям (законным представителям) своевременно уточнить моменты, которые оказались не в полной мере понятны. </a:t>
            </a:r>
            <a:endParaRPr lang="ru-RU" dirty="0" smtClean="0"/>
          </a:p>
          <a:p>
            <a:r>
              <a:rPr lang="ru-RU" dirty="0" smtClean="0"/>
              <a:t>Примером </a:t>
            </a:r>
            <a:r>
              <a:rPr lang="ru-RU" dirty="0"/>
              <a:t>таких решений может быть решение о формировании заданий для обучающихся не позднее конкретного времени в первой половине </a:t>
            </a:r>
            <a:r>
              <a:rPr lang="ru-RU" dirty="0" smtClean="0"/>
              <a:t>дня, записи аудио\</a:t>
            </a:r>
            <a:r>
              <a:rPr lang="ru-RU" dirty="0" err="1" smtClean="0"/>
              <a:t>видеоразъяснений</a:t>
            </a:r>
            <a:r>
              <a:rPr lang="ru-RU" dirty="0" smtClean="0"/>
              <a:t>. </a:t>
            </a:r>
            <a:endParaRPr lang="ru-RU" dirty="0"/>
          </a:p>
          <a:p>
            <a:endParaRPr lang="ru-RU" dirty="0"/>
          </a:p>
        </p:txBody>
      </p:sp>
    </p:spTree>
    <p:extLst>
      <p:ext uri="{BB962C8B-B14F-4D97-AF65-F5344CB8AC3E}">
        <p14:creationId xmlns:p14="http://schemas.microsoft.com/office/powerpoint/2010/main" val="41101081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Резко </a:t>
            </a:r>
            <a:r>
              <a:rPr lang="ru-RU" dirty="0"/>
              <a:t>возросшее время на проверку самостоятельных работ обучающихся, и, в целом, на обратную связь с обучающимися</a:t>
            </a:r>
          </a:p>
        </p:txBody>
      </p:sp>
      <p:sp>
        <p:nvSpPr>
          <p:cNvPr id="3" name="Объект 2"/>
          <p:cNvSpPr>
            <a:spLocks noGrp="1"/>
          </p:cNvSpPr>
          <p:nvPr>
            <p:ph idx="1"/>
          </p:nvPr>
        </p:nvSpPr>
        <p:spPr>
          <a:xfrm>
            <a:off x="838200" y="2093639"/>
            <a:ext cx="10515600" cy="4351338"/>
          </a:xfrm>
        </p:spPr>
        <p:txBody>
          <a:bodyPr>
            <a:normAutofit fontScale="85000" lnSpcReduction="20000"/>
          </a:bodyPr>
          <a:lstStyle/>
          <a:p>
            <a:r>
              <a:rPr lang="ru-RU" dirty="0"/>
              <a:t>Решением данной проблемы могли бы стать сервисы с автоматической проверкой заданий, которые выдаются обучающимся, а также разработка подобных заданий педагогами. Второе решение требует существенного времени. </a:t>
            </a:r>
            <a:endParaRPr lang="ru-RU" dirty="0" smtClean="0"/>
          </a:p>
          <a:p>
            <a:r>
              <a:rPr lang="ru-RU" dirty="0" smtClean="0"/>
              <a:t>К </a:t>
            </a:r>
            <a:r>
              <a:rPr lang="ru-RU" dirty="0"/>
              <a:t>выполнению данной работы могут быть в той или иной мере привлечены (с их согласия) работники организации, которые по тем или иным причинам оказались менее загружены работой – например, педагоги-организаторы, педагоги-библиотекари. </a:t>
            </a:r>
            <a:endParaRPr lang="ru-RU" dirty="0" smtClean="0"/>
          </a:p>
          <a:p>
            <a:r>
              <a:rPr lang="ru-RU" dirty="0" smtClean="0"/>
              <a:t>Возможно изменить </a:t>
            </a:r>
            <a:r>
              <a:rPr lang="ru-RU" dirty="0"/>
              <a:t>осуществление текущего контроля успеваемости и промежуточной аттестации обучающихся, установление их форм, периодичности и порядка проведения, что относится к компетенции образовательной организации. Поэтому организация может как ввести формы контроля и аттестации, так и поменять их, с целью разгрузить педагогов и обучающихся (как на постоянной основе, так и временно – на период самоизоляции).</a:t>
            </a:r>
          </a:p>
          <a:p>
            <a:endParaRPr lang="ru-RU" dirty="0"/>
          </a:p>
        </p:txBody>
      </p:sp>
    </p:spTree>
    <p:extLst>
      <p:ext uri="{BB962C8B-B14F-4D97-AF65-F5344CB8AC3E}">
        <p14:creationId xmlns:p14="http://schemas.microsoft.com/office/powerpoint/2010/main" val="19626502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Резко </a:t>
            </a:r>
            <a:r>
              <a:rPr lang="ru-RU" dirty="0"/>
              <a:t>возросшее время на методическую работу</a:t>
            </a:r>
          </a:p>
        </p:txBody>
      </p:sp>
      <p:sp>
        <p:nvSpPr>
          <p:cNvPr id="3" name="Объект 2"/>
          <p:cNvSpPr>
            <a:spLocks noGrp="1"/>
          </p:cNvSpPr>
          <p:nvPr>
            <p:ph idx="1"/>
          </p:nvPr>
        </p:nvSpPr>
        <p:spPr>
          <a:xfrm>
            <a:off x="838200" y="1920218"/>
            <a:ext cx="10515600" cy="4351338"/>
          </a:xfrm>
        </p:spPr>
        <p:txBody>
          <a:bodyPr>
            <a:normAutofit fontScale="85000" lnSpcReduction="20000"/>
          </a:bodyPr>
          <a:lstStyle/>
          <a:p>
            <a:r>
              <a:rPr lang="ru-RU" dirty="0"/>
              <a:t>Решением данной проблемы могли бы стать примерные рабочие программы, примерные планы уроков и иных занятий, примерные планы внеурочной деятельности, примерные программы воспитательной работы, ориентированные на дистанционное изучение с использованием готовых материалов имеющихся образовательных платформ. </a:t>
            </a:r>
            <a:endParaRPr lang="ru-RU" dirty="0" smtClean="0"/>
          </a:p>
          <a:p>
            <a:r>
              <a:rPr lang="ru-RU" dirty="0" smtClean="0"/>
              <a:t>В </a:t>
            </a:r>
            <a:r>
              <a:rPr lang="ru-RU" dirty="0"/>
              <a:t>рамках конкретной образовательной организации – крупного образовательного центра, либо нескольких образовательных организаций, в том числе подведомственных одному учредителю, решение вопроса о разгрузке педагогов может лежать в кооперации, совместной работе педагогов по разработке подобных планов и программ, с предоставлением разработанной самостоятельно части во всеобщее пользование, и получением в пользование разработанных коллегами частей планов, программ. Реализация такого варианта требует сопоставимости образовательных программ различных образовательных организаций – участников сетевого взаимодействия.</a:t>
            </a:r>
          </a:p>
        </p:txBody>
      </p:sp>
    </p:spTree>
    <p:extLst>
      <p:ext uri="{BB962C8B-B14F-4D97-AF65-F5344CB8AC3E}">
        <p14:creationId xmlns:p14="http://schemas.microsoft.com/office/powerpoint/2010/main" val="2291477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Рабочее время и время отдыха</a:t>
            </a:r>
            <a:endParaRPr lang="ru-RU" dirty="0"/>
          </a:p>
        </p:txBody>
      </p:sp>
      <p:sp>
        <p:nvSpPr>
          <p:cNvPr id="3" name="Объект 2"/>
          <p:cNvSpPr>
            <a:spLocks noGrp="1"/>
          </p:cNvSpPr>
          <p:nvPr>
            <p:ph idx="1"/>
          </p:nvPr>
        </p:nvSpPr>
        <p:spPr/>
        <p:txBody>
          <a:bodyPr>
            <a:normAutofit fontScale="85000" lnSpcReduction="20000"/>
          </a:bodyPr>
          <a:lstStyle/>
          <a:p>
            <a:r>
              <a:rPr lang="ru-RU" altLang="ru-RU" dirty="0" smtClean="0"/>
              <a:t>Учебная нагрузка </a:t>
            </a:r>
            <a:r>
              <a:rPr lang="ru-RU" altLang="ru-RU" dirty="0"/>
              <a:t>должна быть </a:t>
            </a:r>
            <a:r>
              <a:rPr lang="ru-RU" altLang="ru-RU" dirty="0" smtClean="0"/>
              <a:t>соблюдена</a:t>
            </a:r>
          </a:p>
          <a:p>
            <a:pPr lvl="1"/>
            <a:r>
              <a:rPr lang="ru-RU" altLang="ru-RU" dirty="0"/>
              <a:t>Обучение с учетом потребностей, возможностей личности и в зависимости от объема обязательных занятий педагогического работника с обучающимися осуществляется в очной, очно-заочной или заочной форме.</a:t>
            </a:r>
          </a:p>
          <a:p>
            <a:pPr lvl="1"/>
            <a:r>
              <a:rPr lang="ru-RU" altLang="ru-RU" dirty="0" smtClean="0"/>
              <a:t>Учебная работа – во взаимодействии с обучающимся (</a:t>
            </a:r>
            <a:r>
              <a:rPr lang="ru-RU" altLang="ru-RU" dirty="0" err="1" smtClean="0"/>
              <a:t>дистант</a:t>
            </a:r>
            <a:r>
              <a:rPr lang="ru-RU" altLang="ru-RU" dirty="0" smtClean="0"/>
              <a:t> не исключает взаимодействия)</a:t>
            </a:r>
          </a:p>
          <a:p>
            <a:pPr lvl="1"/>
            <a:r>
              <a:rPr lang="ru-RU" altLang="ru-RU" dirty="0" smtClean="0"/>
              <a:t>При этом режим рабочего времени и расписание занятий могут быть уточнены</a:t>
            </a:r>
            <a:endParaRPr lang="ru-RU" altLang="ru-RU" dirty="0"/>
          </a:p>
          <a:p>
            <a:r>
              <a:rPr lang="ru-RU" altLang="ru-RU" dirty="0" smtClean="0"/>
              <a:t>Работа из дома – не отмена временных ограничений в работе</a:t>
            </a:r>
          </a:p>
          <a:p>
            <a:pPr lvl="1"/>
            <a:r>
              <a:rPr lang="ru-RU" altLang="ru-RU" dirty="0" smtClean="0"/>
              <a:t>Взаимодействие с родителями и обучающимися – в рабочее время</a:t>
            </a:r>
          </a:p>
          <a:p>
            <a:pPr lvl="1"/>
            <a:r>
              <a:rPr lang="ru-RU" altLang="ru-RU" dirty="0" smtClean="0"/>
              <a:t>Наращивание работы в части методических обязанностей должно сопровождаться сокращением других обязанностей</a:t>
            </a:r>
            <a:endParaRPr lang="ru-RU" altLang="ru-RU" dirty="0"/>
          </a:p>
          <a:p>
            <a:r>
              <a:rPr lang="ru-RU" dirty="0" smtClean="0"/>
              <a:t>Предоставление отпусков</a:t>
            </a:r>
          </a:p>
          <a:p>
            <a:pPr lvl="1"/>
            <a:r>
              <a:rPr lang="ru-RU" dirty="0" smtClean="0"/>
              <a:t>Возможности предоставления отпусков в разные периоды года</a:t>
            </a:r>
          </a:p>
          <a:p>
            <a:pPr lvl="1"/>
            <a:r>
              <a:rPr lang="ru-RU" dirty="0" smtClean="0"/>
              <a:t>Частичный перенос отпуска – только с согласия работника</a:t>
            </a:r>
          </a:p>
          <a:p>
            <a:pPr lvl="1"/>
            <a:r>
              <a:rPr lang="ru-RU" dirty="0" smtClean="0"/>
              <a:t>Разделение отпуска на части – по соглашению с работником</a:t>
            </a:r>
          </a:p>
        </p:txBody>
      </p:sp>
    </p:spTree>
    <p:extLst>
      <p:ext uri="{BB962C8B-B14F-4D97-AF65-F5344CB8AC3E}">
        <p14:creationId xmlns:p14="http://schemas.microsoft.com/office/powerpoint/2010/main" val="3588387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Дополнительно</a:t>
            </a:r>
            <a:endParaRPr lang="ru-RU" dirty="0"/>
          </a:p>
        </p:txBody>
      </p:sp>
      <p:sp>
        <p:nvSpPr>
          <p:cNvPr id="3" name="Объект 2"/>
          <p:cNvSpPr>
            <a:spLocks noGrp="1"/>
          </p:cNvSpPr>
          <p:nvPr>
            <p:ph idx="1"/>
          </p:nvPr>
        </p:nvSpPr>
        <p:spPr/>
        <p:txBody>
          <a:bodyPr>
            <a:normAutofit fontScale="85000" lnSpcReduction="20000"/>
          </a:bodyPr>
          <a:lstStyle/>
          <a:p>
            <a:r>
              <a:rPr lang="ru-RU" dirty="0" smtClean="0"/>
              <a:t>Минимизировать </a:t>
            </a:r>
            <a:r>
              <a:rPr lang="ru-RU" dirty="0"/>
              <a:t>проведение рабочих встреч и совещаний, советов, отменить или перенести поручения о новых учебно-методических материалов, не связанных с дистанционным образованием, и т.п. </a:t>
            </a:r>
          </a:p>
          <a:p>
            <a:r>
              <a:rPr lang="ru-RU" dirty="0" smtClean="0"/>
              <a:t>К выполнению </a:t>
            </a:r>
            <a:r>
              <a:rPr lang="ru-RU" dirty="0"/>
              <a:t>организационного плана видов деятельности (например, проконсультировать по использованию образовательной платформы, помочь в регистрации, помочь подключиться к нужной встрече, сформировать электронные списки обучающихся, проинформировать о режиме занятий, об изменениях в расписании, помочь с переключением на другую платформу, если запланированная не выдержала нагрузки и оказалась недоступна и т.п.) возможно подключать и иных работников, не являющихся педагогическими, но у которых, возможно, появилось дополнительное время на выполнение такой работы. Ключевым ограничением является невозможность непосредственно реализовать процесс образования (обучения и воспитания), обеспечивать же данный процесс технически лицу, не являющемуся педагогическим работником, законодательством не запрещено.</a:t>
            </a:r>
          </a:p>
        </p:txBody>
      </p:sp>
    </p:spTree>
    <p:extLst>
      <p:ext uri="{BB962C8B-B14F-4D97-AF65-F5344CB8AC3E}">
        <p14:creationId xmlns:p14="http://schemas.microsoft.com/office/powerpoint/2010/main" val="19299039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a:t>Проблема сохранения уровня заработной платы педагогических работников</a:t>
            </a:r>
            <a:endParaRPr lang="ru-RU" dirty="0"/>
          </a:p>
        </p:txBody>
      </p:sp>
      <p:sp>
        <p:nvSpPr>
          <p:cNvPr id="3" name="Объект 2"/>
          <p:cNvSpPr>
            <a:spLocks noGrp="1"/>
          </p:cNvSpPr>
          <p:nvPr>
            <p:ph idx="1"/>
          </p:nvPr>
        </p:nvSpPr>
        <p:spPr>
          <a:xfrm>
            <a:off x="268015" y="1825624"/>
            <a:ext cx="11524592" cy="4890485"/>
          </a:xfrm>
        </p:spPr>
        <p:txBody>
          <a:bodyPr>
            <a:normAutofit fontScale="77500" lnSpcReduction="20000"/>
          </a:bodyPr>
          <a:lstStyle/>
          <a:p>
            <a:r>
              <a:rPr lang="ru-RU" dirty="0" smtClean="0"/>
              <a:t>Проблема </a:t>
            </a:r>
            <a:r>
              <a:rPr lang="ru-RU" dirty="0"/>
              <a:t>находит свое </a:t>
            </a:r>
            <a:r>
              <a:rPr lang="ru-RU" dirty="0" smtClean="0"/>
              <a:t>решение в </a:t>
            </a:r>
            <a:r>
              <a:rPr lang="ru-RU" dirty="0"/>
              <a:t>сохранении часов педагогической работы, учебной (преподавательской) работы педагогических работников. При этом законодательство и подзаконные нормативные акты ни в одном документе не связывают педагогическую работу с обязательным личным присутствием на рабочем месте в образовательной организации. </a:t>
            </a:r>
            <a:endParaRPr lang="ru-RU" dirty="0" smtClean="0"/>
          </a:p>
          <a:p>
            <a:r>
              <a:rPr lang="ru-RU" dirty="0" smtClean="0"/>
              <a:t>Учебная </a:t>
            </a:r>
            <a:r>
              <a:rPr lang="ru-RU" dirty="0"/>
              <a:t>нагрузка также определяется как учебная (преподавательская) работа во взаимодействии с обучающимися по видам учебной деятельности, установленным учебным планом, при этом не важно, осуществляется ли такое взаимодействие с личным контактом, либо в дистанционном режиме. </a:t>
            </a:r>
          </a:p>
          <a:p>
            <a:r>
              <a:rPr lang="ru-RU" dirty="0"/>
              <a:t>В этой связи сохранение часов не представляет большой проблемы. У работника могут измениться формы работы с обучающимися, например, ранее он вел уроки, а в текущей ситуации этот материал осваивается самостоятельно, в виде просмотра готовых занятий на образовательных платформах, а педагог занимается индивидуальной работой с обучающимися – поясняет материал, помогает с пониманием заданий и их выполнением и т.п. </a:t>
            </a:r>
            <a:endParaRPr lang="ru-RU" dirty="0" smtClean="0"/>
          </a:p>
          <a:p>
            <a:r>
              <a:rPr lang="ru-RU" dirty="0" smtClean="0"/>
              <a:t>Такое </a:t>
            </a:r>
            <a:r>
              <a:rPr lang="ru-RU" dirty="0"/>
              <a:t>изменение может произойти с сохранением учебной нагрузки, если в учебный план будут своевременно внесены изменения, в частности, скорректированы виды учебной деятельности, которые осуществляются во взаимодействии педагога и обучающегося. </a:t>
            </a:r>
          </a:p>
        </p:txBody>
      </p:sp>
    </p:spTree>
    <p:extLst>
      <p:ext uri="{BB962C8B-B14F-4D97-AF65-F5344CB8AC3E}">
        <p14:creationId xmlns:p14="http://schemas.microsoft.com/office/powerpoint/2010/main" val="25902472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Базовая часть заработной платы</a:t>
            </a:r>
            <a:endParaRPr lang="ru-RU" dirty="0"/>
          </a:p>
        </p:txBody>
      </p:sp>
      <p:sp>
        <p:nvSpPr>
          <p:cNvPr id="3" name="Объект 2"/>
          <p:cNvSpPr>
            <a:spLocks noGrp="1"/>
          </p:cNvSpPr>
          <p:nvPr>
            <p:ph idx="1"/>
          </p:nvPr>
        </p:nvSpPr>
        <p:spPr/>
        <p:txBody>
          <a:bodyPr/>
          <a:lstStyle/>
          <a:p>
            <a:r>
              <a:rPr lang="ru-RU" dirty="0" smtClean="0"/>
              <a:t>Если </a:t>
            </a:r>
            <a:r>
              <a:rPr lang="ru-RU" dirty="0"/>
              <a:t>вместо часов уроков в учебном плане появятся часы консультаций, учебная нагрузка будет выполнена педагогом, и вопросов с его заработной платой не возникнет. При этом будет ли взаимодействие личным или дистанционным – это ничего не меняет в части учета рабочего времени педагога.</a:t>
            </a:r>
          </a:p>
          <a:p>
            <a:r>
              <a:rPr lang="ru-RU" dirty="0"/>
              <a:t>При сохранении нагрузки и сохранении размеров нормативных затрат на образовательную услугу со стороны органов, осуществляющих функции и полномочия учредителей, объем заработной платы за счет средств бюджетов бюджетной системы Российской Федерации останется без изменений. </a:t>
            </a:r>
          </a:p>
        </p:txBody>
      </p:sp>
    </p:spTree>
    <p:extLst>
      <p:ext uri="{BB962C8B-B14F-4D97-AF65-F5344CB8AC3E}">
        <p14:creationId xmlns:p14="http://schemas.microsoft.com/office/powerpoint/2010/main" val="31817702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u="sng" dirty="0"/>
              <a:t>Проблема получения и (или) изменения оснований и условий назначения стимулирующих выплат работникам, а также компенсационных выплат</a:t>
            </a:r>
            <a:endParaRPr lang="ru-RU" sz="3600" dirty="0"/>
          </a:p>
        </p:txBody>
      </p:sp>
      <p:sp>
        <p:nvSpPr>
          <p:cNvPr id="3" name="Объект 2"/>
          <p:cNvSpPr>
            <a:spLocks noGrp="1"/>
          </p:cNvSpPr>
          <p:nvPr>
            <p:ph idx="1"/>
          </p:nvPr>
        </p:nvSpPr>
        <p:spPr/>
        <p:txBody>
          <a:bodyPr>
            <a:normAutofit fontScale="92500" lnSpcReduction="10000"/>
          </a:bodyPr>
          <a:lstStyle/>
          <a:p>
            <a:r>
              <a:rPr lang="ru-RU" dirty="0"/>
              <a:t>Переход в дистанционный режим работы сам по себе не является основанием для отмены тех или иных стимулирующих выплат. </a:t>
            </a:r>
            <a:endParaRPr lang="ru-RU" dirty="0" smtClean="0"/>
          </a:p>
          <a:p>
            <a:r>
              <a:rPr lang="ru-RU" dirty="0" smtClean="0"/>
              <a:t>Могут </a:t>
            </a:r>
            <a:r>
              <a:rPr lang="ru-RU" dirty="0"/>
              <a:t>возникнуть ситуации, когда деятельность, за качественное осуществление которой можно было бы получить стимулирующую выплату, не может быть реализована (например, невозможно получить выплату за подготовку призеров олимпиад, которые не проводятся, за победу в конкурсах профессионального мастерства, которых нет, за разработку авторских программ, которые невозможно разрабатывать, и т.п.). </a:t>
            </a:r>
            <a:endParaRPr lang="ru-RU" dirty="0" smtClean="0"/>
          </a:p>
          <a:p>
            <a:r>
              <a:rPr lang="ru-RU" dirty="0" smtClean="0"/>
              <a:t>Аналогичны </a:t>
            </a:r>
            <a:r>
              <a:rPr lang="ru-RU" dirty="0"/>
              <a:t>ситуации с компенсационными выплатами (например, за организацию </a:t>
            </a:r>
            <a:r>
              <a:rPr lang="ru-RU" dirty="0" err="1"/>
              <a:t>внутришкольных</a:t>
            </a:r>
            <a:r>
              <a:rPr lang="ru-RU" dirty="0"/>
              <a:t> олимпиад и конкурсов, проверку тетрадей, обеспечение работы химической лаборатории и т.п.). </a:t>
            </a:r>
          </a:p>
        </p:txBody>
      </p:sp>
    </p:spTree>
    <p:extLst>
      <p:ext uri="{BB962C8B-B14F-4D97-AF65-F5344CB8AC3E}">
        <p14:creationId xmlns:p14="http://schemas.microsoft.com/office/powerpoint/2010/main" val="4779596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Варианты</a:t>
            </a:r>
            <a:endParaRPr lang="ru-RU" dirty="0"/>
          </a:p>
        </p:txBody>
      </p:sp>
      <p:sp>
        <p:nvSpPr>
          <p:cNvPr id="3" name="Объект 2"/>
          <p:cNvSpPr>
            <a:spLocks noGrp="1"/>
          </p:cNvSpPr>
          <p:nvPr>
            <p:ph idx="1"/>
          </p:nvPr>
        </p:nvSpPr>
        <p:spPr>
          <a:xfrm>
            <a:off x="551793" y="1825625"/>
            <a:ext cx="10802007" cy="4811658"/>
          </a:xfrm>
        </p:spPr>
        <p:txBody>
          <a:bodyPr>
            <a:normAutofit fontScale="85000" lnSpcReduction="20000"/>
          </a:bodyPr>
          <a:lstStyle/>
          <a:p>
            <a:r>
              <a:rPr lang="ru-RU" dirty="0"/>
              <a:t>Решением проблемы может быть изменение критериев назначения стимулирующих выплат и компенсационных выплат, в частности, введение выплат за проведение мероприятий в дистанционном формате, выплат за оперативность и качество организации образовательного процесса с использованием дистанционных образовательных технологий. </a:t>
            </a:r>
            <a:endParaRPr lang="ru-RU" dirty="0" smtClean="0"/>
          </a:p>
          <a:p>
            <a:r>
              <a:rPr lang="ru-RU" dirty="0" smtClean="0"/>
              <a:t>Такое </a:t>
            </a:r>
            <a:r>
              <a:rPr lang="ru-RU" dirty="0"/>
              <a:t>решение, хотя и может поменять персональное распределение стимулирующих и компенсационных выплат в организации, позволит сохранить их общий объем. </a:t>
            </a:r>
          </a:p>
          <a:p>
            <a:r>
              <a:rPr lang="ru-RU" dirty="0"/>
              <a:t>При этом многие выплаты не меняются при переходе на дистанционное образование, например, по таким основаниям, как ведение сайта организации, работа с персональными данными, с информацией, которая может причинить вред. В рамках меняющихся выплат локальные нормативные акты могут быть изменены как временно, так на постоянной основе, с введением дополнительного раздела, главы, параграфа либо для работающих в дистанционном режиме, либо на случай введения дистанционного режима работы в организации. </a:t>
            </a:r>
          </a:p>
        </p:txBody>
      </p:sp>
    </p:spTree>
    <p:extLst>
      <p:ext uri="{BB962C8B-B14F-4D97-AF65-F5344CB8AC3E}">
        <p14:creationId xmlns:p14="http://schemas.microsoft.com/office/powerpoint/2010/main" val="29785533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u="sng" dirty="0"/>
              <a:t>Проблема выполнения трудовых обязанностей работниками, специфика работы которых не предполагает возможности перевода в дистанционный режим</a:t>
            </a:r>
            <a:endParaRPr lang="ru-RU" sz="3200" dirty="0"/>
          </a:p>
        </p:txBody>
      </p:sp>
      <p:sp>
        <p:nvSpPr>
          <p:cNvPr id="3" name="Объект 2"/>
          <p:cNvSpPr>
            <a:spLocks noGrp="1"/>
          </p:cNvSpPr>
          <p:nvPr>
            <p:ph idx="1"/>
          </p:nvPr>
        </p:nvSpPr>
        <p:spPr>
          <a:xfrm>
            <a:off x="838200" y="1841389"/>
            <a:ext cx="10975428" cy="4780127"/>
          </a:xfrm>
        </p:spPr>
        <p:txBody>
          <a:bodyPr>
            <a:normAutofit fontScale="77500" lnSpcReduction="20000"/>
          </a:bodyPr>
          <a:lstStyle/>
          <a:p>
            <a:r>
              <a:rPr lang="ru-RU" dirty="0"/>
              <a:t>Решением проблемы может быть временное изменение обязанностей работника. Примером может выступать педагог группы продленного дня, реализовавший услугу присмотра и ухода, которая не может быть реализована дистанционно, или педагог-библиотекарь, старший вожатый, лаборант, работник столовой, водитель автобуса и т.п. </a:t>
            </a:r>
          </a:p>
          <a:p>
            <a:r>
              <a:rPr lang="ru-RU" dirty="0"/>
              <a:t>Работник может, например, быть привлечен к организации дистанционного образовательного процесса с целью разгрузить других педагогов, может выполнять программы воспитательной деятельности и планы внеурочной деятельности. Для этого нужно временно поменять должностные обязанности работников, что необходимо оформить приказом руководителя по организации, и получить согласие работников. </a:t>
            </a:r>
            <a:endParaRPr lang="ru-RU" dirty="0" smtClean="0"/>
          </a:p>
          <a:p>
            <a:r>
              <a:rPr lang="ru-RU" dirty="0" smtClean="0"/>
              <a:t>Это решение позволяет </a:t>
            </a:r>
            <a:r>
              <a:rPr lang="ru-RU" dirty="0"/>
              <a:t>загрузить персонал организации, который в связи с дистанционным обучением остался не загружен, качественно выполнять обязанности </a:t>
            </a:r>
            <a:r>
              <a:rPr lang="ru-RU" dirty="0" smtClean="0"/>
              <a:t>по </a:t>
            </a:r>
            <a:r>
              <a:rPr lang="ru-RU" dirty="0"/>
              <a:t>реализации образовательной программы, и сохранить заработную плату сотрудников. </a:t>
            </a:r>
            <a:endParaRPr lang="ru-RU" dirty="0" smtClean="0"/>
          </a:p>
          <a:p>
            <a:r>
              <a:rPr lang="ru-RU" dirty="0" smtClean="0"/>
              <a:t>Среди </a:t>
            </a:r>
            <a:r>
              <a:rPr lang="ru-RU" dirty="0"/>
              <a:t>дополнительно возникшей нагрузки на образовательную организацию есть и непедагогические виды работ – например, выдавать продуктовые наборы семьям, дети которых должны быть обеспечены бесплатным питанием. Это также нагрузка, которая может занять рабочее время (например, работника столовой). </a:t>
            </a:r>
          </a:p>
        </p:txBody>
      </p:sp>
    </p:spTree>
    <p:extLst>
      <p:ext uri="{BB962C8B-B14F-4D97-AF65-F5344CB8AC3E}">
        <p14:creationId xmlns:p14="http://schemas.microsoft.com/office/powerpoint/2010/main" val="7841011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Юридические особенности</a:t>
            </a:r>
            <a:endParaRPr lang="ru-RU" dirty="0"/>
          </a:p>
        </p:txBody>
      </p:sp>
      <p:sp>
        <p:nvSpPr>
          <p:cNvPr id="3" name="Объект 2"/>
          <p:cNvSpPr>
            <a:spLocks noGrp="1"/>
          </p:cNvSpPr>
          <p:nvPr>
            <p:ph idx="1"/>
          </p:nvPr>
        </p:nvSpPr>
        <p:spPr/>
        <p:txBody>
          <a:bodyPr>
            <a:normAutofit fontScale="85000" lnSpcReduction="10000"/>
          </a:bodyPr>
          <a:lstStyle/>
          <a:p>
            <a:r>
              <a:rPr lang="ru-RU" dirty="0" smtClean="0"/>
              <a:t>Есть </a:t>
            </a:r>
            <a:r>
              <a:rPr lang="ru-RU" dirty="0"/>
              <a:t>технические задачи (помогать регистрироваться на сайтах и т.п.), их может выполнять любой работник организации. </a:t>
            </a:r>
            <a:endParaRPr lang="ru-RU" dirty="0" smtClean="0"/>
          </a:p>
          <a:p>
            <a:r>
              <a:rPr lang="ru-RU" dirty="0" smtClean="0"/>
              <a:t>Индивидуальная </a:t>
            </a:r>
            <a:r>
              <a:rPr lang="ru-RU" dirty="0"/>
              <a:t>работа с обучающимися (пояснение нового материала, проверка самостоятельных заданий) – это задача педагогическая, и может быть возложена только на педагогического работника. </a:t>
            </a:r>
            <a:endParaRPr lang="ru-RU" dirty="0" smtClean="0"/>
          </a:p>
          <a:p>
            <a:r>
              <a:rPr lang="ru-RU" dirty="0" smtClean="0"/>
              <a:t>Если </a:t>
            </a:r>
            <a:r>
              <a:rPr lang="ru-RU" dirty="0"/>
              <a:t>требуется выполнение работы по конкретной должности, например, выполнение обязанностей </a:t>
            </a:r>
            <a:r>
              <a:rPr lang="ru-RU" dirty="0" err="1"/>
              <a:t>тьютора</a:t>
            </a:r>
            <a:r>
              <a:rPr lang="ru-RU" dirty="0"/>
              <a:t>, возложить такую работу можно лишь на работника, который отвечает квалификационным требованиям к должности. </a:t>
            </a:r>
            <a:endParaRPr lang="ru-RU" dirty="0" smtClean="0"/>
          </a:p>
          <a:p>
            <a:r>
              <a:rPr lang="ru-RU" dirty="0" smtClean="0"/>
              <a:t>Общий </a:t>
            </a:r>
            <a:r>
              <a:rPr lang="ru-RU" dirty="0"/>
              <a:t>принцип – педагогическую работу выполняют педагоги, техническую работу выполняет любой работник, педагогическую работу по конкретной должности выполняет педагог, который имеет нужную квалификацию. Функции ассистента, консультанта по настройке оборудования и компьютерных программ не являются педагогическими. </a:t>
            </a:r>
          </a:p>
        </p:txBody>
      </p:sp>
    </p:spTree>
    <p:extLst>
      <p:ext uri="{BB962C8B-B14F-4D97-AF65-F5344CB8AC3E}">
        <p14:creationId xmlns:p14="http://schemas.microsoft.com/office/powerpoint/2010/main" val="40600363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Стратегическое решение</a:t>
            </a:r>
            <a:endParaRPr lang="ru-RU" dirty="0"/>
          </a:p>
        </p:txBody>
      </p:sp>
      <p:sp>
        <p:nvSpPr>
          <p:cNvPr id="3" name="Объект 2"/>
          <p:cNvSpPr>
            <a:spLocks noGrp="1"/>
          </p:cNvSpPr>
          <p:nvPr>
            <p:ph idx="1"/>
          </p:nvPr>
        </p:nvSpPr>
        <p:spPr/>
        <p:txBody>
          <a:bodyPr>
            <a:normAutofit fontScale="92500" lnSpcReduction="10000"/>
          </a:bodyPr>
          <a:lstStyle/>
          <a:p>
            <a:r>
              <a:rPr lang="ru-RU" dirty="0" smtClean="0"/>
              <a:t>Поиск </a:t>
            </a:r>
            <a:r>
              <a:rPr lang="ru-RU" dirty="0"/>
              <a:t>путей реализации обязанностей педагога либо иного работника в дистанционном режиме. </a:t>
            </a:r>
            <a:endParaRPr lang="ru-RU" dirty="0" smtClean="0"/>
          </a:p>
          <a:p>
            <a:r>
              <a:rPr lang="ru-RU" dirty="0" smtClean="0"/>
              <a:t>Примером </a:t>
            </a:r>
            <a:r>
              <a:rPr lang="ru-RU" dirty="0"/>
              <a:t>могут служить педагоги физической культуры, технологии, рисования, пения, которые на первый взгляд не могли работать дистанционно, однако в ходе внедрения дистанционной реализации образовательной программы нашли способы дистанционной работы с обучающимися. </a:t>
            </a:r>
            <a:endParaRPr lang="ru-RU" dirty="0" smtClean="0"/>
          </a:p>
          <a:p>
            <a:r>
              <a:rPr lang="ru-RU" dirty="0" smtClean="0"/>
              <a:t>Возможно</a:t>
            </a:r>
            <a:r>
              <a:rPr lang="ru-RU" dirty="0"/>
              <a:t>, до некоторой степени место присмотра и ухода может занять дистанционная организация досуговых мероприятий для обучающихся (за рамками образовательной программы), такое (и подобные ему) решение в долгосрочной перспективе обеспечивало бы нагрузку для работника. </a:t>
            </a:r>
          </a:p>
        </p:txBody>
      </p:sp>
    </p:spTree>
    <p:extLst>
      <p:ext uri="{BB962C8B-B14F-4D97-AF65-F5344CB8AC3E}">
        <p14:creationId xmlns:p14="http://schemas.microsoft.com/office/powerpoint/2010/main" val="24822668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u="sng" dirty="0"/>
              <a:t>Проблема выполнения обязанностей работодателя перед работниками, которые были задействованы в оказании платных образовательных услуг и иной приносящей доходы деятельности</a:t>
            </a:r>
            <a:endParaRPr lang="ru-RU" sz="2800" dirty="0"/>
          </a:p>
        </p:txBody>
      </p:sp>
      <p:sp>
        <p:nvSpPr>
          <p:cNvPr id="3" name="Объект 2"/>
          <p:cNvSpPr>
            <a:spLocks noGrp="1"/>
          </p:cNvSpPr>
          <p:nvPr>
            <p:ph idx="1"/>
          </p:nvPr>
        </p:nvSpPr>
        <p:spPr/>
        <p:txBody>
          <a:bodyPr>
            <a:normAutofit fontScale="85000" lnSpcReduction="20000"/>
          </a:bodyPr>
          <a:lstStyle/>
          <a:p>
            <a:r>
              <a:rPr lang="ru-RU" dirty="0"/>
              <a:t>В ситуации, когда платная образовательная деятельность и иная приносящая доход деятельность прекратилась, трудовое законодательство предусматривает варианты решения в виде простоя (не по вине работника и работодателя), сокращения штатов и штатной численности. </a:t>
            </a:r>
            <a:endParaRPr lang="ru-RU" dirty="0" smtClean="0"/>
          </a:p>
          <a:p>
            <a:r>
              <a:rPr lang="ru-RU" dirty="0" smtClean="0"/>
              <a:t>Допускается </a:t>
            </a:r>
            <a:r>
              <a:rPr lang="ru-RU" dirty="0"/>
              <a:t>также введение режима неполного  рабочего времени, что позволяет сохранить коллектив образовательной организации, однако сказывается на всех работниках в части их нагрузки, и, следовательно, заработной платы (в таком случае обязанности внутри коллектива перераспределяются с тем, чтобы занять работников, нагрузка которых ранее состояла в выполнении деятельности, которая прекратилась). </a:t>
            </a:r>
          </a:p>
          <a:p>
            <a:r>
              <a:rPr lang="ru-RU" dirty="0"/>
              <a:t>Оптимальным, стратегическим решением является (хотя  бы частичный) перевод платных образовательных услуг и иных видов приносящей доход деятельности в дистанционный формат. Существенный опыт в данном направлении накоплен в системе частного образования, которая может служить источником удачных практик в этом вопросе. </a:t>
            </a:r>
          </a:p>
        </p:txBody>
      </p:sp>
    </p:spTree>
    <p:extLst>
      <p:ext uri="{BB962C8B-B14F-4D97-AF65-F5344CB8AC3E}">
        <p14:creationId xmlns:p14="http://schemas.microsoft.com/office/powerpoint/2010/main" val="27601436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157 ТК</a:t>
            </a:r>
            <a:endParaRPr lang="ru-RU" dirty="0"/>
          </a:p>
        </p:txBody>
      </p:sp>
      <p:sp>
        <p:nvSpPr>
          <p:cNvPr id="3" name="Объект 2"/>
          <p:cNvSpPr>
            <a:spLocks noGrp="1"/>
          </p:cNvSpPr>
          <p:nvPr>
            <p:ph idx="1"/>
          </p:nvPr>
        </p:nvSpPr>
        <p:spPr/>
        <p:txBody>
          <a:bodyPr>
            <a:normAutofit lnSpcReduction="10000"/>
          </a:bodyPr>
          <a:lstStyle/>
          <a:p>
            <a:r>
              <a:rPr lang="ru-RU" dirty="0" smtClean="0"/>
              <a:t>Время простоя (статья 72.2 настоящего Кодекса) по вине работодателя оплачивается в размере не менее двух третей средней заработной платы работника.</a:t>
            </a:r>
          </a:p>
          <a:p>
            <a:endParaRPr lang="ru-RU" dirty="0" smtClean="0"/>
          </a:p>
          <a:p>
            <a:r>
              <a:rPr lang="ru-RU" dirty="0" smtClean="0"/>
              <a:t>Время простоя по причинам, не зависящим от работодателя и работника, оплачивается в размере не менее двух третей тарифной ставки, оклада (должностного оклада), рассчитанных пропорционально времени простоя.</a:t>
            </a:r>
          </a:p>
          <a:p>
            <a:endParaRPr lang="ru-RU" dirty="0" smtClean="0"/>
          </a:p>
          <a:p>
            <a:r>
              <a:rPr lang="ru-RU" dirty="0" smtClean="0"/>
              <a:t>Время простоя по вине работника не оплачивается.</a:t>
            </a:r>
            <a:endParaRPr lang="ru-RU" dirty="0"/>
          </a:p>
        </p:txBody>
      </p:sp>
    </p:spTree>
    <p:extLst>
      <p:ext uri="{BB962C8B-B14F-4D97-AF65-F5344CB8AC3E}">
        <p14:creationId xmlns:p14="http://schemas.microsoft.com/office/powerpoint/2010/main" val="2328502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Перспективы</a:t>
            </a:r>
            <a:endParaRPr lang="ru-RU" dirty="0"/>
          </a:p>
        </p:txBody>
      </p:sp>
      <p:sp>
        <p:nvSpPr>
          <p:cNvPr id="3" name="Объект 2"/>
          <p:cNvSpPr>
            <a:spLocks noGrp="1"/>
          </p:cNvSpPr>
          <p:nvPr>
            <p:ph idx="1"/>
          </p:nvPr>
        </p:nvSpPr>
        <p:spPr>
          <a:xfrm>
            <a:off x="838200" y="1547446"/>
            <a:ext cx="10515600" cy="5187461"/>
          </a:xfrm>
        </p:spPr>
        <p:txBody>
          <a:bodyPr>
            <a:normAutofit fontScale="92500" lnSpcReduction="20000"/>
          </a:bodyPr>
          <a:lstStyle/>
          <a:p>
            <a:r>
              <a:rPr lang="ru-RU" dirty="0" smtClean="0"/>
              <a:t>Минимизация контактов – длительная перспектива</a:t>
            </a:r>
          </a:p>
          <a:p>
            <a:pPr lvl="1"/>
            <a:r>
              <a:rPr lang="ru-RU" dirty="0" err="1" smtClean="0"/>
              <a:t>Роспотребнадзор</a:t>
            </a:r>
            <a:r>
              <a:rPr lang="ru-RU" dirty="0" smtClean="0"/>
              <a:t>. Разнесение времени начала уроков, сокращение числа детей в классах, сокращение контактов на переменах и т.п.</a:t>
            </a:r>
          </a:p>
          <a:p>
            <a:r>
              <a:rPr lang="ru-RU" dirty="0" smtClean="0"/>
              <a:t>Доработка нормативной правовой базы для дистанционного образования, электронного образования </a:t>
            </a:r>
          </a:p>
          <a:p>
            <a:r>
              <a:rPr lang="ru-RU" dirty="0" smtClean="0"/>
              <a:t>Разработка образовательных ресурсов свободного доступа </a:t>
            </a:r>
          </a:p>
          <a:p>
            <a:pPr lvl="1"/>
            <a:r>
              <a:rPr lang="ru-RU" dirty="0" smtClean="0"/>
              <a:t>Защищенных, соответствующих ФГОС, централизованно </a:t>
            </a:r>
          </a:p>
          <a:p>
            <a:r>
              <a:rPr lang="ru-RU" dirty="0" smtClean="0"/>
              <a:t>Предоставление техники обучающимся при ее отсутствии </a:t>
            </a:r>
          </a:p>
          <a:p>
            <a:endParaRPr lang="ru-RU" dirty="0"/>
          </a:p>
          <a:p>
            <a:endParaRPr lang="ru-RU" dirty="0" smtClean="0"/>
          </a:p>
          <a:p>
            <a:r>
              <a:rPr lang="ru-RU" dirty="0" smtClean="0"/>
              <a:t>Вероятна длительная системная реорганизация структуры образовательной программы в сторону интенсификации дистанционных технологий и самостоятельной работы (в </a:t>
            </a:r>
            <a:r>
              <a:rPr lang="ru-RU" dirty="0" err="1" smtClean="0"/>
              <a:t>т.ч</a:t>
            </a:r>
            <a:r>
              <a:rPr lang="ru-RU" dirty="0" smtClean="0"/>
              <a:t>. с использованием образовательных ресурсов)</a:t>
            </a:r>
          </a:p>
          <a:p>
            <a:endParaRPr lang="ru-RU" dirty="0"/>
          </a:p>
        </p:txBody>
      </p:sp>
      <p:sp>
        <p:nvSpPr>
          <p:cNvPr id="4" name="Стрелка вниз 3"/>
          <p:cNvSpPr/>
          <p:nvPr/>
        </p:nvSpPr>
        <p:spPr>
          <a:xfrm>
            <a:off x="3815862" y="4290646"/>
            <a:ext cx="2620107" cy="8088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6443484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u="sng" dirty="0"/>
              <a:t>Проблема компенсации расходов на использование собственного оборудования, пользования услугами связи</a:t>
            </a:r>
            <a:endParaRPr lang="ru-RU" dirty="0"/>
          </a:p>
        </p:txBody>
      </p:sp>
      <p:sp>
        <p:nvSpPr>
          <p:cNvPr id="3" name="Объект 2"/>
          <p:cNvSpPr>
            <a:spLocks noGrp="1"/>
          </p:cNvSpPr>
          <p:nvPr>
            <p:ph idx="1"/>
          </p:nvPr>
        </p:nvSpPr>
        <p:spPr>
          <a:xfrm>
            <a:off x="838200" y="2159875"/>
            <a:ext cx="10515600" cy="4017087"/>
          </a:xfrm>
        </p:spPr>
        <p:txBody>
          <a:bodyPr/>
          <a:lstStyle/>
          <a:p>
            <a:r>
              <a:rPr lang="ru-RU" dirty="0"/>
              <a:t>Проблема может быть решена при наличии финансовых средств у работодателя. Способом решения вопроса является внесение изменений в систему оплаты труда, заключение дополнительного соглашения к трудовому договору с работником, где бы отражалась дополнительная компенсационная выплата</a:t>
            </a:r>
            <a:r>
              <a:rPr lang="ru-RU" dirty="0" smtClean="0"/>
              <a:t>.</a:t>
            </a:r>
          </a:p>
          <a:p>
            <a:r>
              <a:rPr lang="ru-RU" dirty="0" smtClean="0"/>
              <a:t>ВНИМАНИЕ! Компенсационная выплата подразумевает подтверждение расходов. Стимулирующие выплаты назначаются за качество труда, не требуют документальных подтверждений расходов. </a:t>
            </a:r>
            <a:endParaRPr lang="ru-RU" dirty="0"/>
          </a:p>
        </p:txBody>
      </p:sp>
    </p:spTree>
    <p:extLst>
      <p:ext uri="{BB962C8B-B14F-4D97-AF65-F5344CB8AC3E}">
        <p14:creationId xmlns:p14="http://schemas.microsoft.com/office/powerpoint/2010/main" val="234931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u="sng" dirty="0"/>
              <a:t>Проблема отсутствия необходимого для организации образовательного процесса дистанционно оборудования</a:t>
            </a:r>
            <a:endParaRPr lang="ru-RU" dirty="0"/>
          </a:p>
        </p:txBody>
      </p:sp>
      <p:sp>
        <p:nvSpPr>
          <p:cNvPr id="3" name="Объект 2"/>
          <p:cNvSpPr>
            <a:spLocks noGrp="1"/>
          </p:cNvSpPr>
          <p:nvPr>
            <p:ph idx="1"/>
          </p:nvPr>
        </p:nvSpPr>
        <p:spPr>
          <a:xfrm>
            <a:off x="838200" y="1986455"/>
            <a:ext cx="10515600" cy="4190508"/>
          </a:xfrm>
        </p:spPr>
        <p:txBody>
          <a:bodyPr>
            <a:normAutofit fontScale="85000" lnSpcReduction="20000"/>
          </a:bodyPr>
          <a:lstStyle/>
          <a:p>
            <a:r>
              <a:rPr lang="ru-RU" dirty="0"/>
              <a:t>Первый вариант – предоставление работнику необходимой техники в пользование на время дистанционной работы. Частично такие решения принимались образовательными организациями, которые передавали работникам технику в пользование, частично – в рамках благотворительных акций. Агентство стратегических инициатив совместно со Всероссийской политической партией «Единая Россия» и Министерством просвещения Российской Федерации запустили всероссийскую акцию, направленную на решение проблемы за счет добровольной помощи организаций-партнеров и волонтеров, в рамках которой помощь получили почти 20 тысяч педагогов.</a:t>
            </a:r>
          </a:p>
          <a:p>
            <a:r>
              <a:rPr lang="ru-RU" dirty="0"/>
              <a:t>Второй вариант – предоставление педагогу рабочего места в образовательной организации, если режим самоизоляции в конкретном регионе Российской Федерации позволял такое решение. В данном варианте обучающиеся участвуют в образовательном процессе дистанционно, рабочее место же для педагога находится в образовательной организации, т.е. педагог работает не в дистанционном режиме. </a:t>
            </a:r>
          </a:p>
        </p:txBody>
      </p:sp>
    </p:spTree>
    <p:extLst>
      <p:ext uri="{BB962C8B-B14F-4D97-AF65-F5344CB8AC3E}">
        <p14:creationId xmlns:p14="http://schemas.microsoft.com/office/powerpoint/2010/main" val="36807414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Ответственность за предоставление техники</a:t>
            </a:r>
            <a:endParaRPr lang="ru-RU" dirty="0"/>
          </a:p>
        </p:txBody>
      </p:sp>
      <p:sp>
        <p:nvSpPr>
          <p:cNvPr id="3" name="Объект 2"/>
          <p:cNvSpPr>
            <a:spLocks noGrp="1"/>
          </p:cNvSpPr>
          <p:nvPr>
            <p:ph idx="1"/>
          </p:nvPr>
        </p:nvSpPr>
        <p:spPr/>
        <p:txBody>
          <a:bodyPr/>
          <a:lstStyle/>
          <a:p>
            <a:r>
              <a:rPr lang="ru-RU" dirty="0" smtClean="0"/>
              <a:t>Работник НЕ ДОЛЖЕН отвечать за естественный износ и поломки, не связанные с неправильным виновным использованием техники работником</a:t>
            </a:r>
          </a:p>
          <a:p>
            <a:r>
              <a:rPr lang="ru-RU" dirty="0" smtClean="0"/>
              <a:t>ПРОБЛЕМА – «небезопасные» условия дома (многодетная семья, маленькие дети и т.п.). </a:t>
            </a:r>
          </a:p>
          <a:p>
            <a:r>
              <a:rPr lang="ru-RU" dirty="0" smtClean="0"/>
              <a:t>Пределы материальной ответственности – по ТК</a:t>
            </a:r>
            <a:endParaRPr lang="ru-RU" dirty="0"/>
          </a:p>
        </p:txBody>
      </p:sp>
    </p:spTree>
    <p:extLst>
      <p:ext uri="{BB962C8B-B14F-4D97-AF65-F5344CB8AC3E}">
        <p14:creationId xmlns:p14="http://schemas.microsoft.com/office/powerpoint/2010/main" val="31646440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Материальная ответственность</a:t>
            </a:r>
            <a:endParaRPr lang="ru-RU" dirty="0"/>
          </a:p>
        </p:txBody>
      </p:sp>
      <p:sp>
        <p:nvSpPr>
          <p:cNvPr id="3" name="Объект 2"/>
          <p:cNvSpPr>
            <a:spLocks noGrp="1"/>
          </p:cNvSpPr>
          <p:nvPr>
            <p:ph idx="1"/>
          </p:nvPr>
        </p:nvSpPr>
        <p:spPr/>
        <p:txBody>
          <a:bodyPr/>
          <a:lstStyle/>
          <a:p>
            <a:r>
              <a:rPr lang="ru-RU" dirty="0" smtClean="0"/>
              <a:t>Ст. 241</a:t>
            </a:r>
          </a:p>
          <a:p>
            <a:r>
              <a:rPr lang="ru-RU" dirty="0" smtClean="0"/>
              <a:t>В пределах среднего месячного заработка, если иное не установлено федеральным законом</a:t>
            </a:r>
            <a:endParaRPr lang="en-US" dirty="0" smtClean="0"/>
          </a:p>
          <a:p>
            <a:r>
              <a:rPr lang="en-US" dirty="0" smtClean="0"/>
              <a:t>243 – </a:t>
            </a:r>
            <a:r>
              <a:rPr lang="ru-RU" dirty="0" smtClean="0"/>
              <a:t>случаи полной материальной ответственности – причинение ущерба не при исполнении работником трудовых обязанностей, недостача ценностей, полученных по разовому документу \ на основании специального </a:t>
            </a:r>
            <a:r>
              <a:rPr lang="ru-RU" smtClean="0"/>
              <a:t>письменного договора</a:t>
            </a:r>
            <a:endParaRPr lang="ru-RU" dirty="0" smtClean="0"/>
          </a:p>
        </p:txBody>
      </p:sp>
    </p:spTree>
    <p:extLst>
      <p:ext uri="{BB962C8B-B14F-4D97-AF65-F5344CB8AC3E}">
        <p14:creationId xmlns:p14="http://schemas.microsoft.com/office/powerpoint/2010/main" val="2291983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extLst>
              <p:ext uri="{D42A27DB-BD31-4B8C-83A1-F6EECF244321}">
                <p14:modId xmlns:p14="http://schemas.microsoft.com/office/powerpoint/2010/main" val="3975479253"/>
              </p:ext>
            </p:extLst>
          </p:nvPr>
        </p:nvGraphicFramePr>
        <p:xfrm>
          <a:off x="378372" y="110359"/>
          <a:ext cx="11813628" cy="6526924"/>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ямоугольник 2"/>
          <p:cNvSpPr/>
          <p:nvPr/>
        </p:nvSpPr>
        <p:spPr>
          <a:xfrm>
            <a:off x="3719736" y="323258"/>
            <a:ext cx="5544616" cy="646331"/>
          </a:xfrm>
          <a:prstGeom prst="rect">
            <a:avLst/>
          </a:prstGeom>
        </p:spPr>
        <p:txBody>
          <a:bodyPr wrap="square">
            <a:spAutoFit/>
          </a:bodyPr>
          <a:lstStyle/>
          <a:p>
            <a:r>
              <a:rPr lang="ru-RU" b="1" dirty="0">
                <a:solidFill>
                  <a:schemeClr val="bg1"/>
                </a:solidFill>
                <a:latin typeface="Arial" panose="020B0604020202020204" pitchFamily="34" charset="0"/>
                <a:cs typeface="Arial" panose="020B0604020202020204" pitchFamily="34" charset="0"/>
              </a:rPr>
              <a:t>Приоритеты для учителей</a:t>
            </a:r>
          </a:p>
          <a:p>
            <a:endParaRPr lang="ru-RU" dirty="0"/>
          </a:p>
        </p:txBody>
      </p:sp>
    </p:spTree>
    <p:extLst>
      <p:ext uri="{BB962C8B-B14F-4D97-AF65-F5344CB8AC3E}">
        <p14:creationId xmlns:p14="http://schemas.microsoft.com/office/powerpoint/2010/main" val="3873491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a:extLst>
              <a:ext uri="{FF2B5EF4-FFF2-40B4-BE49-F238E27FC236}">
                <a16:creationId xmlns:a16="http://schemas.microsoft.com/office/drawing/2014/main" id="{00000000-0008-0000-0100-000002000000}"/>
              </a:ext>
            </a:extLst>
          </p:cNvPr>
          <p:cNvGraphicFramePr/>
          <p:nvPr>
            <p:extLst>
              <p:ext uri="{D42A27DB-BD31-4B8C-83A1-F6EECF244321}">
                <p14:modId xmlns:p14="http://schemas.microsoft.com/office/powerpoint/2010/main" val="3956037869"/>
              </p:ext>
            </p:extLst>
          </p:nvPr>
        </p:nvGraphicFramePr>
        <p:xfrm>
          <a:off x="1" y="1"/>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ямоугольник 2"/>
          <p:cNvSpPr/>
          <p:nvPr/>
        </p:nvSpPr>
        <p:spPr>
          <a:xfrm>
            <a:off x="0" y="5108028"/>
            <a:ext cx="9876420" cy="1169551"/>
          </a:xfrm>
          <a:prstGeom prst="rect">
            <a:avLst/>
          </a:prstGeom>
        </p:spPr>
        <p:txBody>
          <a:bodyPr wrap="square">
            <a:spAutoFit/>
          </a:bodyPr>
          <a:lstStyle/>
          <a:p>
            <a:r>
              <a:rPr lang="ru-RU" sz="2000" b="1" dirty="0">
                <a:solidFill>
                  <a:schemeClr val="bg1"/>
                </a:solidFill>
                <a:latin typeface="Arial" panose="020B0604020202020204" pitchFamily="34" charset="0"/>
                <a:cs typeface="Arial" panose="020B0604020202020204" pitchFamily="34" charset="0"/>
              </a:rPr>
              <a:t>Угрозы, </a:t>
            </a:r>
            <a:r>
              <a:rPr lang="ru-RU" sz="2000" b="1" dirty="0">
                <a:solidFill>
                  <a:schemeClr val="bg1"/>
                </a:solidFill>
                <a:latin typeface="Arial" panose="020B0604020202020204" pitchFamily="34" charset="0"/>
                <a:cs typeface="Arial" panose="020B0604020202020204" pitchFamily="34" charset="0"/>
              </a:rPr>
              <a:t>возникающих в связи  с переходом на дистанционное </a:t>
            </a:r>
            <a:r>
              <a:rPr lang="ru-RU" sz="2000" b="1" dirty="0">
                <a:solidFill>
                  <a:schemeClr val="bg1"/>
                </a:solidFill>
                <a:latin typeface="Arial" panose="020B0604020202020204" pitchFamily="34" charset="0"/>
                <a:cs typeface="Arial" panose="020B0604020202020204" pitchFamily="34" charset="0"/>
              </a:rPr>
              <a:t>обучение: мнение педагогов</a:t>
            </a:r>
          </a:p>
          <a:p>
            <a:endParaRPr lang="ru-RU" sz="1000" b="1" dirty="0">
              <a:solidFill>
                <a:srgbClr val="FFFF00"/>
              </a:solidFill>
            </a:endParaRPr>
          </a:p>
          <a:p>
            <a:r>
              <a:rPr lang="ru-RU" sz="2000" b="1" dirty="0" smtClean="0"/>
              <a:t>Угрозы </a:t>
            </a:r>
            <a:r>
              <a:rPr lang="ru-RU" sz="2000" b="1" dirty="0"/>
              <a:t>оценены от 1 "минимальная" до 6 "максимальная"</a:t>
            </a:r>
            <a:endParaRPr lang="ru-RU"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7032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just"/>
            <a:r>
              <a:rPr lang="ru-RU" dirty="0" smtClean="0"/>
              <a:t>Основные нормы: гл. 49.1 ТК РФ</a:t>
            </a:r>
            <a:endParaRPr lang="ru-RU" dirty="0"/>
          </a:p>
        </p:txBody>
      </p:sp>
      <p:sp>
        <p:nvSpPr>
          <p:cNvPr id="3" name="Объект 2"/>
          <p:cNvSpPr>
            <a:spLocks noGrp="1"/>
          </p:cNvSpPr>
          <p:nvPr>
            <p:ph idx="1"/>
          </p:nvPr>
        </p:nvSpPr>
        <p:spPr/>
        <p:txBody>
          <a:bodyPr/>
          <a:lstStyle/>
          <a:p>
            <a:r>
              <a:rPr lang="ru-RU" dirty="0"/>
              <a:t>Статья 312.1 ТК </a:t>
            </a:r>
            <a:r>
              <a:rPr lang="ru-RU" dirty="0" smtClean="0"/>
              <a:t>РФ, признаки </a:t>
            </a:r>
            <a:r>
              <a:rPr lang="ru-RU" dirty="0"/>
              <a:t>дистанционной работы:</a:t>
            </a:r>
          </a:p>
          <a:p>
            <a:r>
              <a:rPr lang="ru-RU" dirty="0" smtClean="0"/>
              <a:t>работники </a:t>
            </a:r>
            <a:r>
              <a:rPr lang="ru-RU" dirty="0"/>
              <a:t>работают вне места нахождения работодателя;</a:t>
            </a:r>
          </a:p>
          <a:p>
            <a:r>
              <a:rPr lang="ru-RU" dirty="0" smtClean="0"/>
              <a:t>работники </a:t>
            </a:r>
            <a:r>
              <a:rPr lang="ru-RU" dirty="0"/>
              <a:t>работают вне стационарных рабочих мест, находящихся под контролем работодателя;</a:t>
            </a:r>
          </a:p>
          <a:p>
            <a:r>
              <a:rPr lang="ru-RU" dirty="0" smtClean="0"/>
              <a:t>для </a:t>
            </a:r>
            <a:r>
              <a:rPr lang="ru-RU" dirty="0"/>
              <a:t>выполнения трудовой функции и взаимодействия с работодателем работники используют Интернет.</a:t>
            </a:r>
          </a:p>
          <a:p>
            <a:endParaRPr lang="ru-RU" dirty="0"/>
          </a:p>
        </p:txBody>
      </p:sp>
    </p:spTree>
    <p:extLst>
      <p:ext uri="{BB962C8B-B14F-4D97-AF65-F5344CB8AC3E}">
        <p14:creationId xmlns:p14="http://schemas.microsoft.com/office/powerpoint/2010/main" val="2958585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 вводят?</a:t>
            </a:r>
            <a:endParaRPr lang="ru-RU" dirty="0"/>
          </a:p>
        </p:txBody>
      </p:sp>
      <p:sp>
        <p:nvSpPr>
          <p:cNvPr id="3" name="Объект 2"/>
          <p:cNvSpPr>
            <a:spLocks noGrp="1"/>
          </p:cNvSpPr>
          <p:nvPr>
            <p:ph idx="1"/>
          </p:nvPr>
        </p:nvSpPr>
        <p:spPr/>
        <p:txBody>
          <a:bodyPr>
            <a:normAutofit/>
          </a:bodyPr>
          <a:lstStyle/>
          <a:p>
            <a:r>
              <a:rPr lang="ru-RU" dirty="0" smtClean="0"/>
              <a:t>Введение </a:t>
            </a:r>
            <a:r>
              <a:rPr lang="ru-RU" dirty="0"/>
              <a:t>работникам дистанционного труда не будет являться переводом по смыслу ст. 72.1 ТК </a:t>
            </a:r>
            <a:r>
              <a:rPr lang="ru-RU" dirty="0" smtClean="0"/>
              <a:t>РФ</a:t>
            </a:r>
          </a:p>
          <a:p>
            <a:r>
              <a:rPr lang="ru-RU" dirty="0" smtClean="0"/>
              <a:t>Дистанционная работа по ой </a:t>
            </a:r>
            <a:r>
              <a:rPr lang="ru-RU" dirty="0"/>
              <a:t>же должности в том же подразделении </a:t>
            </a:r>
            <a:r>
              <a:rPr lang="ru-RU" dirty="0" smtClean="0"/>
              <a:t>- изменение </a:t>
            </a:r>
            <a:r>
              <a:rPr lang="ru-RU" dirty="0"/>
              <a:t>условий трудового договора (ч. 1 ст. 312.1 ТК РФ; Апелляционное определение Мосгорсуда от 04.04.2018 № 33-8693/2018). </a:t>
            </a:r>
            <a:endParaRPr lang="ru-RU" dirty="0" smtClean="0"/>
          </a:p>
          <a:p>
            <a:r>
              <a:rPr lang="ru-RU" dirty="0" smtClean="0"/>
              <a:t>Согласно </a:t>
            </a:r>
            <a:r>
              <a:rPr lang="ru-RU" dirty="0"/>
              <a:t>ст. 72 ТК РФ необходимо оформить </a:t>
            </a:r>
            <a:r>
              <a:rPr lang="ru-RU" dirty="0" smtClean="0"/>
              <a:t>дополнительные </a:t>
            </a:r>
            <a:r>
              <a:rPr lang="ru-RU" dirty="0"/>
              <a:t>соглашения к трудовым договорам.</a:t>
            </a:r>
          </a:p>
          <a:p>
            <a:r>
              <a:rPr lang="ru-RU" dirty="0" smtClean="0"/>
              <a:t>Если </a:t>
            </a:r>
            <a:r>
              <a:rPr lang="ru-RU" dirty="0"/>
              <a:t>работники не </a:t>
            </a:r>
            <a:r>
              <a:rPr lang="ru-RU" dirty="0" smtClean="0"/>
              <a:t>согласны, </a:t>
            </a:r>
            <a:r>
              <a:rPr lang="ru-RU" dirty="0"/>
              <a:t>то при наличии </a:t>
            </a:r>
            <a:r>
              <a:rPr lang="ru-RU" dirty="0" smtClean="0"/>
              <a:t>оснований </a:t>
            </a:r>
            <a:r>
              <a:rPr lang="ru-RU" dirty="0"/>
              <a:t>возможно применение </a:t>
            </a:r>
            <a:r>
              <a:rPr lang="ru-RU" dirty="0" smtClean="0"/>
              <a:t>ст</a:t>
            </a:r>
            <a:r>
              <a:rPr lang="ru-RU" dirty="0"/>
              <a:t>. 74 ТК РФ.</a:t>
            </a:r>
          </a:p>
        </p:txBody>
      </p:sp>
    </p:spTree>
    <p:extLst>
      <p:ext uri="{BB962C8B-B14F-4D97-AF65-F5344CB8AC3E}">
        <p14:creationId xmlns:p14="http://schemas.microsoft.com/office/powerpoint/2010/main" val="117184804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1473</TotalTime>
  <Words>5265</Words>
  <Application>Microsoft Office PowerPoint</Application>
  <PresentationFormat>Широкоэкранный</PresentationFormat>
  <Paragraphs>258</Paragraphs>
  <Slides>53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53</vt:i4>
      </vt:variant>
    </vt:vector>
  </HeadingPairs>
  <TitlesOfParts>
    <vt:vector size="57" baseType="lpstr">
      <vt:lpstr>Arial</vt:lpstr>
      <vt:lpstr>Calibri</vt:lpstr>
      <vt:lpstr>Calibri Light</vt:lpstr>
      <vt:lpstr>Тема Office</vt:lpstr>
      <vt:lpstr>Трудовые отношения в организации в связи с переходом на дистанционную работу</vt:lpstr>
      <vt:lpstr>Презентация PowerPoint</vt:lpstr>
      <vt:lpstr>Права педагогов и должностные обязанности, оплата труда</vt:lpstr>
      <vt:lpstr>Рабочее время и время отдыха</vt:lpstr>
      <vt:lpstr>Перспективы</vt:lpstr>
      <vt:lpstr>Презентация PowerPoint</vt:lpstr>
      <vt:lpstr>Презентация PowerPoint</vt:lpstr>
      <vt:lpstr>Основные нормы: гл. 49.1 ТК РФ</vt:lpstr>
      <vt:lpstr>Как вводят?</vt:lpstr>
      <vt:lpstr>Ст. 74 ТК РФ</vt:lpstr>
      <vt:lpstr>Что вносится?</vt:lpstr>
      <vt:lpstr>Новый законопроект – дистанционный и смешанный режим работы, определения, правовые требования, пределы использования, особенности оформления </vt:lpstr>
      <vt:lpstr>Презентация PowerPoint</vt:lpstr>
      <vt:lpstr>Презентация PowerPoint</vt:lpstr>
      <vt:lpstr>Презентация PowerPoint</vt:lpstr>
      <vt:lpstr>Что поменяется? </vt:lpstr>
      <vt:lpstr>Важно:</vt:lpstr>
      <vt:lpstr>Важно:</vt:lpstr>
      <vt:lpstr>Важно: </vt:lpstr>
      <vt:lpstr>Обучение работников в связи с новыми условиями труда. Варианты решений для различных должностей (педагоги-психологи, педагоги-организаторы, тьюторы и т.п.) </vt:lpstr>
      <vt:lpstr>Новый порядок общения с обучающимися – новые требования к работникам, основные конфликтные ситуации </vt:lpstr>
      <vt:lpstr>Дисциплина труда. Контроль за выполнением работниками должностных обязанностей: допустимые и недопустимые варианты </vt:lpstr>
      <vt:lpstr>Пределы ответственности работников. Решения при технических сбоях </vt:lpstr>
      <vt:lpstr>Особенности отчетности и вопросы минимизации отчетной документации </vt:lpstr>
      <vt:lpstr>Презентация PowerPoint</vt:lpstr>
      <vt:lpstr>Изменения – быстро происходят</vt:lpstr>
      <vt:lpstr>Ключевые принципы</vt:lpstr>
      <vt:lpstr>Проблема оформления необходимых документов в режиме самоизоляции</vt:lpstr>
      <vt:lpstr>ТК</vt:lpstr>
      <vt:lpstr>72.2 ТК</vt:lpstr>
      <vt:lpstr>А если это постоянные изменения…</vt:lpstr>
      <vt:lpstr>Как решить, кому выходить на работу, а кто может работать удаленно?</vt:lpstr>
      <vt:lpstr>Задача: РЕАЛИЗАЦИЯ образовательной программы</vt:lpstr>
      <vt:lpstr>Проблема</vt:lpstr>
      <vt:lpstr>Приказ Министерства образования и науки Российской Федерации от 22 декабря 2014 г. № 1601 «О продолжительности рабочего времени (нормах часов педагогической работы за ставку заработной платы) педагогических работников и о порядке определения учебной нагрузки педагогических работников, оговариваемой в трудовом договоре» </vt:lpstr>
      <vt:lpstr>Проблема перегрузки педагогических работников: резкое увеличение рабочего времени</vt:lpstr>
      <vt:lpstr>Резко возросшая интенсивность коммуникаций с родителями (законными представителями) обучающихся.</vt:lpstr>
      <vt:lpstr>Резко возросшее время на проверку самостоятельных работ обучающихся, и, в целом, на обратную связь с обучающимися</vt:lpstr>
      <vt:lpstr>Резко возросшее время на методическую работу</vt:lpstr>
      <vt:lpstr>Дополнительно</vt:lpstr>
      <vt:lpstr>Проблема сохранения уровня заработной платы педагогических работников</vt:lpstr>
      <vt:lpstr>Базовая часть заработной платы</vt:lpstr>
      <vt:lpstr>Проблема получения и (или) изменения оснований и условий назначения стимулирующих выплат работникам, а также компенсационных выплат</vt:lpstr>
      <vt:lpstr>Варианты</vt:lpstr>
      <vt:lpstr>Проблема выполнения трудовых обязанностей работниками, специфика работы которых не предполагает возможности перевода в дистанционный режим</vt:lpstr>
      <vt:lpstr>Юридические особенности</vt:lpstr>
      <vt:lpstr>Стратегическое решение</vt:lpstr>
      <vt:lpstr>Проблема выполнения обязанностей работодателя перед работниками, которые были задействованы в оказании платных образовательных услуг и иной приносящей доходы деятельности</vt:lpstr>
      <vt:lpstr>Статья 157 ТК</vt:lpstr>
      <vt:lpstr>Проблема компенсации расходов на использование собственного оборудования, пользования услугами связи</vt:lpstr>
      <vt:lpstr>Проблема отсутствия необходимого для организации образовательного процесса дистанционно оборудования</vt:lpstr>
      <vt:lpstr>Ответственность за предоставление техники</vt:lpstr>
      <vt:lpstr>Материальная ответственность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Трудовые отношения в организации в связи с переходом на дистанционную работу</dc:title>
  <dc:creator>Пользователь Windows</dc:creator>
  <cp:lastModifiedBy>Пользователь Windows</cp:lastModifiedBy>
  <cp:revision>12</cp:revision>
  <dcterms:created xsi:type="dcterms:W3CDTF">2020-07-21T06:27:36Z</dcterms:created>
  <dcterms:modified xsi:type="dcterms:W3CDTF">2020-07-22T07:01:04Z</dcterms:modified>
</cp:coreProperties>
</file>