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6" r:id="rId5"/>
    <p:sldId id="267" r:id="rId6"/>
    <p:sldId id="268" r:id="rId7"/>
    <p:sldId id="269" r:id="rId8"/>
    <p:sldId id="257" r:id="rId9"/>
    <p:sldId id="262" r:id="rId10"/>
    <p:sldId id="263" r:id="rId11"/>
    <p:sldId id="264"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59" r:id="rId25"/>
    <p:sldId id="260" r:id="rId26"/>
    <p:sldId id="26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a:t>Процент согласившихся, что указанный вопрос является крайне важным, 247 респондентов </a:t>
            </a:r>
          </a:p>
        </c:rich>
      </c:tx>
      <c:layout/>
      <c:overlay val="0"/>
      <c:spPr>
        <a:noFill/>
        <a:ln>
          <a:noFill/>
        </a:ln>
        <a:effectLst/>
      </c:spPr>
    </c:title>
    <c:autoTitleDeleted val="0"/>
    <c:plotArea>
      <c:layout/>
      <c:barChart>
        <c:barDir val="bar"/>
        <c:grouping val="clustered"/>
        <c:varyColors val="0"/>
        <c:ser>
          <c:idx val="0"/>
          <c:order val="0"/>
          <c:tx>
            <c:strRef>
              <c:f>Sheet1!$I$254</c:f>
              <c:strCache>
                <c:ptCount val="1"/>
                <c:pt idx="0">
                  <c:v>% согласившихся, что этот вопрос является крайне важным </c:v>
                </c:pt>
              </c:strCache>
            </c:strRef>
          </c:tx>
          <c:spPr>
            <a:solidFill>
              <a:schemeClr val="accent1"/>
            </a:solidFill>
            <a:ln>
              <a:noFill/>
            </a:ln>
            <a:effectLst/>
          </c:spPr>
          <c:invertIfNegative val="0"/>
          <c:cat>
            <c:strRef>
              <c:f>Sheet1!$H$255:$H$260</c:f>
              <c:strCache>
                <c:ptCount val="6"/>
                <c:pt idx="0">
                  <c:v>Могут ли поменять оплату труда?</c:v>
                </c:pt>
                <c:pt idx="1">
                  <c:v>Как в новых условиях разделить рабочее время с личным, семейным?</c:v>
                </c:pt>
                <c:pt idx="2">
                  <c:v> Что будет с отпусками в этом году?</c:v>
                </c:pt>
                <c:pt idx="3">
                  <c:v>Как в новых условиях изменятся обязанности педагогов?</c:v>
                </c:pt>
                <c:pt idx="4">
                  <c:v>Как будет организована работа летом?</c:v>
                </c:pt>
                <c:pt idx="5">
                  <c:v>Если должность не предполагает легкого перехода на дистанционную работу, или нет технических возможностей у педагога - какие решения может принять администрация?</c:v>
                </c:pt>
              </c:strCache>
            </c:strRef>
          </c:cat>
          <c:val>
            <c:numRef>
              <c:f>Sheet1!$I$255:$I$260</c:f>
              <c:numCache>
                <c:formatCode>0</c:formatCode>
                <c:ptCount val="6"/>
                <c:pt idx="0">
                  <c:v>79</c:v>
                </c:pt>
                <c:pt idx="1">
                  <c:v>72</c:v>
                </c:pt>
                <c:pt idx="2">
                  <c:v>70</c:v>
                </c:pt>
                <c:pt idx="3">
                  <c:v>68</c:v>
                </c:pt>
                <c:pt idx="4">
                  <c:v>62</c:v>
                </c:pt>
                <c:pt idx="5">
                  <c:v>57</c:v>
                </c:pt>
              </c:numCache>
            </c:numRef>
          </c:val>
          <c:extLst>
            <c:ext xmlns:c16="http://schemas.microsoft.com/office/drawing/2014/chart" uri="{C3380CC4-5D6E-409C-BE32-E72D297353CC}">
              <c16:uniqueId val="{00000000-AB19-2D46-B3E8-5C61EF767604}"/>
            </c:ext>
          </c:extLst>
        </c:ser>
        <c:dLbls>
          <c:showLegendKey val="0"/>
          <c:showVal val="0"/>
          <c:showCatName val="0"/>
          <c:showSerName val="0"/>
          <c:showPercent val="0"/>
          <c:showBubbleSize val="0"/>
        </c:dLbls>
        <c:gapWidth val="182"/>
        <c:axId val="1412608"/>
        <c:axId val="40337408"/>
      </c:barChart>
      <c:catAx>
        <c:axId val="1412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0337408"/>
        <c:crosses val="autoZero"/>
        <c:auto val="1"/>
        <c:lblAlgn val="ctr"/>
        <c:lblOffset val="100"/>
        <c:noMultiLvlLbl val="0"/>
      </c:catAx>
      <c:valAx>
        <c:axId val="40337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1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pivotSource>
    <c:name>[Опрос _барометр_ ожиданий педагогов 21-05-20 Вебинар Скайенг исправленный.xlsx]диаграмма 1!СводнаяТаблица1</c:name>
    <c:fmtId val="-1"/>
  </c:pivotSource>
  <c:chart>
    <c:autoTitleDeleted val="0"/>
    <c:pivotFmts>
      <c:pivotFmt>
        <c:idx val="0"/>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181336918096505"/>
          <c:y val="2.2802654516263229E-2"/>
          <c:w val="0.468274307880926"/>
          <c:h val="0.87644767679553404"/>
        </c:manualLayout>
      </c:layout>
      <c:barChart>
        <c:barDir val="bar"/>
        <c:grouping val="stacked"/>
        <c:varyColors val="0"/>
        <c:ser>
          <c:idx val="0"/>
          <c:order val="0"/>
          <c:tx>
            <c:strRef>
              <c:f>'диаграмма 1'!$C$16</c:f>
              <c:strCache>
                <c:ptCount val="1"/>
                <c:pt idx="0">
                  <c:v>"1"</c:v>
                </c:pt>
              </c:strCache>
            </c:strRef>
          </c:tx>
          <c:spPr>
            <a:solidFill>
              <a:schemeClr val="accent6">
                <a:lumMod val="75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1'!$C$17:$C$26</c:f>
              <c:numCache>
                <c:formatCode>General</c:formatCode>
                <c:ptCount val="9"/>
                <c:pt idx="0">
                  <c:v>12.5</c:v>
                </c:pt>
                <c:pt idx="1">
                  <c:v>62.5</c:v>
                </c:pt>
                <c:pt idx="2">
                  <c:v>47.5</c:v>
                </c:pt>
                <c:pt idx="3">
                  <c:v>25</c:v>
                </c:pt>
                <c:pt idx="4">
                  <c:v>35</c:v>
                </c:pt>
                <c:pt idx="5">
                  <c:v>47.5</c:v>
                </c:pt>
                <c:pt idx="6">
                  <c:v>0</c:v>
                </c:pt>
                <c:pt idx="7">
                  <c:v>10</c:v>
                </c:pt>
                <c:pt idx="8">
                  <c:v>22.5</c:v>
                </c:pt>
              </c:numCache>
            </c:numRef>
          </c:val>
          <c:extLst>
            <c:ext xmlns:c16="http://schemas.microsoft.com/office/drawing/2014/chart" uri="{C3380CC4-5D6E-409C-BE32-E72D297353CC}">
              <c16:uniqueId val="{00000000-B76D-FA40-8D03-C896928079CA}"/>
            </c:ext>
          </c:extLst>
        </c:ser>
        <c:ser>
          <c:idx val="1"/>
          <c:order val="1"/>
          <c:tx>
            <c:strRef>
              <c:f>'диаграмма 1'!$D$16</c:f>
              <c:strCache>
                <c:ptCount val="1"/>
                <c:pt idx="0">
                  <c:v>"2"</c:v>
                </c:pt>
              </c:strCache>
            </c:strRef>
          </c:tx>
          <c:spPr>
            <a:solidFill>
              <a:schemeClr val="accent6">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1'!$D$17:$D$26</c:f>
              <c:numCache>
                <c:formatCode>General</c:formatCode>
                <c:ptCount val="9"/>
                <c:pt idx="0">
                  <c:v>17.5</c:v>
                </c:pt>
                <c:pt idx="1">
                  <c:v>22.5</c:v>
                </c:pt>
                <c:pt idx="2">
                  <c:v>12.5</c:v>
                </c:pt>
                <c:pt idx="3">
                  <c:v>17.5</c:v>
                </c:pt>
                <c:pt idx="4">
                  <c:v>22.5</c:v>
                </c:pt>
                <c:pt idx="5">
                  <c:v>10</c:v>
                </c:pt>
                <c:pt idx="6">
                  <c:v>5</c:v>
                </c:pt>
                <c:pt idx="7">
                  <c:v>12.5</c:v>
                </c:pt>
                <c:pt idx="8">
                  <c:v>12.5</c:v>
                </c:pt>
              </c:numCache>
            </c:numRef>
          </c:val>
          <c:extLst>
            <c:ext xmlns:c16="http://schemas.microsoft.com/office/drawing/2014/chart" uri="{C3380CC4-5D6E-409C-BE32-E72D297353CC}">
              <c16:uniqueId val="{00000001-B76D-FA40-8D03-C896928079CA}"/>
            </c:ext>
          </c:extLst>
        </c:ser>
        <c:ser>
          <c:idx val="2"/>
          <c:order val="2"/>
          <c:tx>
            <c:strRef>
              <c:f>'диаграмма 1'!$E$16</c:f>
              <c:strCache>
                <c:ptCount val="1"/>
                <c:pt idx="0">
                  <c:v>"3"</c:v>
                </c:pt>
              </c:strCache>
            </c:strRef>
          </c:tx>
          <c:spPr>
            <a:solidFill>
              <a:schemeClr val="accent6">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1'!$E$17:$E$26</c:f>
              <c:numCache>
                <c:formatCode>General</c:formatCode>
                <c:ptCount val="9"/>
                <c:pt idx="0">
                  <c:v>7.5</c:v>
                </c:pt>
                <c:pt idx="1">
                  <c:v>7.5</c:v>
                </c:pt>
                <c:pt idx="2">
                  <c:v>12.5</c:v>
                </c:pt>
                <c:pt idx="3">
                  <c:v>25</c:v>
                </c:pt>
                <c:pt idx="4">
                  <c:v>25</c:v>
                </c:pt>
                <c:pt idx="5">
                  <c:v>25</c:v>
                </c:pt>
                <c:pt idx="6">
                  <c:v>2.5</c:v>
                </c:pt>
                <c:pt idx="7">
                  <c:v>17.5</c:v>
                </c:pt>
                <c:pt idx="8">
                  <c:v>25</c:v>
                </c:pt>
              </c:numCache>
            </c:numRef>
          </c:val>
          <c:extLst>
            <c:ext xmlns:c16="http://schemas.microsoft.com/office/drawing/2014/chart" uri="{C3380CC4-5D6E-409C-BE32-E72D297353CC}">
              <c16:uniqueId val="{00000002-B76D-FA40-8D03-C896928079CA}"/>
            </c:ext>
          </c:extLst>
        </c:ser>
        <c:ser>
          <c:idx val="3"/>
          <c:order val="3"/>
          <c:tx>
            <c:strRef>
              <c:f>'диаграмма 1'!$F$16</c:f>
              <c:strCache>
                <c:ptCount val="1"/>
                <c:pt idx="0">
                  <c:v>"4"</c:v>
                </c:pt>
              </c:strCache>
            </c:strRef>
          </c:tx>
          <c:spPr>
            <a:solidFill>
              <a:schemeClr val="accent2">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1'!$F$17:$F$26</c:f>
              <c:numCache>
                <c:formatCode>General</c:formatCode>
                <c:ptCount val="9"/>
                <c:pt idx="0">
                  <c:v>7.5</c:v>
                </c:pt>
                <c:pt idx="1">
                  <c:v>2.5</c:v>
                </c:pt>
                <c:pt idx="2">
                  <c:v>10</c:v>
                </c:pt>
                <c:pt idx="3">
                  <c:v>10</c:v>
                </c:pt>
                <c:pt idx="4">
                  <c:v>7.5</c:v>
                </c:pt>
                <c:pt idx="5">
                  <c:v>7.5</c:v>
                </c:pt>
                <c:pt idx="6">
                  <c:v>7.5</c:v>
                </c:pt>
                <c:pt idx="7">
                  <c:v>10</c:v>
                </c:pt>
                <c:pt idx="8">
                  <c:v>7.5</c:v>
                </c:pt>
              </c:numCache>
            </c:numRef>
          </c:val>
          <c:extLst>
            <c:ext xmlns:c16="http://schemas.microsoft.com/office/drawing/2014/chart" uri="{C3380CC4-5D6E-409C-BE32-E72D297353CC}">
              <c16:uniqueId val="{00000003-B76D-FA40-8D03-C896928079CA}"/>
            </c:ext>
          </c:extLst>
        </c:ser>
        <c:ser>
          <c:idx val="4"/>
          <c:order val="4"/>
          <c:tx>
            <c:strRef>
              <c:f>'диаграмма 1'!$G$16</c:f>
              <c:strCache>
                <c:ptCount val="1"/>
                <c:pt idx="0">
                  <c:v>"5"</c:v>
                </c:pt>
              </c:strCache>
            </c:strRef>
          </c:tx>
          <c:spPr>
            <a:solidFill>
              <a:schemeClr val="accent2">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1'!$G$17:$G$26</c:f>
              <c:numCache>
                <c:formatCode>General</c:formatCode>
                <c:ptCount val="9"/>
                <c:pt idx="0">
                  <c:v>17.5</c:v>
                </c:pt>
                <c:pt idx="1">
                  <c:v>2.5</c:v>
                </c:pt>
                <c:pt idx="2">
                  <c:v>10</c:v>
                </c:pt>
                <c:pt idx="3">
                  <c:v>15</c:v>
                </c:pt>
                <c:pt idx="4">
                  <c:v>7.5</c:v>
                </c:pt>
                <c:pt idx="5">
                  <c:v>5</c:v>
                </c:pt>
                <c:pt idx="6">
                  <c:v>22.5</c:v>
                </c:pt>
                <c:pt idx="7">
                  <c:v>12.5</c:v>
                </c:pt>
                <c:pt idx="8">
                  <c:v>7.5</c:v>
                </c:pt>
              </c:numCache>
            </c:numRef>
          </c:val>
          <c:extLst>
            <c:ext xmlns:c16="http://schemas.microsoft.com/office/drawing/2014/chart" uri="{C3380CC4-5D6E-409C-BE32-E72D297353CC}">
              <c16:uniqueId val="{00000004-B76D-FA40-8D03-C896928079CA}"/>
            </c:ext>
          </c:extLst>
        </c:ser>
        <c:ser>
          <c:idx val="5"/>
          <c:order val="5"/>
          <c:tx>
            <c:strRef>
              <c:f>'диаграмма 1'!$H$16</c:f>
              <c:strCache>
                <c:ptCount val="1"/>
                <c:pt idx="0">
                  <c:v>"6"</c:v>
                </c:pt>
              </c:strCache>
            </c:strRef>
          </c:tx>
          <c:spPr>
            <a:solidFill>
              <a:srgbClr val="FF0000"/>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1'!$H$17:$H$26</c:f>
              <c:numCache>
                <c:formatCode>General</c:formatCode>
                <c:ptCount val="9"/>
                <c:pt idx="0">
                  <c:v>37.5</c:v>
                </c:pt>
                <c:pt idx="1">
                  <c:v>2.5</c:v>
                </c:pt>
                <c:pt idx="2">
                  <c:v>7.5</c:v>
                </c:pt>
                <c:pt idx="3">
                  <c:v>7.5</c:v>
                </c:pt>
                <c:pt idx="4">
                  <c:v>2.5</c:v>
                </c:pt>
                <c:pt idx="5">
                  <c:v>5</c:v>
                </c:pt>
                <c:pt idx="6">
                  <c:v>62.5</c:v>
                </c:pt>
                <c:pt idx="7">
                  <c:v>37.5</c:v>
                </c:pt>
                <c:pt idx="8">
                  <c:v>25</c:v>
                </c:pt>
              </c:numCache>
            </c:numRef>
          </c:val>
          <c:extLst>
            <c:ext xmlns:c16="http://schemas.microsoft.com/office/drawing/2014/chart" uri="{C3380CC4-5D6E-409C-BE32-E72D297353CC}">
              <c16:uniqueId val="{00000005-B76D-FA40-8D03-C896928079CA}"/>
            </c:ext>
          </c:extLst>
        </c:ser>
        <c:dLbls>
          <c:showLegendKey val="0"/>
          <c:showVal val="1"/>
          <c:showCatName val="0"/>
          <c:showSerName val="0"/>
          <c:showPercent val="0"/>
          <c:showBubbleSize val="0"/>
        </c:dLbls>
        <c:gapWidth val="100"/>
        <c:overlap val="100"/>
        <c:axId val="96820736"/>
        <c:axId val="40344320"/>
      </c:barChart>
      <c:catAx>
        <c:axId val="968207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2"/>
                </a:solidFill>
                <a:latin typeface="Arial" panose="020B0604020202020204" pitchFamily="34" charset="0"/>
                <a:ea typeface="+mn-ea"/>
                <a:cs typeface="Arial" panose="020B0604020202020204" pitchFamily="34" charset="0"/>
              </a:defRPr>
            </a:pPr>
            <a:endParaRPr lang="ru-RU"/>
          </a:p>
        </c:txPr>
        <c:crossAx val="40344320"/>
        <c:crosses val="autoZero"/>
        <c:auto val="1"/>
        <c:lblAlgn val="ctr"/>
        <c:lblOffset val="100"/>
        <c:noMultiLvlLbl val="0"/>
      </c:catAx>
      <c:valAx>
        <c:axId val="40344320"/>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96820736"/>
        <c:crosses val="autoZero"/>
        <c:crossBetween val="between"/>
      </c:valAx>
      <c:spPr>
        <a:noFill/>
        <a:ln>
          <a:noFill/>
        </a:ln>
        <a:effectLst/>
      </c:spPr>
    </c:plotArea>
    <c:legend>
      <c:legendPos val="b"/>
      <c:layout>
        <c:manualLayout>
          <c:xMode val="edge"/>
          <c:yMode val="edge"/>
          <c:x val="0.49491728285434122"/>
          <c:y val="0.95860306935317297"/>
          <c:w val="0.3856173590273424"/>
          <c:h val="3.2678474559383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ru-RU"/>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9B04F5-C9A0-4E8F-A5BB-E588D6DE8B28}" type="datetimeFigureOut">
              <a:rPr lang="ru-RU" smtClean="0"/>
              <a:t>21.07.2020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9B04F5-C9A0-4E8F-A5BB-E588D6DE8B28}" type="datetimeFigureOut">
              <a:rPr lang="ru-RU" smtClean="0"/>
              <a:t>21.07.2020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21.07.2020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 в связи с переходом на дистанционную работу</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smtClean="0"/>
              <a:t>Вавилова А.А., </a:t>
            </a:r>
            <a:r>
              <a:rPr lang="ru-RU" dirty="0" err="1" smtClean="0"/>
              <a:t>к.ю.н</a:t>
            </a:r>
            <a:r>
              <a:rPr lang="ru-RU" dirty="0" smtClean="0"/>
              <a:t>., </a:t>
            </a:r>
          </a:p>
          <a:p>
            <a:pPr algn="l"/>
            <a:r>
              <a:rPr lang="ru-RU" dirty="0" smtClean="0"/>
              <a:t>ведущий эксперт Института образования НИУ ВШЭ</a:t>
            </a:r>
            <a:endParaRPr lang="ru-RU" dirty="0"/>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 74 ТК РФ</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Есть изменения </a:t>
            </a:r>
            <a:r>
              <a:rPr lang="ru-RU" dirty="0"/>
              <a:t>организационных или технологических условий труда </a:t>
            </a:r>
            <a:r>
              <a:rPr lang="ru-RU" dirty="0" smtClean="0"/>
              <a:t>и приказ </a:t>
            </a:r>
            <a:r>
              <a:rPr lang="ru-RU" dirty="0"/>
              <a:t>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a:t>
            </a:r>
            <a:r>
              <a:rPr lang="ru-RU" dirty="0" smtClean="0"/>
              <a:t>24.11.2015)</a:t>
            </a:r>
            <a:endParaRPr lang="ru-RU" dirty="0"/>
          </a:p>
          <a:p>
            <a:r>
              <a:rPr lang="ru-RU" dirty="0" smtClean="0"/>
              <a:t>Уведомление об </a:t>
            </a:r>
            <a:r>
              <a:rPr lang="ru-RU" dirty="0"/>
              <a:t>изменениях условий трудового договора и их причинах в письменной форме не позднее чем за 2 месяца до их введения (ч. 2 ст. 74 ТК </a:t>
            </a:r>
            <a:r>
              <a:rPr lang="ru-RU" dirty="0" smtClean="0"/>
              <a:t>РФ)</a:t>
            </a:r>
            <a:endParaRPr lang="ru-RU" dirty="0"/>
          </a:p>
          <a:p>
            <a:r>
              <a:rPr lang="ru-RU" dirty="0" smtClean="0"/>
              <a:t>Предложение в </a:t>
            </a:r>
            <a:r>
              <a:rPr lang="ru-RU" dirty="0"/>
              <a:t>письменном виде </a:t>
            </a:r>
            <a:r>
              <a:rPr lang="ru-RU" dirty="0" smtClean="0"/>
              <a:t>другой работы </a:t>
            </a:r>
            <a:r>
              <a:rPr lang="ru-RU" dirty="0"/>
              <a:t>при отказе работника от изменений (ч. 3 ст. 74 ТК </a:t>
            </a:r>
            <a:r>
              <a:rPr lang="ru-RU" dirty="0" smtClean="0"/>
              <a:t>РФ)</a:t>
            </a:r>
            <a:endParaRPr lang="ru-RU" dirty="0"/>
          </a:p>
          <a:p>
            <a:r>
              <a:rPr lang="ru-RU" dirty="0" smtClean="0"/>
              <a:t>При </a:t>
            </a:r>
            <a:r>
              <a:rPr lang="ru-RU" dirty="0"/>
              <a:t>отсутствии подходящих вакансий или отказе работника от предложенной работы </a:t>
            </a:r>
            <a:r>
              <a:rPr lang="ru-RU" dirty="0" smtClean="0"/>
              <a:t>увольнение по </a:t>
            </a:r>
            <a:r>
              <a:rPr lang="ru-RU" dirty="0"/>
              <a:t>п. 7 ч. 1 ст. 77 ТК </a:t>
            </a:r>
            <a:r>
              <a:rPr lang="ru-RU" dirty="0" smtClean="0"/>
              <a:t>РФ + выходное </a:t>
            </a:r>
            <a:r>
              <a:rPr lang="ru-RU" dirty="0"/>
              <a:t>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161072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вносится?</a:t>
            </a:r>
            <a:endParaRPr lang="ru-RU" dirty="0"/>
          </a:p>
        </p:txBody>
      </p:sp>
      <p:sp>
        <p:nvSpPr>
          <p:cNvPr id="3" name="Объект 2"/>
          <p:cNvSpPr>
            <a:spLocks noGrp="1"/>
          </p:cNvSpPr>
          <p:nvPr>
            <p:ph idx="1"/>
          </p:nvPr>
        </p:nvSpPr>
        <p:spPr/>
        <p:txBody>
          <a:bodyPr/>
          <a:lstStyle/>
          <a:p>
            <a:r>
              <a:rPr lang="ru-RU" dirty="0" smtClean="0"/>
              <a:t>Условие о дистанционной работе</a:t>
            </a:r>
          </a:p>
          <a:p>
            <a:r>
              <a:rPr lang="ru-RU" dirty="0" smtClean="0"/>
              <a:t>Уточнения о рабочем времени</a:t>
            </a:r>
          </a:p>
          <a:p>
            <a:r>
              <a:rPr lang="ru-RU" dirty="0" smtClean="0"/>
              <a:t>Уточнения о способах коммуникации</a:t>
            </a:r>
          </a:p>
          <a:p>
            <a:r>
              <a:rPr lang="ru-RU" dirty="0" smtClean="0"/>
              <a:t>Уточнения должностных обязанностей: уточнение, изменение, сокращение \ возложение новых по разным должностям</a:t>
            </a:r>
          </a:p>
          <a:p>
            <a:r>
              <a:rPr lang="ru-RU" dirty="0" smtClean="0"/>
              <a:t>Уточнения о предоставлении оборудования, компенсациях за использование личного имущества, возмещении расходов</a:t>
            </a:r>
          </a:p>
          <a:p>
            <a:r>
              <a:rPr lang="ru-RU" dirty="0" smtClean="0"/>
              <a:t>Уточнения о контроле</a:t>
            </a:r>
            <a:endParaRPr lang="ru-RU" dirty="0"/>
          </a:p>
        </p:txBody>
      </p:sp>
    </p:spTree>
    <p:extLst>
      <p:ext uri="{BB962C8B-B14F-4D97-AF65-F5344CB8AC3E}">
        <p14:creationId xmlns:p14="http://schemas.microsoft.com/office/powerpoint/2010/main" val="837983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r>
              <a:rPr lang="ru-RU" sz="3600" dirty="0" smtClean="0"/>
              <a:t>Новый законопроект – дистанционный и смешанный режим работы, определения, правовые требования, пределы использования, особенности оформления</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r>
              <a:rPr lang="ru-RU" dirty="0"/>
              <a:t>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допускается упрощенный порядок введения режима временной дистанционной (удаленной) работы. Упрощенный порядок введения режима временной дистанционной (удаленной) работы должен предусматривать издание локального нормативного акта  с установлением списков работников, переводимых с их согласия на временную дистанционную (удаленную) работу, а также порядок организации режима временной дистанционной (удаленной) работы, в том числе:</a:t>
            </a:r>
          </a:p>
          <a:p>
            <a:r>
              <a:rPr lang="ru-RU" dirty="0"/>
              <a:t>срок, на который работник переводится на временную дистанционную (удаленную) работу;</a:t>
            </a:r>
          </a:p>
          <a:p>
            <a:r>
              <a:rPr lang="ru-RU" dirty="0"/>
              <a:t>график работы на стационарном рабочем месте и за его пределами, возможность его последующей корректировки (при необходимости);</a:t>
            </a:r>
          </a:p>
          <a:p>
            <a:r>
              <a:rPr lang="ru-RU" dirty="0"/>
              <a:t>режим рабочего времени, в том числе время, в течение которого работник должен находиться в режиме доступности для связи с работодателем в пределах рабочего времени, установленного правилами внутреннего трудового распорядка (если указанный режим отличается от установленного правилами внутреннего трудового распорядка);</a:t>
            </a:r>
          </a:p>
          <a:p>
            <a:r>
              <a:rPr lang="ru-RU" dirty="0"/>
              <a:t>другие вопросы. </a:t>
            </a:r>
          </a:p>
          <a:p>
            <a:endParaRPr lang="ru-RU" dirty="0"/>
          </a:p>
        </p:txBody>
      </p:sp>
    </p:spTree>
    <p:extLst>
      <p:ext uri="{BB962C8B-B14F-4D97-AF65-F5344CB8AC3E}">
        <p14:creationId xmlns:p14="http://schemas.microsoft.com/office/powerpoint/2010/main" val="39095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93228"/>
            <a:ext cx="10515600" cy="5183735"/>
          </a:xfrm>
        </p:spPr>
        <p:txBody>
          <a:bodyPr>
            <a:normAutofit fontScale="85000" lnSpcReduction="20000"/>
          </a:bodyPr>
          <a:lstStyle/>
          <a:p>
            <a:r>
              <a:rPr lang="ru-RU" dirty="0"/>
              <a:t>При упрощенном порядке введения режима временной дистанционной (удаленной) работы условия трудового договора не изменяются, дополнительное соглашение к трудовому договору не заключается, способы взаимодействия работодателя и работников, в том числе посредством электронной почты и иных мобильных и веб-сервисов, путем обмена электронными документами, электронными образами документов (документов на бумажном носителе, преобразованных в электронный вид путем сканирования с сохранением их реквизитов), вопросы возмещения (при необходимости) связанных с выполнением временной удаленной работы расходов (оплата электроэнергии, используемого программного обеспечения (включая антивирусную защиту) и других расходов) устанавливаются в локальных нормативных актах, принятых с учетом мнения выборного органа первичной профсоюзной организации. </a:t>
            </a:r>
          </a:p>
          <a:p>
            <a:r>
              <a:rPr lang="ru-RU" dirty="0"/>
              <a:t>С локальным нормативным актом о введении режима временной дистанционной (удаленной) работы в упрощенном порядке, а также вносимыми в него изменениями необходимо ознакомить работника в соответствии с установленным способом взаимодействия. </a:t>
            </a:r>
          </a:p>
          <a:p>
            <a:endParaRPr lang="ru-RU" dirty="0"/>
          </a:p>
        </p:txBody>
      </p:sp>
    </p:spTree>
    <p:extLst>
      <p:ext uri="{BB962C8B-B14F-4D97-AF65-F5344CB8AC3E}">
        <p14:creationId xmlns:p14="http://schemas.microsoft.com/office/powerpoint/2010/main" val="197609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559"/>
            <a:ext cx="10515600" cy="5609404"/>
          </a:xfrm>
        </p:spPr>
        <p:txBody>
          <a:bodyPr>
            <a:normAutofit fontScale="85000" lnSpcReduction="20000"/>
          </a:bodyPr>
          <a:lstStyle/>
          <a:p>
            <a:r>
              <a:rPr lang="ru-RU" dirty="0"/>
              <a:t>В приоритетном порядке на временную удаленную работу в упрощенном порядке 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переводятся (при наличии соответствующих технических и организационных возможностей):</a:t>
            </a:r>
          </a:p>
          <a:p>
            <a:r>
              <a:rPr lang="ru-RU" dirty="0"/>
              <a:t>беременные женщины; </a:t>
            </a:r>
          </a:p>
          <a:p>
            <a:r>
              <a:rPr lang="ru-RU" dirty="0"/>
              <a:t>работники (опекуны, попечители, приемные родители), имеющие детей в возрасте до 14 лет,</a:t>
            </a:r>
          </a:p>
          <a:p>
            <a:r>
              <a:rPr lang="ru-RU" dirty="0"/>
              <a:t>инвалиды; </a:t>
            </a:r>
          </a:p>
          <a:p>
            <a:r>
              <a:rPr lang="ru-RU" dirty="0"/>
              <a:t>пенсионеры по возрасту; </a:t>
            </a:r>
          </a:p>
          <a:p>
            <a:r>
              <a:rPr lang="ru-RU" dirty="0"/>
              <a:t>работники, осуществляющие уход за инвалидами или длительно болеющими членами семьи, которые по состоянию здоровья нуждаются в уходе;</a:t>
            </a:r>
          </a:p>
          <a:p>
            <a:r>
              <a:rPr lang="ru-RU" dirty="0"/>
              <a:t>другие категории работников, предусмотренные коллективным договором, локальным нормативным актом, трудовым договором.</a:t>
            </a:r>
          </a:p>
          <a:p>
            <a:endParaRPr lang="ru-RU" dirty="0"/>
          </a:p>
        </p:txBody>
      </p:sp>
    </p:spTree>
    <p:extLst>
      <p:ext uri="{BB962C8B-B14F-4D97-AF65-F5344CB8AC3E}">
        <p14:creationId xmlns:p14="http://schemas.microsoft.com/office/powerpoint/2010/main" val="428578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98634"/>
            <a:ext cx="10515600" cy="5278329"/>
          </a:xfrm>
        </p:spPr>
        <p:txBody>
          <a:bodyPr>
            <a:normAutofit fontScale="77500" lnSpcReduction="20000"/>
          </a:bodyPr>
          <a:lstStyle/>
          <a:p>
            <a:r>
              <a:rPr lang="ru-RU" dirty="0"/>
              <a:t>Работник имеет право на неприкосновенность времени отдыха. Время взаимодействия работника с работодателем в период времени отдыха работника, включается в рабочее время. Взаимодействие работодателя с работником в период времени отдыха работника, без его предварительного письменного согласия допускается в следующих случаях:</a:t>
            </a:r>
          </a:p>
          <a:p>
            <a:r>
              <a:rPr lang="ru-RU" dirty="0"/>
              <a:t>1) для предотвращения катастрофы, производственной аварии либо устранения последствий катастрофы, производственной аварии или стихийного бедствия;</a:t>
            </a:r>
          </a:p>
          <a:p>
            <a:r>
              <a:rPr lang="ru-RU" dirty="0"/>
              <a:t>2) для предотвращения несчастных случаев, уничтожения или порчи имущества работодателя, государственного или муниципального имущества;</a:t>
            </a:r>
          </a:p>
          <a:p>
            <a:r>
              <a:rPr lang="ru-RU" dirty="0"/>
              <a:t>3) для выполнения работ, необходимость которых обусловлена введением чрезвычайного или военного положения, а также неотложных работ в условиях чрезвычайных обстоятельств, то есть в случае бедствия или угрозы бедствия (пожары, наводнения, голод, землетрясения, эпидемии или эпизоотии) и в иных случаях, ставящих под угрозу жизнь или нормальные жизненные условия всего населения или его части;</a:t>
            </a:r>
          </a:p>
          <a:p>
            <a:r>
              <a:rPr lang="ru-RU" dirty="0"/>
              <a:t>4) в случаях, предусмотренных частью пятой статьи 312.4. настоящего Кодекса.</a:t>
            </a:r>
          </a:p>
          <a:p>
            <a:r>
              <a:rPr lang="ru-RU" dirty="0"/>
              <a:t>В других случаях взаимодействие работодателя с работником в период времени отдыха работника, допускается с его предварительного письменного согласия.</a:t>
            </a:r>
          </a:p>
          <a:p>
            <a:endParaRPr lang="ru-RU" dirty="0"/>
          </a:p>
        </p:txBody>
      </p:sp>
    </p:spTree>
    <p:extLst>
      <p:ext uri="{BB962C8B-B14F-4D97-AF65-F5344CB8AC3E}">
        <p14:creationId xmlns:p14="http://schemas.microsoft.com/office/powerpoint/2010/main" val="2500010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поменяется?</a:t>
            </a:r>
            <a:br>
              <a:rPr lang="ru-RU" dirty="0" smtClean="0"/>
            </a:br>
            <a:endParaRPr lang="ru-RU" dirty="0"/>
          </a:p>
        </p:txBody>
      </p:sp>
      <p:sp>
        <p:nvSpPr>
          <p:cNvPr id="3" name="Объект 2"/>
          <p:cNvSpPr>
            <a:spLocks noGrp="1"/>
          </p:cNvSpPr>
          <p:nvPr>
            <p:ph idx="1"/>
          </p:nvPr>
        </p:nvSpPr>
        <p:spPr/>
        <p:txBody>
          <a:bodyPr/>
          <a:lstStyle/>
          <a:p>
            <a:r>
              <a:rPr lang="ru-RU" dirty="0" smtClean="0"/>
              <a:t>Появится </a:t>
            </a:r>
            <a:r>
              <a:rPr lang="ru-RU" dirty="0"/>
              <a:t>понятие временной удаленной работы – режим работы, который предусматривает временную работу вне рабочего места</a:t>
            </a:r>
          </a:p>
          <a:p>
            <a:r>
              <a:rPr lang="ru-RU" dirty="0"/>
              <a:t>Появится комбинированная работа – режим работы, который включает и работу на рабочем месте, и дистанционную (удаленную)</a:t>
            </a:r>
          </a:p>
          <a:p>
            <a:r>
              <a:rPr lang="ru-RU" dirty="0"/>
              <a:t>Упростится порядок документооборота – способы будут установлены с учетом законодательства и положений локальных нормативных актов</a:t>
            </a:r>
          </a:p>
          <a:p>
            <a:endParaRPr lang="ru-RU" dirty="0"/>
          </a:p>
        </p:txBody>
      </p:sp>
    </p:spTree>
    <p:extLst>
      <p:ext uri="{BB962C8B-B14F-4D97-AF65-F5344CB8AC3E}">
        <p14:creationId xmlns:p14="http://schemas.microsoft.com/office/powerpoint/2010/main" val="349565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677917" y="1466193"/>
            <a:ext cx="10675883" cy="4710770"/>
          </a:xfrm>
        </p:spPr>
        <p:txBody>
          <a:bodyPr>
            <a:normAutofit fontScale="77500" lnSpcReduction="20000"/>
          </a:bodyPr>
          <a:lstStyle/>
          <a:p>
            <a:r>
              <a:rPr lang="ru-RU" dirty="0"/>
              <a:t>Основаниями для установления режима временной дистанционной (удаленной) работы могут являться соглашение сторон, производственная необходимость, катастрофа природного или техногенного характера, производственная авария, несчастный случай на производстве, пожар, наводнение, землетрясение, эпидемия, эпизоотия и любые исключительные случаи, ставящие под угрозу жизнь или нормальные жизненные условия всего населения или его части</a:t>
            </a:r>
          </a:p>
          <a:p>
            <a:r>
              <a:rPr lang="ru-RU" dirty="0"/>
              <a:t>(Трудовым договором или </a:t>
            </a:r>
            <a:r>
              <a:rPr lang="ru-RU" dirty="0" err="1"/>
              <a:t>доп.соглашением</a:t>
            </a:r>
            <a:r>
              <a:rPr lang="ru-RU" dirty="0"/>
              <a:t>)… устанавливается порядок временной дистанционной (удаленной) работы, предусматривающий:</a:t>
            </a:r>
          </a:p>
          <a:p>
            <a:r>
              <a:rPr lang="ru-RU" dirty="0"/>
              <a:t>- график временной дистанционной (удаленной) работы – количество и периодичность предоставления рабочих дней и рабочих часов работнику в режиме временной дистанционной (удаленной) работы;</a:t>
            </a:r>
          </a:p>
          <a:p>
            <a:r>
              <a:rPr lang="ru-RU" dirty="0"/>
              <a:t>- способы обмена информацией между работниками о производственных заданиях и их выполнении;</a:t>
            </a:r>
          </a:p>
          <a:p>
            <a:r>
              <a:rPr lang="ru-RU" dirty="0"/>
              <a:t>- возможность использования ресурсов (техники, оплаты расходов на использование коммуникационных технологий) организации по месту осуществления работником режима временной дистанционной (удаленной) работы.</a:t>
            </a:r>
          </a:p>
          <a:p>
            <a:endParaRPr lang="ru-RU" dirty="0"/>
          </a:p>
        </p:txBody>
      </p:sp>
    </p:spTree>
    <p:extLst>
      <p:ext uri="{BB962C8B-B14F-4D97-AF65-F5344CB8AC3E}">
        <p14:creationId xmlns:p14="http://schemas.microsoft.com/office/powerpoint/2010/main" val="10091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p:txBody>
          <a:bodyPr>
            <a:normAutofit fontScale="85000" lnSpcReduction="10000"/>
          </a:bodyPr>
          <a:lstStyle/>
          <a:p>
            <a:r>
              <a:rPr lang="ru-RU" dirty="0"/>
              <a:t>В трудовом договоре о дистанционной работе может устанавливаться дополнительное условие об обязанности дистанционного работника использовать при выполнении им своей трудовой функции по трудовому договору о дистанционной работе оборудование, программно-технические средства, средства защиты информации и иные средства, предоставленные или рекомендованные работодателем.</a:t>
            </a:r>
          </a:p>
          <a:p>
            <a:r>
              <a:rPr lang="ru-RU" dirty="0"/>
              <a:t>Работник вправе использовать в рамках дистанционной работы свое личное оборудование, программно-технические средства, средства защиты информации. В коллективных договорах, локальных нормативных актах, принимаемых с учетом мнения выборного органа первичной профсоюзной организации, трудовых договорах о дистанционной работе может предусматриваться порядок компенсации расходов, связанных с использованием работником личного оборудования, программно-технических средств, средств защиты информации.</a:t>
            </a:r>
          </a:p>
          <a:p>
            <a:endParaRPr lang="ru-RU" dirty="0"/>
          </a:p>
        </p:txBody>
      </p:sp>
    </p:spTree>
    <p:extLst>
      <p:ext uri="{BB962C8B-B14F-4D97-AF65-F5344CB8AC3E}">
        <p14:creationId xmlns:p14="http://schemas.microsoft.com/office/powerpoint/2010/main" val="13729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 </a:t>
            </a:r>
            <a:endParaRPr lang="ru-RU" dirty="0"/>
          </a:p>
        </p:txBody>
      </p:sp>
      <p:sp>
        <p:nvSpPr>
          <p:cNvPr id="3" name="Объект 2"/>
          <p:cNvSpPr>
            <a:spLocks noGrp="1"/>
          </p:cNvSpPr>
          <p:nvPr>
            <p:ph idx="1"/>
          </p:nvPr>
        </p:nvSpPr>
        <p:spPr/>
        <p:txBody>
          <a:bodyPr>
            <a:normAutofit fontScale="92500" lnSpcReduction="20000"/>
          </a:bodyPr>
          <a:lstStyle/>
          <a:p>
            <a:r>
              <a:rPr lang="ru-RU" dirty="0"/>
              <a:t>Работник и работодатель устанавливают порядок взаимодействия, предусматривающий конкретное время выполнения дистанционным работником трудовой функции в пределах рабочего времени, установленного трудовым договором о дистанционной работе. Порядок взаимодействия устанавливается локальным нормативным актом, принятым с учетом мнения выборного органа первичной профсоюзной организации, трудовым договором о дистанционной работе. В порядке взаимодействия может быть предусмотрена обязанность дистанционного работника отвечать на звонки, электронные письма и запросы работодателя, сделанные в иной форме, а также срок, в течение которого дистанционный работник обязан реагировать на запросы работодателя, связанные с выполнением трудовой функции. Работник не обязан отвечать на запросы работодателя, сделанные в любой форме, вне времени, установленного порядком взаимодействия.</a:t>
            </a:r>
          </a:p>
          <a:p>
            <a:endParaRPr lang="ru-RU" dirty="0"/>
          </a:p>
        </p:txBody>
      </p:sp>
    </p:spTree>
    <p:extLst>
      <p:ext uri="{BB962C8B-B14F-4D97-AF65-F5344CB8AC3E}">
        <p14:creationId xmlns:p14="http://schemas.microsoft.com/office/powerpoint/2010/main" val="421846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a:t>Дистанционная работа: пределы, возможности и риски</a:t>
            </a:r>
          </a:p>
        </p:txBody>
      </p:sp>
    </p:spTree>
    <p:extLst>
      <p:ext uri="{BB962C8B-B14F-4D97-AF65-F5344CB8AC3E}">
        <p14:creationId xmlns:p14="http://schemas.microsoft.com/office/powerpoint/2010/main" val="820085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smtClean="0"/>
              <a:t>тьюторы</a:t>
            </a:r>
            <a:r>
              <a:rPr lang="ru-RU" sz="3600" dirty="0" smtClean="0"/>
              <a:t> и т.п.)</a:t>
            </a:r>
            <a:r>
              <a:rPr lang="ru-RU" dirty="0" smtClean="0"/>
              <a:t/>
            </a:r>
            <a:br>
              <a:rPr lang="ru-RU" dirty="0" smtClean="0"/>
            </a:br>
            <a:endParaRPr lang="ru-RU" dirty="0"/>
          </a:p>
        </p:txBody>
      </p:sp>
      <p:sp>
        <p:nvSpPr>
          <p:cNvPr id="3" name="Объект 2"/>
          <p:cNvSpPr>
            <a:spLocks noGrp="1"/>
          </p:cNvSpPr>
          <p:nvPr>
            <p:ph idx="1"/>
          </p:nvPr>
        </p:nvSpPr>
        <p:spPr/>
        <p:txBody>
          <a:bodyPr>
            <a:normAutofit fontScale="85000" lnSpcReduction="10000"/>
          </a:bodyPr>
          <a:lstStyle/>
          <a:p>
            <a:r>
              <a:rPr lang="ru-RU" dirty="0" smtClean="0"/>
              <a:t>Внутреннее – внешнее</a:t>
            </a:r>
          </a:p>
          <a:p>
            <a:r>
              <a:rPr lang="ru-RU" dirty="0" smtClean="0"/>
              <a:t>Обязанности по должности – дополнительные</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Ограничением в данном случае может выступать рабочее время работника, т.к. деятельность по обучению коллег, подготовке таких методических материалов входит в состав рабочего времени. </a:t>
            </a:r>
            <a:endParaRPr lang="ru-RU" dirty="0" smtClean="0"/>
          </a:p>
          <a:p>
            <a:r>
              <a:rPr lang="ru-RU" dirty="0"/>
              <a:t>Освоить те или иные инструменты организации образовательного процесса –методическая работа для педагога. По общему правилу, она включена в состав должностных обязанностей педагога. Поэтому работодатель вправе дать поручение освоить конкретные образовательные инструменты</a:t>
            </a:r>
            <a:endParaRPr lang="ru-RU" dirty="0" smtClean="0"/>
          </a:p>
          <a:p>
            <a:endParaRPr lang="ru-RU" dirty="0" smtClean="0"/>
          </a:p>
        </p:txBody>
      </p:sp>
    </p:spTree>
    <p:extLst>
      <p:ext uri="{BB962C8B-B14F-4D97-AF65-F5344CB8AC3E}">
        <p14:creationId xmlns:p14="http://schemas.microsoft.com/office/powerpoint/2010/main" val="21604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Новый порядок общения с обучающимися – новые требования к работникам, основные конфликтные ситуации</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smtClean="0"/>
              <a:t>Ограничение рабочего времени</a:t>
            </a:r>
          </a:p>
          <a:p>
            <a:r>
              <a:rPr lang="ru-RU" dirty="0" smtClean="0"/>
              <a:t>Соблюдение требований об охране персональных данных в образовательном процессе + при входе обучающихся в помещение</a:t>
            </a:r>
          </a:p>
          <a:p>
            <a:r>
              <a:rPr lang="ru-RU" dirty="0" smtClean="0"/>
              <a:t>Отношения с родителями</a:t>
            </a:r>
          </a:p>
          <a:p>
            <a:r>
              <a:rPr lang="ru-RU" dirty="0" smtClean="0"/>
              <a:t>Согласование графиков детей и родителей</a:t>
            </a:r>
          </a:p>
          <a:p>
            <a:r>
              <a:rPr lang="ru-RU" dirty="0" smtClean="0"/>
              <a:t>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424861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Дисциплина труда. Контроль за выполнением работниками должностных обязанностей: допустимые и недопустимые варианты</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smtClean="0"/>
              <a:t>Общие правила сохраняются</a:t>
            </a:r>
          </a:p>
          <a:p>
            <a:r>
              <a:rPr lang="ru-RU" dirty="0" smtClean="0"/>
              <a:t>Контроль через результаты \ факт проведения занятия</a:t>
            </a:r>
          </a:p>
          <a:p>
            <a:r>
              <a:rPr lang="ru-RU" dirty="0" smtClean="0"/>
              <a:t>Недопустимо устанавливать камеры </a:t>
            </a:r>
          </a:p>
          <a:p>
            <a:r>
              <a:rPr lang="ru-RU" dirty="0" smtClean="0"/>
              <a:t>Нецелесообразно вводить новые контрольные мероприятия</a:t>
            </a:r>
            <a:endParaRPr lang="ru-RU" dirty="0"/>
          </a:p>
        </p:txBody>
      </p:sp>
    </p:spTree>
    <p:extLst>
      <p:ext uri="{BB962C8B-B14F-4D97-AF65-F5344CB8AC3E}">
        <p14:creationId xmlns:p14="http://schemas.microsoft.com/office/powerpoint/2010/main" val="3103710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Пределы ответственности работников. Решения при технических сбоях</a:t>
            </a:r>
            <a:br>
              <a:rPr lang="ru-RU" dirty="0" smtClean="0"/>
            </a:br>
            <a:endParaRPr lang="ru-RU" dirty="0"/>
          </a:p>
        </p:txBody>
      </p:sp>
      <p:sp>
        <p:nvSpPr>
          <p:cNvPr id="3" name="Объект 2"/>
          <p:cNvSpPr>
            <a:spLocks noGrp="1"/>
          </p:cNvSpPr>
          <p:nvPr>
            <p:ph idx="1"/>
          </p:nvPr>
        </p:nvSpPr>
        <p:spPr/>
        <p:txBody>
          <a:bodyPr/>
          <a:lstStyle/>
          <a:p>
            <a:r>
              <a:rPr lang="ru-RU" dirty="0" smtClean="0"/>
              <a:t>Главное правило трудового законодательства: ответственность за виновное неисполнение или ненадлежащее исполнение трудовых обязанностей</a:t>
            </a:r>
          </a:p>
          <a:p>
            <a:r>
              <a:rPr lang="ru-RU" dirty="0" err="1" smtClean="0"/>
              <a:t>Взаимозаменямые</a:t>
            </a:r>
            <a:r>
              <a:rPr lang="ru-RU" dirty="0" smtClean="0"/>
              <a:t> платформы + техподдержка</a:t>
            </a:r>
            <a:endParaRPr lang="ru-RU" dirty="0"/>
          </a:p>
        </p:txBody>
      </p:sp>
    </p:spTree>
    <p:extLst>
      <p:ext uri="{BB962C8B-B14F-4D97-AF65-F5344CB8AC3E}">
        <p14:creationId xmlns:p14="http://schemas.microsoft.com/office/powerpoint/2010/main" val="2212681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отчетности и вопросы минимизации отчетной документации</a:t>
            </a:r>
            <a:br>
              <a:rPr lang="ru-RU" dirty="0" smtClean="0"/>
            </a:br>
            <a:endParaRPr lang="ru-RU" dirty="0"/>
          </a:p>
        </p:txBody>
      </p:sp>
      <p:sp>
        <p:nvSpPr>
          <p:cNvPr id="3" name="Объект 2"/>
          <p:cNvSpPr>
            <a:spLocks noGrp="1"/>
          </p:cNvSpPr>
          <p:nvPr>
            <p:ph idx="1"/>
          </p:nvPr>
        </p:nvSpPr>
        <p:spPr/>
        <p:txBody>
          <a:bodyPr>
            <a:normAutofit/>
          </a:bodyPr>
          <a:lstStyle/>
          <a:p>
            <a:endParaRPr lang="ru-RU" dirty="0" smtClean="0"/>
          </a:p>
          <a:p>
            <a:r>
              <a:rPr lang="ru-RU" dirty="0" smtClean="0"/>
              <a:t>Собственно – минимизировать. </a:t>
            </a:r>
            <a:endParaRPr lang="ru-RU" dirty="0"/>
          </a:p>
        </p:txBody>
      </p:sp>
    </p:spTree>
    <p:extLst>
      <p:ext uri="{BB962C8B-B14F-4D97-AF65-F5344CB8AC3E}">
        <p14:creationId xmlns:p14="http://schemas.microsoft.com/office/powerpoint/2010/main" val="123332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Взаимодействие с работодателем в связи с введением дистанционного или смешанного режима работы</a:t>
            </a:r>
          </a:p>
        </p:txBody>
      </p:sp>
    </p:spTree>
    <p:extLst>
      <p:ext uri="{BB962C8B-B14F-4D97-AF65-F5344CB8AC3E}">
        <p14:creationId xmlns:p14="http://schemas.microsoft.com/office/powerpoint/2010/main" val="922778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6669" y="819807"/>
            <a:ext cx="10515600" cy="5656701"/>
          </a:xfrm>
        </p:spPr>
        <p:txBody>
          <a:bodyPr>
            <a:normAutofit fontScale="77500" lnSpcReduction="20000"/>
          </a:bodyPr>
          <a:lstStyle/>
          <a:p>
            <a:r>
              <a:rPr lang="ru-RU" dirty="0"/>
              <a:t>Организация рабочего времени педагогов</a:t>
            </a:r>
          </a:p>
          <a:p>
            <a:r>
              <a:rPr lang="ru-RU" dirty="0"/>
              <a:t>Перевод обязанностей в дистанционный режим, нормирование труда</a:t>
            </a:r>
          </a:p>
          <a:p>
            <a:r>
              <a:rPr lang="ru-RU" dirty="0"/>
              <a:t>Ограничение рабочего времени: решения, необходимые для обеспечения времени отдыха в будние дни, для обеспечения выходных дней</a:t>
            </a:r>
          </a:p>
          <a:p>
            <a:r>
              <a:rPr lang="ru-RU" dirty="0"/>
              <a:t>Решения в части отпусков педагогических работников</a:t>
            </a:r>
          </a:p>
          <a:p>
            <a:r>
              <a:rPr lang="ru-RU" dirty="0"/>
              <a:t>Способы взаимодействия с руководством организации</a:t>
            </a:r>
          </a:p>
          <a:p>
            <a:r>
              <a:rPr lang="ru-RU" dirty="0"/>
              <a:t>Выстраивание коммуникации с родителями и детьми в рабочее и нерабочее время. Пределы методической нагрузки</a:t>
            </a:r>
          </a:p>
          <a:p>
            <a:r>
              <a:rPr lang="ru-RU" dirty="0"/>
              <a:t>Оплата труда работников. Обеспечение сохранения уровня заработной платы и права в части оплаты труда</a:t>
            </a:r>
          </a:p>
          <a:p>
            <a:r>
              <a:rPr lang="ru-RU" dirty="0"/>
              <a:t>Надбавки и выплаты за виды работ, выполнение которых прекращается</a:t>
            </a:r>
          </a:p>
          <a:p>
            <a:r>
              <a:rPr lang="ru-RU" dirty="0"/>
              <a:t>Выплаты за новые виды работ и за интенсивность труда в период перехода на дистанционную работу. Порядок изменения. Оплата простоя</a:t>
            </a:r>
          </a:p>
          <a:p>
            <a:r>
              <a:rPr lang="ru-RU" dirty="0"/>
              <a:t>Вопросы финансирования организации удаленного рабочего места: обеспечение работников техникой, компенсация стоимости услуг связи</a:t>
            </a:r>
          </a:p>
          <a:p>
            <a:r>
              <a:rPr lang="ru-RU" dirty="0"/>
              <a:t>Материальная ответственность при получении техники. Оформление документов.</a:t>
            </a:r>
          </a:p>
          <a:p>
            <a:endParaRPr lang="ru-RU" dirty="0"/>
          </a:p>
        </p:txBody>
      </p:sp>
    </p:spTree>
    <p:extLst>
      <p:ext uri="{BB962C8B-B14F-4D97-AF65-F5344CB8AC3E}">
        <p14:creationId xmlns:p14="http://schemas.microsoft.com/office/powerpoint/2010/main" val="31436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Права педагогов и должностные обязанности, оплата труда</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Общее правило: изменения условий труда по согласию работника</a:t>
            </a:r>
          </a:p>
          <a:p>
            <a:pPr lvl="1"/>
            <a:r>
              <a:rPr lang="ru-RU" dirty="0" smtClean="0"/>
              <a:t>Изменение условий труда, должностных обязанностей через </a:t>
            </a:r>
            <a:r>
              <a:rPr lang="ru-RU" dirty="0" err="1" smtClean="0"/>
              <a:t>доп.соглашение</a:t>
            </a:r>
            <a:r>
              <a:rPr lang="ru-RU" dirty="0" smtClean="0"/>
              <a:t>, по ст. 72 или ст. 74</a:t>
            </a:r>
          </a:p>
          <a:p>
            <a:pPr lvl="1"/>
            <a:r>
              <a:rPr lang="ru-RU" dirty="0" smtClean="0"/>
              <a:t>Ст. 72.2 позволяет перевод без согласия работника в случае эпидемии – временный, сроком ДО одного месяца</a:t>
            </a:r>
          </a:p>
          <a:p>
            <a:r>
              <a:rPr lang="ru-RU" dirty="0" smtClean="0"/>
              <a:t>Дистанционный режим – глава 49.1 ТК</a:t>
            </a:r>
          </a:p>
          <a:p>
            <a:pPr lvl="1"/>
            <a:r>
              <a:rPr lang="ru-RU" dirty="0" err="1" smtClean="0"/>
              <a:t>Доп.соглашения</a:t>
            </a:r>
            <a:r>
              <a:rPr lang="ru-RU" dirty="0" smtClean="0"/>
              <a:t> о работе на условиях дистанционной работы</a:t>
            </a:r>
            <a:endParaRPr lang="ru-RU" dirty="0"/>
          </a:p>
          <a:p>
            <a:pPr lvl="1"/>
            <a:r>
              <a:rPr lang="ru-RU" dirty="0" smtClean="0"/>
              <a:t>Вопрос компенсации за использование средств связи, техники, вопрос предоставления техники при ее отсутствии </a:t>
            </a:r>
          </a:p>
          <a:p>
            <a:r>
              <a:rPr lang="ru-RU" dirty="0" smtClean="0"/>
              <a:t>Простой: по причинам, не зависящим от сторон</a:t>
            </a:r>
          </a:p>
          <a:p>
            <a:pPr lvl="1"/>
            <a:r>
              <a:rPr lang="ru-RU" dirty="0" smtClean="0"/>
              <a:t>Для большинства работников не возникает ситуации простоя</a:t>
            </a:r>
          </a:p>
          <a:p>
            <a:pPr lvl="1"/>
            <a:r>
              <a:rPr lang="ru-RU" dirty="0" smtClean="0"/>
              <a:t>Точка зрения: в приостановленных отраслях невозможное решение</a:t>
            </a:r>
          </a:p>
          <a:p>
            <a:pPr lvl="1"/>
            <a:r>
              <a:rPr lang="ru-RU" dirty="0" smtClean="0"/>
              <a:t>Работник теряет в заработной плате (2\3 тарифной ставки, оклада)</a:t>
            </a:r>
            <a:endParaRPr lang="ru-RU" dirty="0"/>
          </a:p>
          <a:p>
            <a:r>
              <a:rPr lang="ru-RU" dirty="0" smtClean="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Рабочее время и время отдыха</a:t>
            </a:r>
            <a:endParaRPr lang="ru-RU" dirty="0"/>
          </a:p>
        </p:txBody>
      </p:sp>
      <p:sp>
        <p:nvSpPr>
          <p:cNvPr id="3" name="Объект 2"/>
          <p:cNvSpPr>
            <a:spLocks noGrp="1"/>
          </p:cNvSpPr>
          <p:nvPr>
            <p:ph idx="1"/>
          </p:nvPr>
        </p:nvSpPr>
        <p:spPr/>
        <p:txBody>
          <a:bodyPr>
            <a:normAutofit fontScale="85000" lnSpcReduction="20000"/>
          </a:bodyPr>
          <a:lstStyle/>
          <a:p>
            <a:r>
              <a:rPr lang="ru-RU" altLang="ru-RU" dirty="0" smtClean="0"/>
              <a:t>Учебная нагрузка </a:t>
            </a:r>
            <a:r>
              <a:rPr lang="ru-RU" altLang="ru-RU" dirty="0"/>
              <a:t>должна быть </a:t>
            </a:r>
            <a:r>
              <a:rPr lang="ru-RU" altLang="ru-RU" dirty="0" smtClean="0"/>
              <a:t>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smtClean="0"/>
              <a:t>Учебная работа – во взаимодействии с обучающимся (</a:t>
            </a:r>
            <a:r>
              <a:rPr lang="ru-RU" altLang="ru-RU" dirty="0" err="1" smtClean="0"/>
              <a:t>дистант</a:t>
            </a:r>
            <a:r>
              <a:rPr lang="ru-RU" altLang="ru-RU" dirty="0" smtClean="0"/>
              <a:t> не исключает взаимодействия)</a:t>
            </a:r>
          </a:p>
          <a:p>
            <a:pPr lvl="1"/>
            <a:r>
              <a:rPr lang="ru-RU" altLang="ru-RU" dirty="0" smtClean="0"/>
              <a:t>При этом режим рабочего времени и расписание занятий могут быть уточнены</a:t>
            </a:r>
            <a:endParaRPr lang="ru-RU" altLang="ru-RU" dirty="0"/>
          </a:p>
          <a:p>
            <a:r>
              <a:rPr lang="ru-RU" altLang="ru-RU" dirty="0" smtClean="0"/>
              <a:t>Работа из дома – не отмена временных ограничений в работе</a:t>
            </a:r>
          </a:p>
          <a:p>
            <a:pPr lvl="1"/>
            <a:r>
              <a:rPr lang="ru-RU" altLang="ru-RU" dirty="0" smtClean="0"/>
              <a:t>Взаимодействие с родителями и обучающимися – в рабочее время</a:t>
            </a:r>
          </a:p>
          <a:p>
            <a:pPr lvl="1"/>
            <a:r>
              <a:rPr lang="ru-RU" altLang="ru-RU" dirty="0" smtClean="0"/>
              <a:t>Наращивание работы в части методических обязанностей должно сопровождаться сокращением других обязанностей</a:t>
            </a:r>
            <a:endParaRPr lang="ru-RU" altLang="ru-RU" dirty="0"/>
          </a:p>
          <a:p>
            <a:r>
              <a:rPr lang="ru-RU" dirty="0" smtClean="0"/>
              <a:t>Предоставление отпусков</a:t>
            </a:r>
          </a:p>
          <a:p>
            <a:pPr lvl="1"/>
            <a:r>
              <a:rPr lang="ru-RU" dirty="0" smtClean="0"/>
              <a:t>Возможности предоставления отпусков в разные периоды года</a:t>
            </a:r>
          </a:p>
          <a:p>
            <a:pPr lvl="1"/>
            <a:r>
              <a:rPr lang="ru-RU" dirty="0" smtClean="0"/>
              <a:t>Частичный перенос отпуска – только с согласия работника</a:t>
            </a:r>
          </a:p>
          <a:p>
            <a:pPr lvl="1"/>
            <a:r>
              <a:rPr lang="ru-RU" dirty="0" smtClean="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Перспективы</a:t>
            </a:r>
            <a:endParaRPr lang="ru-RU" dirty="0"/>
          </a:p>
        </p:txBody>
      </p:sp>
      <p:sp>
        <p:nvSpPr>
          <p:cNvPr id="3" name="Объект 2"/>
          <p:cNvSpPr>
            <a:spLocks noGrp="1"/>
          </p:cNvSpPr>
          <p:nvPr>
            <p:ph idx="1"/>
          </p:nvPr>
        </p:nvSpPr>
        <p:spPr>
          <a:xfrm>
            <a:off x="838200" y="1547446"/>
            <a:ext cx="10515600" cy="5187461"/>
          </a:xfrm>
        </p:spPr>
        <p:txBody>
          <a:bodyPr>
            <a:normAutofit fontScale="92500" lnSpcReduction="20000"/>
          </a:bodyPr>
          <a:lstStyle/>
          <a:p>
            <a:r>
              <a:rPr lang="ru-RU" dirty="0" smtClean="0"/>
              <a:t>Минимизация контактов – длительная перспектива</a:t>
            </a:r>
          </a:p>
          <a:p>
            <a:pPr lvl="1"/>
            <a:r>
              <a:rPr lang="ru-RU" dirty="0" err="1" smtClean="0"/>
              <a:t>Роспотребнадзор</a:t>
            </a:r>
            <a:r>
              <a:rPr lang="ru-RU" dirty="0" smtClean="0"/>
              <a:t>. Разнесение времени начала уроков, сокращение числа детей в классах, сокращение контактов на переменах и т.п.</a:t>
            </a:r>
          </a:p>
          <a:p>
            <a:r>
              <a:rPr lang="ru-RU" dirty="0" smtClean="0"/>
              <a:t>Доработка нормативной правовой базы для дистанционного образования, электронного образования </a:t>
            </a:r>
          </a:p>
          <a:p>
            <a:r>
              <a:rPr lang="ru-RU" dirty="0" smtClean="0"/>
              <a:t>Разработка образовательных ресурсов свободного доступа </a:t>
            </a:r>
          </a:p>
          <a:p>
            <a:pPr lvl="1"/>
            <a:r>
              <a:rPr lang="ru-RU" dirty="0" smtClean="0"/>
              <a:t>Защищенных, соответствующих ФГОС, централизованно </a:t>
            </a:r>
          </a:p>
          <a:p>
            <a:r>
              <a:rPr lang="ru-RU" dirty="0" smtClean="0"/>
              <a:t>Предоставление техники обучающимся при ее отсутствии </a:t>
            </a:r>
          </a:p>
          <a:p>
            <a:endParaRPr lang="ru-RU" dirty="0"/>
          </a:p>
          <a:p>
            <a:endParaRPr lang="ru-RU" dirty="0" smtClean="0"/>
          </a:p>
          <a:p>
            <a:r>
              <a:rPr lang="ru-RU" dirty="0" smtClean="0"/>
              <a:t>Вероятна длительная системная реорганизация структуры образовательной программы в сторону интенсификации дистанционных технологий и самостоятельной работы (в </a:t>
            </a:r>
            <a:r>
              <a:rPr lang="ru-RU" dirty="0" err="1" smtClean="0"/>
              <a:t>т.ч</a:t>
            </a:r>
            <a:r>
              <a:rPr lang="ru-RU" dirty="0" smtClean="0"/>
              <a:t>. с использованием образовательных ресурсов)</a:t>
            </a:r>
          </a:p>
          <a:p>
            <a:endParaRPr lang="ru-RU" dirty="0"/>
          </a:p>
        </p:txBody>
      </p:sp>
      <p:sp>
        <p:nvSpPr>
          <p:cNvPr id="4" name="Стрелка вниз 3"/>
          <p:cNvSpPr/>
          <p:nvPr/>
        </p:nvSpPr>
        <p:spPr>
          <a:xfrm>
            <a:off x="3815862" y="4290646"/>
            <a:ext cx="2620107" cy="8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4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nvPr>
        </p:nvGraphicFramePr>
        <p:xfrm>
          <a:off x="1919536" y="1268760"/>
          <a:ext cx="8424936" cy="50706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719736" y="323258"/>
            <a:ext cx="5544616" cy="646331"/>
          </a:xfrm>
          <a:prstGeom prst="rect">
            <a:avLst/>
          </a:prstGeom>
        </p:spPr>
        <p:txBody>
          <a:bodyPr wrap="square">
            <a:spAutoFit/>
          </a:bodyPr>
          <a:lstStyle/>
          <a:p>
            <a:r>
              <a:rPr lang="ru-RU" b="1" dirty="0">
                <a:solidFill>
                  <a:schemeClr val="bg1"/>
                </a:solidFill>
                <a:latin typeface="Arial" panose="020B0604020202020204" pitchFamily="34" charset="0"/>
                <a:cs typeface="Arial" panose="020B0604020202020204" pitchFamily="34" charset="0"/>
              </a:rPr>
              <a:t>Приоритеты для учителей</a:t>
            </a:r>
          </a:p>
          <a:p>
            <a:endParaRPr lang="ru-RU" dirty="0"/>
          </a:p>
        </p:txBody>
      </p:sp>
    </p:spTree>
    <p:extLst>
      <p:ext uri="{BB962C8B-B14F-4D97-AF65-F5344CB8AC3E}">
        <p14:creationId xmlns:p14="http://schemas.microsoft.com/office/powerpoint/2010/main" val="3873491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956037869"/>
              </p:ext>
            </p:extLst>
          </p:nvPr>
        </p:nvGraphicFramePr>
        <p:xfrm>
          <a:off x="1" y="1"/>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0" y="5108028"/>
            <a:ext cx="9876420" cy="1169551"/>
          </a:xfrm>
          <a:prstGeom prst="rect">
            <a:avLst/>
          </a:prstGeom>
        </p:spPr>
        <p:txBody>
          <a:bodyPr wrap="square">
            <a:spAutoFit/>
          </a:bodyPr>
          <a:lstStyle/>
          <a:p>
            <a:r>
              <a:rPr lang="ru-RU" sz="2000" b="1" dirty="0">
                <a:solidFill>
                  <a:schemeClr val="bg1"/>
                </a:solidFill>
                <a:latin typeface="Arial" panose="020B0604020202020204" pitchFamily="34" charset="0"/>
                <a:cs typeface="Arial" panose="020B0604020202020204" pitchFamily="34" charset="0"/>
              </a:rPr>
              <a:t>Угрозы, </a:t>
            </a:r>
            <a:r>
              <a:rPr lang="ru-RU" sz="2000" b="1" dirty="0">
                <a:solidFill>
                  <a:schemeClr val="bg1"/>
                </a:solidFill>
                <a:latin typeface="Arial" panose="020B0604020202020204" pitchFamily="34" charset="0"/>
                <a:cs typeface="Arial" panose="020B0604020202020204" pitchFamily="34" charset="0"/>
              </a:rPr>
              <a:t>возникающих в связи  с переходом на дистанционное </a:t>
            </a:r>
            <a:r>
              <a:rPr lang="ru-RU" sz="2000" b="1" dirty="0">
                <a:solidFill>
                  <a:schemeClr val="bg1"/>
                </a:solidFill>
                <a:latin typeface="Arial" panose="020B0604020202020204" pitchFamily="34" charset="0"/>
                <a:cs typeface="Arial" panose="020B0604020202020204" pitchFamily="34" charset="0"/>
              </a:rPr>
              <a:t>обучение: мнение педагогов</a:t>
            </a:r>
          </a:p>
          <a:p>
            <a:endParaRPr lang="ru-RU" sz="1000" b="1" dirty="0">
              <a:solidFill>
                <a:srgbClr val="FFFF00"/>
              </a:solidFill>
            </a:endParaRPr>
          </a:p>
          <a:p>
            <a:r>
              <a:rPr lang="ru-RU" sz="2000" b="1" dirty="0" smtClean="0"/>
              <a:t>Угрозы </a:t>
            </a:r>
            <a:r>
              <a:rPr lang="ru-RU" sz="2000" b="1" dirty="0"/>
              <a:t>оценены от 1 "минимальная" до 6 "максимальная"</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3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smtClean="0"/>
              <a:t>Основные нормы: гл. 49.1 ТК РФ</a:t>
            </a:r>
            <a:endParaRPr lang="ru-RU" dirty="0"/>
          </a:p>
        </p:txBody>
      </p:sp>
      <p:sp>
        <p:nvSpPr>
          <p:cNvPr id="3" name="Объект 2"/>
          <p:cNvSpPr>
            <a:spLocks noGrp="1"/>
          </p:cNvSpPr>
          <p:nvPr>
            <p:ph idx="1"/>
          </p:nvPr>
        </p:nvSpPr>
        <p:spPr/>
        <p:txBody>
          <a:bodyPr/>
          <a:lstStyle/>
          <a:p>
            <a:r>
              <a:rPr lang="ru-RU" dirty="0"/>
              <a:t>Статья 312.1 ТК </a:t>
            </a:r>
            <a:r>
              <a:rPr lang="ru-RU" dirty="0" smtClean="0"/>
              <a:t>РФ, признаки </a:t>
            </a:r>
            <a:r>
              <a:rPr lang="ru-RU" dirty="0"/>
              <a:t>дистанционной работы:</a:t>
            </a:r>
          </a:p>
          <a:p>
            <a:r>
              <a:rPr lang="ru-RU" dirty="0" smtClean="0"/>
              <a:t>работники </a:t>
            </a:r>
            <a:r>
              <a:rPr lang="ru-RU" dirty="0"/>
              <a:t>работают вне места нахождения работодателя;</a:t>
            </a:r>
          </a:p>
          <a:p>
            <a:r>
              <a:rPr lang="ru-RU" dirty="0" smtClean="0"/>
              <a:t>работники </a:t>
            </a:r>
            <a:r>
              <a:rPr lang="ru-RU" dirty="0"/>
              <a:t>работают вне стационарных рабочих мест, находящихся под контролем работодателя;</a:t>
            </a:r>
          </a:p>
          <a:p>
            <a:r>
              <a:rPr lang="ru-RU" dirty="0" smtClean="0"/>
              <a:t>для </a:t>
            </a:r>
            <a:r>
              <a:rPr lang="ru-RU" dirty="0"/>
              <a:t>выполнения трудовой функции и взаимодействия с работодателем работники используют Интернет.</a:t>
            </a:r>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вводят?</a:t>
            </a:r>
            <a:endParaRPr lang="ru-RU" dirty="0"/>
          </a:p>
        </p:txBody>
      </p:sp>
      <p:sp>
        <p:nvSpPr>
          <p:cNvPr id="3" name="Объект 2"/>
          <p:cNvSpPr>
            <a:spLocks noGrp="1"/>
          </p:cNvSpPr>
          <p:nvPr>
            <p:ph idx="1"/>
          </p:nvPr>
        </p:nvSpPr>
        <p:spPr/>
        <p:txBody>
          <a:bodyPr>
            <a:normAutofit/>
          </a:bodyPr>
          <a:lstStyle/>
          <a:p>
            <a:r>
              <a:rPr lang="ru-RU" dirty="0" smtClean="0"/>
              <a:t>Введение </a:t>
            </a:r>
            <a:r>
              <a:rPr lang="ru-RU" dirty="0"/>
              <a:t>работникам дистанционного труда не будет являться переводом по смыслу ст. 72.1 ТК </a:t>
            </a:r>
            <a:r>
              <a:rPr lang="ru-RU" dirty="0" smtClean="0"/>
              <a:t>РФ</a:t>
            </a:r>
          </a:p>
          <a:p>
            <a:r>
              <a:rPr lang="ru-RU" dirty="0" smtClean="0"/>
              <a:t>Дистанционная работа по ой </a:t>
            </a:r>
            <a:r>
              <a:rPr lang="ru-RU" dirty="0"/>
              <a:t>же должности в том же подразделении </a:t>
            </a:r>
            <a:r>
              <a:rPr lang="ru-RU" dirty="0" smtClean="0"/>
              <a:t>- изменение </a:t>
            </a:r>
            <a:r>
              <a:rPr lang="ru-RU" dirty="0"/>
              <a:t>условий трудового договора (ч. 1 ст. 312.1 ТК РФ; Апелляционное определение Мосгорсуда от 04.04.2018 № 33-8693/2018). </a:t>
            </a:r>
            <a:endParaRPr lang="ru-RU" dirty="0" smtClean="0"/>
          </a:p>
          <a:p>
            <a:r>
              <a:rPr lang="ru-RU" dirty="0" smtClean="0"/>
              <a:t>Согласно </a:t>
            </a:r>
            <a:r>
              <a:rPr lang="ru-RU" dirty="0"/>
              <a:t>ст. 72 ТК РФ необходимо оформить </a:t>
            </a:r>
            <a:r>
              <a:rPr lang="ru-RU" dirty="0" smtClean="0"/>
              <a:t>дополнительные </a:t>
            </a:r>
            <a:r>
              <a:rPr lang="ru-RU" dirty="0"/>
              <a:t>соглашения к трудовым договорам.</a:t>
            </a:r>
          </a:p>
          <a:p>
            <a:r>
              <a:rPr lang="ru-RU" dirty="0" smtClean="0"/>
              <a:t>Если </a:t>
            </a:r>
            <a:r>
              <a:rPr lang="ru-RU" dirty="0"/>
              <a:t>работники не </a:t>
            </a:r>
            <a:r>
              <a:rPr lang="ru-RU" dirty="0" smtClean="0"/>
              <a:t>согласны, </a:t>
            </a:r>
            <a:r>
              <a:rPr lang="ru-RU" dirty="0"/>
              <a:t>то при наличии </a:t>
            </a:r>
            <a:r>
              <a:rPr lang="ru-RU" dirty="0" smtClean="0"/>
              <a:t>оснований </a:t>
            </a:r>
            <a:r>
              <a:rPr lang="ru-RU" dirty="0"/>
              <a:t>возможно применение </a:t>
            </a:r>
            <a:r>
              <a:rPr lang="ru-RU" dirty="0" smtClean="0"/>
              <a:t>ст</a:t>
            </a:r>
            <a:r>
              <a:rPr lang="ru-RU" dirty="0"/>
              <a:t>. 74 ТК РФ.</a:t>
            </a:r>
          </a:p>
        </p:txBody>
      </p:sp>
    </p:spTree>
    <p:extLst>
      <p:ext uri="{BB962C8B-B14F-4D97-AF65-F5344CB8AC3E}">
        <p14:creationId xmlns:p14="http://schemas.microsoft.com/office/powerpoint/2010/main" val="11718480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2175</Words>
  <Application>Microsoft Office PowerPoint</Application>
  <PresentationFormat>Широкоэкранный</PresentationFormat>
  <Paragraphs>135</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Тема Office</vt:lpstr>
      <vt:lpstr>Трудовые отношения в организации в связи с переходом на дистанционную работу</vt:lpstr>
      <vt:lpstr>Презентация PowerPoint</vt:lpstr>
      <vt:lpstr>Права педагогов и должностные обязанности, оплата труда</vt:lpstr>
      <vt:lpstr>Рабочее время и время отдыха</vt:lpstr>
      <vt:lpstr>Перспективы</vt:lpstr>
      <vt:lpstr>Презентация PowerPoint</vt:lpstr>
      <vt:lpstr>Презентация PowerPoint</vt:lpstr>
      <vt:lpstr>Основные нормы: гл. 49.1 ТК РФ</vt:lpstr>
      <vt:lpstr>Как вводят?</vt:lpstr>
      <vt:lpstr>Ст. 74 ТК РФ</vt:lpstr>
      <vt:lpstr>Что вносится?</vt:lpstr>
      <vt:lpstr>Новый законопроект – дистанционный и смешанный режим работы, определения, правовые требования, пределы использования, особенности оформления </vt:lpstr>
      <vt:lpstr>Презентация PowerPoint</vt:lpstr>
      <vt:lpstr>Презентация PowerPoint</vt:lpstr>
      <vt:lpstr>Презентация PowerPoint</vt:lpstr>
      <vt:lpstr>Что поменяется? </vt:lpstr>
      <vt:lpstr>Важно:</vt:lpstr>
      <vt:lpstr>Важно:</vt:lpstr>
      <vt:lpstr>Важно: </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Новый порядок общения с обучающимися – новые требования к работникам, основные конфликтные ситуации </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Особенности отчетности и вопросы минимизации отчетной документации </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Пользователь Windows</cp:lastModifiedBy>
  <cp:revision>4</cp:revision>
  <dcterms:created xsi:type="dcterms:W3CDTF">2020-07-21T06:27:36Z</dcterms:created>
  <dcterms:modified xsi:type="dcterms:W3CDTF">2020-07-21T06:59:48Z</dcterms:modified>
</cp:coreProperties>
</file>