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328" r:id="rId3"/>
    <p:sldId id="360" r:id="rId4"/>
    <p:sldId id="361" r:id="rId5"/>
    <p:sldId id="362" r:id="rId6"/>
    <p:sldId id="332" r:id="rId7"/>
    <p:sldId id="333" r:id="rId8"/>
    <p:sldId id="364" r:id="rId9"/>
    <p:sldId id="363" r:id="rId10"/>
    <p:sldId id="334" r:id="rId11"/>
    <p:sldId id="336" r:id="rId12"/>
    <p:sldId id="370" r:id="rId13"/>
    <p:sldId id="339" r:id="rId14"/>
    <p:sldId id="338" r:id="rId15"/>
    <p:sldId id="337" r:id="rId16"/>
    <p:sldId id="329" r:id="rId17"/>
    <p:sldId id="340" r:id="rId18"/>
    <p:sldId id="358" r:id="rId19"/>
    <p:sldId id="330" r:id="rId20"/>
    <p:sldId id="342" r:id="rId21"/>
    <p:sldId id="354" r:id="rId22"/>
    <p:sldId id="352" r:id="rId23"/>
    <p:sldId id="355" r:id="rId24"/>
    <p:sldId id="331" r:id="rId25"/>
    <p:sldId id="365" r:id="rId26"/>
    <p:sldId id="366" r:id="rId27"/>
    <p:sldId id="367" r:id="rId28"/>
    <p:sldId id="368" r:id="rId29"/>
    <p:sldId id="369" r:id="rId30"/>
    <p:sldId id="356" r:id="rId31"/>
    <p:sldId id="357" r:id="rId32"/>
    <p:sldId id="344" r:id="rId33"/>
    <p:sldId id="359" r:id="rId34"/>
    <p:sldId id="343" r:id="rId35"/>
    <p:sldId id="345" r:id="rId36"/>
    <p:sldId id="346" r:id="rId37"/>
    <p:sldId id="347" r:id="rId38"/>
    <p:sldId id="348" r:id="rId39"/>
    <p:sldId id="350" r:id="rId40"/>
    <p:sldId id="351" r:id="rId41"/>
    <p:sldId id="371" r:id="rId42"/>
    <p:sldId id="341" r:id="rId43"/>
    <p:sldId id="372" r:id="rId4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90"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F3D7101-6231-4848-9C36-C4FBBC4299E5}" type="datetimeFigureOut">
              <a:rPr lang="ru-RU" smtClean="0"/>
              <a:t>13.08.2020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F5CDC65-F288-42FE-9E30-2C304BFAFD88}" type="slidenum">
              <a:rPr lang="ru-RU" smtClean="0"/>
              <a:t>‹#›</a:t>
            </a:fld>
            <a:endParaRPr lang="ru-RU"/>
          </a:p>
        </p:txBody>
      </p:sp>
    </p:spTree>
    <p:extLst>
      <p:ext uri="{BB962C8B-B14F-4D97-AF65-F5344CB8AC3E}">
        <p14:creationId xmlns:p14="http://schemas.microsoft.com/office/powerpoint/2010/main" val="2424128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F3D7101-6231-4848-9C36-C4FBBC4299E5}" type="datetimeFigureOut">
              <a:rPr lang="ru-RU" smtClean="0"/>
              <a:t>13.08.2020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F5CDC65-F288-42FE-9E30-2C304BFAFD88}" type="slidenum">
              <a:rPr lang="ru-RU" smtClean="0"/>
              <a:t>‹#›</a:t>
            </a:fld>
            <a:endParaRPr lang="ru-RU"/>
          </a:p>
        </p:txBody>
      </p:sp>
    </p:spTree>
    <p:extLst>
      <p:ext uri="{BB962C8B-B14F-4D97-AF65-F5344CB8AC3E}">
        <p14:creationId xmlns:p14="http://schemas.microsoft.com/office/powerpoint/2010/main" val="1154088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F3D7101-6231-4848-9C36-C4FBBC4299E5}" type="datetimeFigureOut">
              <a:rPr lang="ru-RU" smtClean="0"/>
              <a:t>13.08.2020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F5CDC65-F288-42FE-9E30-2C304BFAFD88}" type="slidenum">
              <a:rPr lang="ru-RU" smtClean="0"/>
              <a:t>‹#›</a:t>
            </a:fld>
            <a:endParaRPr lang="ru-RU"/>
          </a:p>
        </p:txBody>
      </p:sp>
    </p:spTree>
    <p:extLst>
      <p:ext uri="{BB962C8B-B14F-4D97-AF65-F5344CB8AC3E}">
        <p14:creationId xmlns:p14="http://schemas.microsoft.com/office/powerpoint/2010/main" val="266014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F3D7101-6231-4848-9C36-C4FBBC4299E5}" type="datetimeFigureOut">
              <a:rPr lang="ru-RU" smtClean="0"/>
              <a:t>13.08.2020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F5CDC65-F288-42FE-9E30-2C304BFAFD88}" type="slidenum">
              <a:rPr lang="ru-RU" smtClean="0"/>
              <a:t>‹#›</a:t>
            </a:fld>
            <a:endParaRPr lang="ru-RU"/>
          </a:p>
        </p:txBody>
      </p:sp>
    </p:spTree>
    <p:extLst>
      <p:ext uri="{BB962C8B-B14F-4D97-AF65-F5344CB8AC3E}">
        <p14:creationId xmlns:p14="http://schemas.microsoft.com/office/powerpoint/2010/main" val="999341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F3D7101-6231-4848-9C36-C4FBBC4299E5}" type="datetimeFigureOut">
              <a:rPr lang="ru-RU" smtClean="0"/>
              <a:t>13.08.2020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F5CDC65-F288-42FE-9E30-2C304BFAFD88}" type="slidenum">
              <a:rPr lang="ru-RU" smtClean="0"/>
              <a:t>‹#›</a:t>
            </a:fld>
            <a:endParaRPr lang="ru-RU"/>
          </a:p>
        </p:txBody>
      </p:sp>
    </p:spTree>
    <p:extLst>
      <p:ext uri="{BB962C8B-B14F-4D97-AF65-F5344CB8AC3E}">
        <p14:creationId xmlns:p14="http://schemas.microsoft.com/office/powerpoint/2010/main" val="346362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F3D7101-6231-4848-9C36-C4FBBC4299E5}" type="datetimeFigureOut">
              <a:rPr lang="ru-RU" smtClean="0"/>
              <a:t>13.08.2020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F5CDC65-F288-42FE-9E30-2C304BFAFD88}" type="slidenum">
              <a:rPr lang="ru-RU" smtClean="0"/>
              <a:t>‹#›</a:t>
            </a:fld>
            <a:endParaRPr lang="ru-RU"/>
          </a:p>
        </p:txBody>
      </p:sp>
    </p:spTree>
    <p:extLst>
      <p:ext uri="{BB962C8B-B14F-4D97-AF65-F5344CB8AC3E}">
        <p14:creationId xmlns:p14="http://schemas.microsoft.com/office/powerpoint/2010/main" val="1759212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F3D7101-6231-4848-9C36-C4FBBC4299E5}" type="datetimeFigureOut">
              <a:rPr lang="ru-RU" smtClean="0"/>
              <a:t>13.08.2020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F5CDC65-F288-42FE-9E30-2C304BFAFD88}" type="slidenum">
              <a:rPr lang="ru-RU" smtClean="0"/>
              <a:t>‹#›</a:t>
            </a:fld>
            <a:endParaRPr lang="ru-RU"/>
          </a:p>
        </p:txBody>
      </p:sp>
    </p:spTree>
    <p:extLst>
      <p:ext uri="{BB962C8B-B14F-4D97-AF65-F5344CB8AC3E}">
        <p14:creationId xmlns:p14="http://schemas.microsoft.com/office/powerpoint/2010/main" val="615137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F3D7101-6231-4848-9C36-C4FBBC4299E5}" type="datetimeFigureOut">
              <a:rPr lang="ru-RU" smtClean="0"/>
              <a:t>13.08.2020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F5CDC65-F288-42FE-9E30-2C304BFAFD88}" type="slidenum">
              <a:rPr lang="ru-RU" smtClean="0"/>
              <a:t>‹#›</a:t>
            </a:fld>
            <a:endParaRPr lang="ru-RU"/>
          </a:p>
        </p:txBody>
      </p:sp>
    </p:spTree>
    <p:extLst>
      <p:ext uri="{BB962C8B-B14F-4D97-AF65-F5344CB8AC3E}">
        <p14:creationId xmlns:p14="http://schemas.microsoft.com/office/powerpoint/2010/main" val="4224443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F3D7101-6231-4848-9C36-C4FBBC4299E5}" type="datetimeFigureOut">
              <a:rPr lang="ru-RU" smtClean="0"/>
              <a:t>13.08.2020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F5CDC65-F288-42FE-9E30-2C304BFAFD88}" type="slidenum">
              <a:rPr lang="ru-RU" smtClean="0"/>
              <a:t>‹#›</a:t>
            </a:fld>
            <a:endParaRPr lang="ru-RU"/>
          </a:p>
        </p:txBody>
      </p:sp>
    </p:spTree>
    <p:extLst>
      <p:ext uri="{BB962C8B-B14F-4D97-AF65-F5344CB8AC3E}">
        <p14:creationId xmlns:p14="http://schemas.microsoft.com/office/powerpoint/2010/main" val="653175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2F3D7101-6231-4848-9C36-C4FBBC4299E5}" type="datetimeFigureOut">
              <a:rPr lang="ru-RU" smtClean="0"/>
              <a:t>13.08.2020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F5CDC65-F288-42FE-9E30-2C304BFAFD88}" type="slidenum">
              <a:rPr lang="ru-RU" smtClean="0"/>
              <a:t>‹#›</a:t>
            </a:fld>
            <a:endParaRPr lang="ru-RU"/>
          </a:p>
        </p:txBody>
      </p:sp>
    </p:spTree>
    <p:extLst>
      <p:ext uri="{BB962C8B-B14F-4D97-AF65-F5344CB8AC3E}">
        <p14:creationId xmlns:p14="http://schemas.microsoft.com/office/powerpoint/2010/main" val="622217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2F3D7101-6231-4848-9C36-C4FBBC4299E5}" type="datetimeFigureOut">
              <a:rPr lang="ru-RU" smtClean="0"/>
              <a:t>13.08.2020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F5CDC65-F288-42FE-9E30-2C304BFAFD88}" type="slidenum">
              <a:rPr lang="ru-RU" smtClean="0"/>
              <a:t>‹#›</a:t>
            </a:fld>
            <a:endParaRPr lang="ru-RU"/>
          </a:p>
        </p:txBody>
      </p:sp>
    </p:spTree>
    <p:extLst>
      <p:ext uri="{BB962C8B-B14F-4D97-AF65-F5344CB8AC3E}">
        <p14:creationId xmlns:p14="http://schemas.microsoft.com/office/powerpoint/2010/main" val="409535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3D7101-6231-4848-9C36-C4FBBC4299E5}" type="datetimeFigureOut">
              <a:rPr lang="ru-RU" smtClean="0"/>
              <a:t>13.08.2020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5CDC65-F288-42FE-9E30-2C304BFAFD88}" type="slidenum">
              <a:rPr lang="ru-RU" smtClean="0"/>
              <a:t>‹#›</a:t>
            </a:fld>
            <a:endParaRPr lang="ru-RU"/>
          </a:p>
        </p:txBody>
      </p:sp>
    </p:spTree>
    <p:extLst>
      <p:ext uri="{BB962C8B-B14F-4D97-AF65-F5344CB8AC3E}">
        <p14:creationId xmlns:p14="http://schemas.microsoft.com/office/powerpoint/2010/main" val="40477350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ru-RU" sz="5400" dirty="0"/>
              <a:t>Работа в </a:t>
            </a:r>
            <a:r>
              <a:rPr lang="ru-RU" sz="5400" dirty="0" err="1"/>
              <a:t>дистанте</a:t>
            </a:r>
            <a:r>
              <a:rPr lang="ru-RU" sz="5400" dirty="0"/>
              <a:t>: правовые и организационные особенности</a:t>
            </a:r>
            <a:endParaRPr lang="ru-RU" sz="4000" dirty="0"/>
          </a:p>
        </p:txBody>
      </p:sp>
      <p:sp>
        <p:nvSpPr>
          <p:cNvPr id="3" name="Подзаголовок 2"/>
          <p:cNvSpPr>
            <a:spLocks noGrp="1"/>
          </p:cNvSpPr>
          <p:nvPr>
            <p:ph type="subTitle" idx="1"/>
          </p:nvPr>
        </p:nvSpPr>
        <p:spPr>
          <a:xfrm>
            <a:off x="1524000" y="4443866"/>
            <a:ext cx="9144000" cy="1655762"/>
          </a:xfrm>
        </p:spPr>
        <p:txBody>
          <a:bodyPr/>
          <a:lstStyle/>
          <a:p>
            <a:pPr algn="l"/>
            <a:endParaRPr lang="ru-RU" dirty="0" smtClean="0"/>
          </a:p>
          <a:p>
            <a:pPr algn="l"/>
            <a:r>
              <a:rPr lang="ru-RU" dirty="0" smtClean="0"/>
              <a:t>Вавилова А.А., </a:t>
            </a:r>
            <a:r>
              <a:rPr lang="ru-RU" dirty="0" err="1" smtClean="0"/>
              <a:t>к.ю.н</a:t>
            </a:r>
            <a:r>
              <a:rPr lang="ru-RU" dirty="0" smtClean="0"/>
              <a:t>., ведущий эксперт </a:t>
            </a:r>
            <a:r>
              <a:rPr lang="ru-RU" dirty="0" err="1" smtClean="0"/>
              <a:t>ИнОбр</a:t>
            </a:r>
            <a:r>
              <a:rPr lang="ru-RU" dirty="0" smtClean="0"/>
              <a:t> НИУ ВШЭ</a:t>
            </a:r>
            <a:endParaRPr lang="ru-RU" dirty="0"/>
          </a:p>
        </p:txBody>
      </p:sp>
    </p:spTree>
    <p:extLst>
      <p:ext uri="{BB962C8B-B14F-4D97-AF65-F5344CB8AC3E}">
        <p14:creationId xmlns:p14="http://schemas.microsoft.com/office/powerpoint/2010/main" val="4247179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000" dirty="0"/>
              <a:t>Особенности обеспечения права в зависимости от технической оснащенности семьи: разработка разных вариантов обучения</a:t>
            </a:r>
            <a:r>
              <a:rPr lang="ru-RU" dirty="0"/>
              <a:t/>
            </a:r>
            <a:br>
              <a:rPr lang="ru-RU" dirty="0"/>
            </a:br>
            <a:endParaRPr lang="ru-RU" dirty="0"/>
          </a:p>
        </p:txBody>
      </p:sp>
      <p:sp>
        <p:nvSpPr>
          <p:cNvPr id="3" name="Объект 2"/>
          <p:cNvSpPr>
            <a:spLocks noGrp="1"/>
          </p:cNvSpPr>
          <p:nvPr>
            <p:ph idx="1"/>
          </p:nvPr>
        </p:nvSpPr>
        <p:spPr/>
        <p:txBody>
          <a:bodyPr>
            <a:normAutofit fontScale="92500" lnSpcReduction="20000"/>
          </a:bodyPr>
          <a:lstStyle/>
          <a:p>
            <a:r>
              <a:rPr lang="ru-RU" dirty="0"/>
              <a:t>Результаты исследований показывают расслоение в доступе к дистанционным и электронным технологиям</a:t>
            </a:r>
          </a:p>
          <a:p>
            <a:r>
              <a:rPr lang="ru-RU" dirty="0"/>
              <a:t>Результаты опросов показывают разную степень готовности к использованию новых технологий как в семьях у родителей, так и у детей и педагогов</a:t>
            </a:r>
          </a:p>
          <a:p>
            <a:r>
              <a:rPr lang="ru-RU" dirty="0"/>
              <a:t>Проекты по равному доступу в части оборудования разработаны</a:t>
            </a:r>
          </a:p>
          <a:p>
            <a:r>
              <a:rPr lang="ru-RU" dirty="0"/>
              <a:t>Разработанный </a:t>
            </a:r>
            <a:r>
              <a:rPr lang="ru-RU" dirty="0" err="1"/>
              <a:t>Минпросвещения</a:t>
            </a:r>
            <a:r>
              <a:rPr lang="ru-RU" dirty="0"/>
              <a:t> совместно с Министерством цифрового развития, связи и массовых коммуникаций проект постановления Правительства "О проведении в 2020 - 2022 годах эксперимента по внедрению целевой модели цифровой образовательной среды" - часть глобальной работы в рамках нацпроекта "Образование", позволяющей расширить доступ учащихся к качественным программам обучения</a:t>
            </a:r>
          </a:p>
          <a:p>
            <a:endParaRPr lang="ru-RU" dirty="0"/>
          </a:p>
        </p:txBody>
      </p:sp>
    </p:spTree>
    <p:extLst>
      <p:ext uri="{BB962C8B-B14F-4D97-AF65-F5344CB8AC3E}">
        <p14:creationId xmlns:p14="http://schemas.microsoft.com/office/powerpoint/2010/main" val="2979755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dirty="0"/>
              <a:t>Организация обучения в условиях гибкого расписания занятий и / или индивидуальных учебных планов</a:t>
            </a:r>
            <a:r>
              <a:rPr lang="ru-RU" dirty="0"/>
              <a:t/>
            </a:r>
            <a:br>
              <a:rPr lang="ru-RU" dirty="0"/>
            </a:br>
            <a:endParaRPr lang="ru-RU" dirty="0"/>
          </a:p>
        </p:txBody>
      </p:sp>
      <p:sp>
        <p:nvSpPr>
          <p:cNvPr id="3" name="Объект 2"/>
          <p:cNvSpPr>
            <a:spLocks noGrp="1"/>
          </p:cNvSpPr>
          <p:nvPr>
            <p:ph idx="1"/>
          </p:nvPr>
        </p:nvSpPr>
        <p:spPr/>
        <p:txBody>
          <a:bodyPr>
            <a:normAutofit fontScale="92500" lnSpcReduction="10000"/>
          </a:bodyPr>
          <a:lstStyle/>
          <a:p>
            <a:r>
              <a:rPr lang="ru-RU" dirty="0"/>
              <a:t>В рамках имеющихся пределов</a:t>
            </a:r>
          </a:p>
          <a:p>
            <a:pPr lvl="1"/>
            <a:r>
              <a:rPr lang="ru-RU" dirty="0"/>
              <a:t>ФГОС, ФГТ, </a:t>
            </a:r>
            <a:r>
              <a:rPr lang="ru-RU" dirty="0" err="1"/>
              <a:t>Санпин</a:t>
            </a:r>
            <a:r>
              <a:rPr lang="ru-RU" dirty="0"/>
              <a:t>, условия проектов, договоров</a:t>
            </a:r>
          </a:p>
          <a:p>
            <a:r>
              <a:rPr lang="ru-RU" dirty="0"/>
              <a:t>Методическая работа </a:t>
            </a:r>
            <a:r>
              <a:rPr lang="ru-RU" dirty="0" smtClean="0"/>
              <a:t>педагога на этапе внедрения</a:t>
            </a:r>
            <a:endParaRPr lang="ru-RU" dirty="0"/>
          </a:p>
          <a:p>
            <a:pPr lvl="1"/>
            <a:r>
              <a:rPr lang="ru-RU" dirty="0"/>
              <a:t>Входит в рабочее </a:t>
            </a:r>
            <a:r>
              <a:rPr lang="ru-RU" dirty="0" smtClean="0"/>
              <a:t>время педагога, т.е. объемы ограничены</a:t>
            </a:r>
            <a:endParaRPr lang="ru-RU" dirty="0"/>
          </a:p>
          <a:p>
            <a:r>
              <a:rPr lang="ru-RU" dirty="0"/>
              <a:t>В пределах образовательной программы</a:t>
            </a:r>
          </a:p>
          <a:p>
            <a:pPr lvl="1"/>
            <a:r>
              <a:rPr lang="ru-RU" dirty="0"/>
              <a:t>Образовательная программа соответствует </a:t>
            </a:r>
            <a:r>
              <a:rPr lang="ru-RU" dirty="0" smtClean="0"/>
              <a:t>ФГОС, ФГТ</a:t>
            </a:r>
            <a:endParaRPr lang="ru-RU" dirty="0"/>
          </a:p>
          <a:p>
            <a:r>
              <a:rPr lang="ru-RU" dirty="0"/>
              <a:t>С учетом интересов ребенка и семьи</a:t>
            </a:r>
          </a:p>
          <a:p>
            <a:pPr lvl="1"/>
            <a:r>
              <a:rPr lang="ru-RU" dirty="0" smtClean="0"/>
              <a:t>С обязательным учетом ограничений ребенка и семьи</a:t>
            </a:r>
          </a:p>
          <a:p>
            <a:pPr lvl="1"/>
            <a:r>
              <a:rPr lang="ru-RU" dirty="0" smtClean="0"/>
              <a:t>Не </a:t>
            </a:r>
            <a:r>
              <a:rPr lang="ru-RU" dirty="0"/>
              <a:t>обязательно с учетом всех </a:t>
            </a:r>
            <a:r>
              <a:rPr lang="ru-RU" dirty="0" smtClean="0"/>
              <a:t>пожеланий </a:t>
            </a:r>
            <a:r>
              <a:rPr lang="ru-RU" dirty="0"/>
              <a:t>семьи</a:t>
            </a:r>
          </a:p>
          <a:p>
            <a:endParaRPr lang="ru-RU" dirty="0"/>
          </a:p>
          <a:p>
            <a:r>
              <a:rPr lang="ru-RU" dirty="0"/>
              <a:t>!!! Закон о допуске студентов к </a:t>
            </a:r>
            <a:r>
              <a:rPr lang="ru-RU" dirty="0" smtClean="0"/>
              <a:t>работе: новый взгляд?</a:t>
            </a:r>
            <a:endParaRPr lang="ru-RU" dirty="0"/>
          </a:p>
          <a:p>
            <a:endParaRPr lang="ru-RU" dirty="0"/>
          </a:p>
        </p:txBody>
      </p:sp>
    </p:spTree>
    <p:extLst>
      <p:ext uri="{BB962C8B-B14F-4D97-AF65-F5344CB8AC3E}">
        <p14:creationId xmlns:p14="http://schemas.microsoft.com/office/powerpoint/2010/main" val="22462787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Защита персональных данных обучающихся</a:t>
            </a:r>
            <a:br>
              <a:rPr lang="ru-RU" dirty="0" smtClean="0"/>
            </a:br>
            <a:endParaRPr lang="ru-RU" dirty="0"/>
          </a:p>
        </p:txBody>
      </p:sp>
      <p:sp>
        <p:nvSpPr>
          <p:cNvPr id="3" name="Объект 2"/>
          <p:cNvSpPr>
            <a:spLocks noGrp="1"/>
          </p:cNvSpPr>
          <p:nvPr>
            <p:ph idx="1"/>
          </p:nvPr>
        </p:nvSpPr>
        <p:spPr>
          <a:xfrm>
            <a:off x="693683" y="1387366"/>
            <a:ext cx="10660117" cy="4789597"/>
          </a:xfrm>
        </p:spPr>
        <p:txBody>
          <a:bodyPr>
            <a:normAutofit/>
          </a:bodyPr>
          <a:lstStyle/>
          <a:p>
            <a:endParaRPr lang="ru-RU" dirty="0" smtClean="0"/>
          </a:p>
          <a:p>
            <a:r>
              <a:rPr lang="ru-RU" dirty="0" smtClean="0"/>
              <a:t>Данные: обучающихся, родителей, членов семей</a:t>
            </a:r>
          </a:p>
          <a:p>
            <a:pPr lvl="1"/>
            <a:r>
              <a:rPr lang="ru-RU" dirty="0" smtClean="0"/>
              <a:t>Опыт сбора данных о членах семей, не являющихся законными представителями ребенка</a:t>
            </a:r>
          </a:p>
          <a:p>
            <a:pPr lvl="1"/>
            <a:r>
              <a:rPr lang="ru-RU" dirty="0" smtClean="0"/>
              <a:t>Опыт ненамеренного раскрытия информации</a:t>
            </a:r>
          </a:p>
          <a:p>
            <a:pPr lvl="1"/>
            <a:endParaRPr lang="ru-RU" dirty="0" smtClean="0"/>
          </a:p>
          <a:p>
            <a:r>
              <a:rPr lang="ru-RU" dirty="0" smtClean="0"/>
              <a:t>Формат: личное присутствие, аудио-связь, видео-связь</a:t>
            </a:r>
          </a:p>
          <a:p>
            <a:pPr lvl="1"/>
            <a:r>
              <a:rPr lang="ru-RU" dirty="0" smtClean="0"/>
              <a:t>Предопределяет разный объем сбора данных, разные возможности по ненамеренному получению информации, разные возможности по фиксации информации. Появляются биометрические данные. </a:t>
            </a:r>
          </a:p>
          <a:p>
            <a:pPr lvl="1"/>
            <a:r>
              <a:rPr lang="ru-RU" dirty="0" smtClean="0"/>
              <a:t>Новые правила посещения: термометрия = получение данных о состоянии здоровья</a:t>
            </a:r>
          </a:p>
        </p:txBody>
      </p:sp>
    </p:spTree>
    <p:extLst>
      <p:ext uri="{BB962C8B-B14F-4D97-AF65-F5344CB8AC3E}">
        <p14:creationId xmlns:p14="http://schemas.microsoft.com/office/powerpoint/2010/main" val="25526508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dirty="0"/>
              <a:t>Защита персональных данных обучающихся. Особенности состава персональных данных при использовании различных средств связи и образовательных платформ</a:t>
            </a:r>
            <a:r>
              <a:rPr lang="ru-RU" dirty="0"/>
              <a:t/>
            </a:r>
            <a:br>
              <a:rPr lang="ru-RU" dirty="0"/>
            </a:br>
            <a:endParaRPr lang="ru-RU" dirty="0"/>
          </a:p>
        </p:txBody>
      </p:sp>
      <p:sp>
        <p:nvSpPr>
          <p:cNvPr id="3" name="Объект 2"/>
          <p:cNvSpPr>
            <a:spLocks noGrp="1"/>
          </p:cNvSpPr>
          <p:nvPr>
            <p:ph idx="1"/>
          </p:nvPr>
        </p:nvSpPr>
        <p:spPr/>
        <p:txBody>
          <a:bodyPr>
            <a:normAutofit fontScale="77500" lnSpcReduction="20000"/>
          </a:bodyPr>
          <a:lstStyle/>
          <a:p>
            <a:r>
              <a:rPr lang="ru-RU" dirty="0"/>
              <a:t>Ввести правила взаимодействия – правила общения в чатах, правила участия в он-лайн конференциях и т.п., указав, что участники не сохраняют изображений других граждан без их явно выраженного согласия. </a:t>
            </a:r>
          </a:p>
          <a:p>
            <a:r>
              <a:rPr lang="ru-RU" dirty="0"/>
              <a:t>Целесообразно делать подключение инициативным, когда факт подключения (к чату, конференции, и т.п.) будет выражать молчаливое согласие, чтобы данные об участнике стали доступны другим участникам. </a:t>
            </a:r>
          </a:p>
          <a:p>
            <a:r>
              <a:rPr lang="ru-RU" dirty="0"/>
              <a:t>При рассылке ссылок для подключения целесообразно в том же сообщении, которым высылается ссылка, одновременно указать, кому будет транслироваться изображение (например, мероприятие организовано для всех обучающихся класса, и предполагает возможность включения видео-трансляции), указать правила участия (например, просьбу не осуществлять запись видеотрансляций обучающихся). </a:t>
            </a:r>
          </a:p>
          <a:p>
            <a:r>
              <a:rPr lang="ru-RU" dirty="0"/>
              <a:t>Целесообразно получить согласие родителей на использование персональных данных ребенка и их самих в ходе организации дистанционного обучения с учетом тех форм взаимодействия, которые выбраны в организации. </a:t>
            </a:r>
          </a:p>
          <a:p>
            <a:endParaRPr lang="ru-RU" dirty="0"/>
          </a:p>
        </p:txBody>
      </p:sp>
    </p:spTree>
    <p:extLst>
      <p:ext uri="{BB962C8B-B14F-4D97-AF65-F5344CB8AC3E}">
        <p14:creationId xmlns:p14="http://schemas.microsoft.com/office/powerpoint/2010/main" val="38077904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dirty="0"/>
              <a:t>Ограничения в запросе и обработке персональных данных. Оформление согласия на обработку. Персональные данные законных представителей</a:t>
            </a:r>
            <a:r>
              <a:rPr lang="ru-RU" dirty="0"/>
              <a:t/>
            </a:r>
            <a:br>
              <a:rPr lang="ru-RU" dirty="0"/>
            </a:br>
            <a:endParaRPr lang="ru-RU" dirty="0"/>
          </a:p>
        </p:txBody>
      </p:sp>
      <p:sp>
        <p:nvSpPr>
          <p:cNvPr id="3" name="Объект 2"/>
          <p:cNvSpPr>
            <a:spLocks noGrp="1"/>
          </p:cNvSpPr>
          <p:nvPr>
            <p:ph idx="1"/>
          </p:nvPr>
        </p:nvSpPr>
        <p:spPr/>
        <p:txBody>
          <a:bodyPr>
            <a:normAutofit/>
          </a:bodyPr>
          <a:lstStyle/>
          <a:p>
            <a:r>
              <a:rPr lang="ru-RU" dirty="0" smtClean="0"/>
              <a:t>Важный принцип: запрашивать можно только необходимые персональные данные</a:t>
            </a:r>
          </a:p>
          <a:p>
            <a:r>
              <a:rPr lang="ru-RU" dirty="0" smtClean="0"/>
              <a:t>ДАЖЕ если избыточные данные предоставлены, пользоваться ими нельзя</a:t>
            </a:r>
          </a:p>
          <a:p>
            <a:r>
              <a:rPr lang="ru-RU" dirty="0" smtClean="0"/>
              <a:t>Согласие на обработку данных: оформляет каждый для себя + законные представители ЗА РЕБЕНКА (не за других родственников)</a:t>
            </a:r>
          </a:p>
          <a:p>
            <a:r>
              <a:rPr lang="ru-RU" dirty="0" smtClean="0"/>
              <a:t>Для чего нужны персональные данные других родственников? Осуществлять функции, не связанные с принятием юридически значимых решений, по заявлению родителей</a:t>
            </a:r>
            <a:endParaRPr lang="ru-RU" dirty="0"/>
          </a:p>
        </p:txBody>
      </p:sp>
    </p:spTree>
    <p:extLst>
      <p:ext uri="{BB962C8B-B14F-4D97-AF65-F5344CB8AC3E}">
        <p14:creationId xmlns:p14="http://schemas.microsoft.com/office/powerpoint/2010/main" val="21104055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Взаимодействие с законными представителями обучающихся. Степень их вовлечения в образовательный процесс</a:t>
            </a:r>
            <a:br>
              <a:rPr lang="ru-RU" dirty="0"/>
            </a:br>
            <a:endParaRPr lang="ru-RU" dirty="0"/>
          </a:p>
        </p:txBody>
      </p:sp>
      <p:sp>
        <p:nvSpPr>
          <p:cNvPr id="3" name="Объект 2"/>
          <p:cNvSpPr>
            <a:spLocks noGrp="1"/>
          </p:cNvSpPr>
          <p:nvPr>
            <p:ph idx="1"/>
          </p:nvPr>
        </p:nvSpPr>
        <p:spPr>
          <a:xfrm>
            <a:off x="685800" y="1825625"/>
            <a:ext cx="10668000" cy="4709646"/>
          </a:xfrm>
        </p:spPr>
        <p:txBody>
          <a:bodyPr>
            <a:normAutofit fontScale="70000" lnSpcReduction="20000"/>
          </a:bodyPr>
          <a:lstStyle/>
          <a:p>
            <a:r>
              <a:rPr lang="ru-RU" dirty="0"/>
              <a:t>Результаты опросов: резкий рост нагрузки на семьи в образовательном процессе</a:t>
            </a:r>
          </a:p>
          <a:p>
            <a:r>
              <a:rPr lang="ru-RU" dirty="0"/>
              <a:t>Решения: от 24\7 образования вплоть до прекращения образования</a:t>
            </a:r>
          </a:p>
          <a:p>
            <a:r>
              <a:rPr lang="ru-RU" dirty="0"/>
              <a:t>Право на образование: в пределах ФГОС, ФГТ либо договора (дополнительное образование по общеобразовательным программам)</a:t>
            </a:r>
          </a:p>
          <a:p>
            <a:r>
              <a:rPr lang="ru-RU" dirty="0"/>
              <a:t>Обязанность родителей: обеспечить возможность обучения по основным образовательным программам</a:t>
            </a:r>
          </a:p>
          <a:p>
            <a:r>
              <a:rPr lang="ru-RU" dirty="0" smtClean="0"/>
              <a:t>Родители </a:t>
            </a:r>
            <a:r>
              <a:rPr lang="ru-RU" dirty="0"/>
              <a:t>имеют право выбора образовательной организации, формы получения детьми образования и формы их обучения с учетом мнения детей до получения ими основного общего образования. В данном случае родители сделали такой выбор, выбрав образование в организации. </a:t>
            </a:r>
          </a:p>
          <a:p>
            <a:r>
              <a:rPr lang="ru-RU" dirty="0"/>
              <a:t>Родители не обязаны реализовать смешанную форму обучения, обеспечивая помощь в выполнении заданий, в подключении к урокам, контроль всего хода образовательного процесса и т.п., если родители не выбирали форму семейного образования. Если родители выбрали образование в организации, и по уровню собственной подготовки не могут помочь ребенку, либо в силу высокой загруженности по работе физически не успевают этого сделать, данная ситуация не должна рассматриваться как нарушение обязанностей родителей обеспечить получение детьми образования. </a:t>
            </a:r>
          </a:p>
          <a:p>
            <a:endParaRPr lang="ru-RU" dirty="0"/>
          </a:p>
        </p:txBody>
      </p:sp>
    </p:spTree>
    <p:extLst>
      <p:ext uri="{BB962C8B-B14F-4D97-AF65-F5344CB8AC3E}">
        <p14:creationId xmlns:p14="http://schemas.microsoft.com/office/powerpoint/2010/main" val="15396643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О новых обязанностях в связи с дистанционным характером процесса. Ответственность законных представителей</a:t>
            </a:r>
            <a:br>
              <a:rPr lang="ru-RU" dirty="0"/>
            </a:br>
            <a:endParaRPr lang="ru-RU" dirty="0"/>
          </a:p>
        </p:txBody>
      </p:sp>
      <p:sp>
        <p:nvSpPr>
          <p:cNvPr id="3" name="Объект 2"/>
          <p:cNvSpPr>
            <a:spLocks noGrp="1"/>
          </p:cNvSpPr>
          <p:nvPr>
            <p:ph idx="1"/>
          </p:nvPr>
        </p:nvSpPr>
        <p:spPr>
          <a:xfrm>
            <a:off x="838200" y="1825625"/>
            <a:ext cx="10515600" cy="4734832"/>
          </a:xfrm>
        </p:spPr>
        <p:txBody>
          <a:bodyPr>
            <a:normAutofit fontScale="92500" lnSpcReduction="20000"/>
          </a:bodyPr>
          <a:lstStyle/>
          <a:p>
            <a:r>
              <a:rPr lang="ru-RU" dirty="0"/>
              <a:t>Ограничением для образовательной организации является невозможность требовать от родителей (законных представителей) ребенка обеспечить обязательное присутствие ребенка на учебных занятиях по расписанию, в случае, если в семье отсутствуют такие возможности. Образовательная организация не вправе отказать ребенку из такой семьи в образовании, </a:t>
            </a:r>
            <a:r>
              <a:rPr lang="ru-RU" dirty="0" smtClean="0"/>
              <a:t>проблема </a:t>
            </a:r>
            <a:r>
              <a:rPr lang="ru-RU" dirty="0"/>
              <a:t>решается поиском других вариантов организации образования. </a:t>
            </a:r>
          </a:p>
          <a:p>
            <a:pPr lvl="1"/>
            <a:r>
              <a:rPr lang="ru-RU" dirty="0" smtClean="0"/>
              <a:t>Невозможно </a:t>
            </a:r>
            <a:r>
              <a:rPr lang="ru-RU" dirty="0"/>
              <a:t>требовать от родителей (законных представителей) ребенка выбрать такое место жительства на период самоизоляции, которое позволит ребенку участвовать в дистанционном образовании вместе со всеми. </a:t>
            </a:r>
            <a:endParaRPr lang="ru-RU" dirty="0" smtClean="0"/>
          </a:p>
          <a:p>
            <a:pPr lvl="1"/>
            <a:r>
              <a:rPr lang="ru-RU" dirty="0" smtClean="0"/>
              <a:t>Невозможно требовать от родителей оснастить ребенка техникой, приобрести услуги связи в нужном для принятого способа работы объеме</a:t>
            </a:r>
            <a:endParaRPr lang="ru-RU" dirty="0" smtClean="0"/>
          </a:p>
          <a:p>
            <a:r>
              <a:rPr lang="ru-RU" dirty="0" smtClean="0"/>
              <a:t>В </a:t>
            </a:r>
            <a:r>
              <a:rPr lang="ru-RU" dirty="0"/>
              <a:t>случае, если в семье отсутствуют возможности использовать средства оперативной связи, решением может стать </a:t>
            </a:r>
            <a:r>
              <a:rPr lang="ru-RU" dirty="0" smtClean="0"/>
              <a:t>использование </a:t>
            </a:r>
            <a:r>
              <a:rPr lang="ru-RU" dirty="0"/>
              <a:t>других каналов для </a:t>
            </a:r>
            <a:r>
              <a:rPr lang="ru-RU" dirty="0" smtClean="0"/>
              <a:t>коммуникации, вплоть до неиспользования средств дистанционного взаимодействия и электронных ресурсов.</a:t>
            </a:r>
            <a:endParaRPr lang="ru-RU" dirty="0"/>
          </a:p>
          <a:p>
            <a:endParaRPr lang="ru-RU" dirty="0"/>
          </a:p>
        </p:txBody>
      </p:sp>
    </p:spTree>
    <p:extLst>
      <p:ext uri="{BB962C8B-B14F-4D97-AF65-F5344CB8AC3E}">
        <p14:creationId xmlns:p14="http://schemas.microsoft.com/office/powerpoint/2010/main" val="30956766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694418"/>
          </a:xfrm>
        </p:spPr>
        <p:txBody>
          <a:bodyPr>
            <a:normAutofit fontScale="90000"/>
          </a:bodyPr>
          <a:lstStyle/>
          <a:p>
            <a:r>
              <a:rPr lang="ru-RU" dirty="0"/>
              <a:t>Взаимодействие с семьями в сложной жизненной ситуации</a:t>
            </a:r>
          </a:p>
        </p:txBody>
      </p:sp>
      <p:sp>
        <p:nvSpPr>
          <p:cNvPr id="3" name="Объект 2"/>
          <p:cNvSpPr>
            <a:spLocks noGrp="1"/>
          </p:cNvSpPr>
          <p:nvPr>
            <p:ph idx="1"/>
          </p:nvPr>
        </p:nvSpPr>
        <p:spPr>
          <a:xfrm>
            <a:off x="493487" y="1378858"/>
            <a:ext cx="11408228" cy="5479142"/>
          </a:xfrm>
        </p:spPr>
        <p:txBody>
          <a:bodyPr>
            <a:normAutofit fontScale="77500" lnSpcReduction="20000"/>
          </a:bodyPr>
          <a:lstStyle/>
          <a:p>
            <a:r>
              <a:rPr lang="ru-RU" dirty="0"/>
              <a:t>Сложная материальная ситуация</a:t>
            </a:r>
          </a:p>
          <a:p>
            <a:pPr lvl="1"/>
            <a:r>
              <a:rPr lang="ru-RU" dirty="0"/>
              <a:t>Результаты исследований показывают расслоение в доступе к дистанционным и электронным технологиям</a:t>
            </a:r>
          </a:p>
          <a:p>
            <a:pPr lvl="1"/>
            <a:r>
              <a:rPr lang="ru-RU" dirty="0"/>
              <a:t>Результаты опросов показывают разную степень готовности к использованию новых технологий как в семьях у родителей, так и у детей и педагогов</a:t>
            </a:r>
          </a:p>
          <a:p>
            <a:pPr lvl="1"/>
            <a:r>
              <a:rPr lang="ru-RU" dirty="0"/>
              <a:t>Проекты по равному доступу в части оборудования разработаны</a:t>
            </a:r>
          </a:p>
          <a:p>
            <a:pPr lvl="1"/>
            <a:r>
              <a:rPr lang="ru-RU" dirty="0"/>
              <a:t>Проблема: учебное место для ребенка в семье</a:t>
            </a:r>
          </a:p>
          <a:p>
            <a:pPr lvl="1"/>
            <a:r>
              <a:rPr lang="ru-RU" dirty="0"/>
              <a:t>Проблема: отсутствие возможности помощи взрослых</a:t>
            </a:r>
          </a:p>
          <a:p>
            <a:r>
              <a:rPr lang="ru-RU" dirty="0"/>
              <a:t>Сложная ситуация с связи с невыполнением обязанностей родителями</a:t>
            </a:r>
          </a:p>
          <a:p>
            <a:pPr lvl="1"/>
            <a:r>
              <a:rPr lang="ru-RU" dirty="0"/>
              <a:t>Взаимодействие со структурами, уполномоченными решать вопросы с недолжным исполнением родителями своих обязанностей и защищать несовершеннолетних от злоупотреблений со стороны родителей</a:t>
            </a:r>
          </a:p>
          <a:p>
            <a:r>
              <a:rPr lang="ru-RU" dirty="0"/>
              <a:t>Родительские права не могут осуществляться в противоречии с интересами детей. Обеспечение интересов детей должно быть предметом основной заботы их родителей. </a:t>
            </a:r>
            <a:endParaRPr lang="ru-RU" dirty="0" smtClean="0"/>
          </a:p>
          <a:p>
            <a:pPr lvl="1"/>
            <a:r>
              <a:rPr lang="ru-RU" dirty="0" smtClean="0"/>
              <a:t>Если </a:t>
            </a:r>
            <a:r>
              <a:rPr lang="ru-RU" dirty="0"/>
              <a:t>эти принципы соблюдаются, но у родителей нет возможности углубленно и на существенное время подключиться к образованию своего ребенка (но при этом ему обеспечена возможность учиться самому) – родители выполнили свои обязанности. </a:t>
            </a:r>
            <a:endParaRPr lang="ru-RU" dirty="0" smtClean="0"/>
          </a:p>
          <a:p>
            <a:pPr lvl="1"/>
            <a:r>
              <a:rPr lang="ru-RU" dirty="0" smtClean="0"/>
              <a:t>Если </a:t>
            </a:r>
            <a:r>
              <a:rPr lang="ru-RU" dirty="0"/>
              <a:t>этого недостаточно для того, чтобы обучаться в дистанционном формате, как это предлагается образовательной организацией, решением может стать индивидуальный учебный план для такого ребенка.</a:t>
            </a:r>
          </a:p>
          <a:p>
            <a:endParaRPr lang="ru-RU" dirty="0" smtClean="0"/>
          </a:p>
          <a:p>
            <a:endParaRPr lang="ru-RU" dirty="0"/>
          </a:p>
          <a:p>
            <a:endParaRPr lang="ru-RU" dirty="0"/>
          </a:p>
        </p:txBody>
      </p:sp>
    </p:spTree>
    <p:extLst>
      <p:ext uri="{BB962C8B-B14F-4D97-AF65-F5344CB8AC3E}">
        <p14:creationId xmlns:p14="http://schemas.microsoft.com/office/powerpoint/2010/main" val="16730211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dirty="0" smtClean="0"/>
              <a:t>В чем будет сложность </a:t>
            </a:r>
            <a:r>
              <a:rPr lang="ru-RU" sz="4000" dirty="0" err="1" smtClean="0"/>
              <a:t>дистанта</a:t>
            </a:r>
            <a:r>
              <a:rPr lang="ru-RU" sz="4000" dirty="0" smtClean="0"/>
              <a:t> осенью-2020?</a:t>
            </a:r>
            <a:endParaRPr lang="ru-RU" sz="4000" dirty="0"/>
          </a:p>
        </p:txBody>
      </p:sp>
      <p:sp>
        <p:nvSpPr>
          <p:cNvPr id="3" name="Объект 2"/>
          <p:cNvSpPr>
            <a:spLocks noGrp="1"/>
          </p:cNvSpPr>
          <p:nvPr>
            <p:ph idx="1"/>
          </p:nvPr>
        </p:nvSpPr>
        <p:spPr/>
        <p:txBody>
          <a:bodyPr>
            <a:normAutofit fontScale="92500" lnSpcReduction="20000"/>
          </a:bodyPr>
          <a:lstStyle/>
          <a:p>
            <a:r>
              <a:rPr lang="ru-RU" dirty="0" smtClean="0"/>
              <a:t>Весна 2020 – массовый переход. Осень – вероятен для отдельных детей (по заявлению семьи, в связи с частными ограничениями)</a:t>
            </a:r>
          </a:p>
          <a:p>
            <a:r>
              <a:rPr lang="ru-RU" dirty="0" smtClean="0"/>
              <a:t>Сочетание работы с обучающимися, посещающими и не посещающими образовательную организацию, в условиях </a:t>
            </a:r>
            <a:r>
              <a:rPr lang="ru-RU" dirty="0" err="1" smtClean="0"/>
              <a:t>недоработанности</a:t>
            </a:r>
            <a:r>
              <a:rPr lang="ru-RU" dirty="0" smtClean="0"/>
              <a:t> методического обеспечения дистанционного процесса и ограниченного рабочего времени</a:t>
            </a:r>
          </a:p>
          <a:p>
            <a:r>
              <a:rPr lang="ru-RU" dirty="0" smtClean="0"/>
              <a:t>Санитарно-эпидемиологические правила СП </a:t>
            </a:r>
            <a:r>
              <a:rPr lang="ru-RU" dirty="0"/>
              <a:t>3.1/2.4.3598-20 "</a:t>
            </a:r>
            <a:r>
              <a:rPr lang="ru-RU" dirty="0" err="1"/>
              <a:t>Санитарно</a:t>
            </a:r>
            <a:r>
              <a:rPr lang="ru-RU" dirty="0"/>
              <a:t> -эпидемиологические требования к устройству, содержанию и организации работы образовательных организаций и других объектов социальной инфраструктуры для детей и молодежи в условиях распространения новой </a:t>
            </a:r>
            <a:r>
              <a:rPr lang="ru-RU" dirty="0" err="1"/>
              <a:t>коронавирусной</a:t>
            </a:r>
            <a:r>
              <a:rPr lang="ru-RU" dirty="0"/>
              <a:t> инфекции (COVID-19</a:t>
            </a:r>
            <a:r>
              <a:rPr lang="ru-RU" dirty="0" smtClean="0"/>
              <a:t>)«, утвержденные </a:t>
            </a:r>
            <a:r>
              <a:rPr lang="ru-RU" dirty="0"/>
              <a:t>постановлением Главного государственного санитарного врача Российской  Федерации от 30.06.2020 № 16</a:t>
            </a:r>
          </a:p>
          <a:p>
            <a:endParaRPr lang="ru-RU" dirty="0"/>
          </a:p>
        </p:txBody>
      </p:sp>
    </p:spTree>
    <p:extLst>
      <p:ext uri="{BB962C8B-B14F-4D97-AF65-F5344CB8AC3E}">
        <p14:creationId xmlns:p14="http://schemas.microsoft.com/office/powerpoint/2010/main" val="34235822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Организация дистанционной педагогической работы: некоторые организационные решения</a:t>
            </a:r>
          </a:p>
        </p:txBody>
      </p:sp>
      <p:sp>
        <p:nvSpPr>
          <p:cNvPr id="3" name="Объект 2"/>
          <p:cNvSpPr>
            <a:spLocks noGrp="1"/>
          </p:cNvSpPr>
          <p:nvPr>
            <p:ph idx="1"/>
          </p:nvPr>
        </p:nvSpPr>
        <p:spPr>
          <a:xfrm>
            <a:off x="838200" y="1796596"/>
            <a:ext cx="10515600" cy="4792889"/>
          </a:xfrm>
        </p:spPr>
        <p:txBody>
          <a:bodyPr>
            <a:normAutofit fontScale="62500" lnSpcReduction="20000"/>
          </a:bodyPr>
          <a:lstStyle/>
          <a:p>
            <a:r>
              <a:rPr lang="ru-RU" dirty="0"/>
              <a:t>Варианты реализации образовательной программы дистанционно, выбранные различными организациями – изменения в расписании занятий, в текущей и промежуточной аттестации, допустимые образовательные платформы, образовательный контент, средства коммуникации</a:t>
            </a:r>
          </a:p>
          <a:p>
            <a:r>
              <a:rPr lang="ru-RU" dirty="0"/>
              <a:t>Использование материалов образовательных платформ в работе. Пределы и условия такого использования</a:t>
            </a:r>
          </a:p>
          <a:p>
            <a:r>
              <a:rPr lang="ru-RU" dirty="0"/>
              <a:t>Рамки, заданные образовательной программой. Изменения в рабочих программах, формах проведения занятий</a:t>
            </a:r>
          </a:p>
          <a:p>
            <a:r>
              <a:rPr lang="ru-RU" dirty="0"/>
              <a:t>Методические разработки и их использование</a:t>
            </a:r>
          </a:p>
          <a:p>
            <a:r>
              <a:rPr lang="ru-RU" dirty="0"/>
              <a:t>Индивидуализация образования в новых условиях</a:t>
            </a:r>
          </a:p>
          <a:p>
            <a:r>
              <a:rPr lang="ru-RU" dirty="0"/>
              <a:t>Особенности реализации индивидуальных учебных планов</a:t>
            </a:r>
          </a:p>
          <a:p>
            <a:r>
              <a:rPr lang="ru-RU" dirty="0"/>
              <a:t>Обеспечение особых образовательных потребностей</a:t>
            </a:r>
          </a:p>
          <a:p>
            <a:r>
              <a:rPr lang="ru-RU" dirty="0"/>
              <a:t>Обеспечение индивидуальных запросов к содержанию и качеству образования</a:t>
            </a:r>
          </a:p>
          <a:p>
            <a:r>
              <a:rPr lang="ru-RU" dirty="0"/>
              <a:t>Некоторые особенности работы в дистанционном взаимодействии с обучающимися</a:t>
            </a:r>
          </a:p>
          <a:p>
            <a:r>
              <a:rPr lang="ru-RU" dirty="0"/>
              <a:t>Текущий контроль и промежуточная аттестация</a:t>
            </a:r>
          </a:p>
          <a:p>
            <a:r>
              <a:rPr lang="ru-RU" dirty="0"/>
              <a:t>Воспитательная работа. Внеурочная деятельность. Работа с обучающимися, проживающими в другой местности</a:t>
            </a:r>
          </a:p>
          <a:p>
            <a:r>
              <a:rPr lang="ru-RU" dirty="0"/>
              <a:t>Работа по договорам о платных образовательных услугах.</a:t>
            </a:r>
          </a:p>
          <a:p>
            <a:endParaRPr lang="ru-RU" dirty="0"/>
          </a:p>
        </p:txBody>
      </p:sp>
    </p:spTree>
    <p:extLst>
      <p:ext uri="{BB962C8B-B14F-4D97-AF65-F5344CB8AC3E}">
        <p14:creationId xmlns:p14="http://schemas.microsoft.com/office/powerpoint/2010/main" val="1508172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Особенности педагогической работы в дистанционном формате</a:t>
            </a:r>
          </a:p>
        </p:txBody>
      </p:sp>
      <p:sp>
        <p:nvSpPr>
          <p:cNvPr id="3" name="Объект 2"/>
          <p:cNvSpPr>
            <a:spLocks noGrp="1"/>
          </p:cNvSpPr>
          <p:nvPr>
            <p:ph idx="1"/>
          </p:nvPr>
        </p:nvSpPr>
        <p:spPr>
          <a:xfrm>
            <a:off x="653143" y="1825625"/>
            <a:ext cx="11248571" cy="4850946"/>
          </a:xfrm>
        </p:spPr>
        <p:txBody>
          <a:bodyPr>
            <a:normAutofit fontScale="62500" lnSpcReduction="20000"/>
          </a:bodyPr>
          <a:lstStyle/>
          <a:p>
            <a:r>
              <a:rPr lang="ru-RU" dirty="0"/>
              <a:t>Основные форматы дистанционной работы с обучающимися: сложившиеся практики, их ограничения, достоинства и риски</a:t>
            </a:r>
          </a:p>
          <a:p>
            <a:r>
              <a:rPr lang="ru-RU" dirty="0"/>
              <a:t>Реализация права ребенка на образование в новых условиях</a:t>
            </a:r>
          </a:p>
          <a:p>
            <a:r>
              <a:rPr lang="ru-RU" dirty="0"/>
              <a:t>Особенности обеспечения права в зависимости от технической оснащенности семьи: разработка разных вариантов обучения</a:t>
            </a:r>
          </a:p>
          <a:p>
            <a:r>
              <a:rPr lang="ru-RU" dirty="0"/>
              <a:t>Организация обучения в условиях гибкого расписания занятий и / или индивидуальных учебных планов</a:t>
            </a:r>
          </a:p>
          <a:p>
            <a:r>
              <a:rPr lang="ru-RU" dirty="0"/>
              <a:t>Работа с детьми в сложной жизненной ситуации</a:t>
            </a:r>
          </a:p>
          <a:p>
            <a:r>
              <a:rPr lang="ru-RU" dirty="0"/>
              <a:t>Защита персональных данных обучающихся. Особенности состава персональных данных при использовании различных средств связи и образовательных платформ</a:t>
            </a:r>
          </a:p>
          <a:p>
            <a:r>
              <a:rPr lang="ru-RU" dirty="0"/>
              <a:t>Ограничения в запросе и обработке персональных данных. Оформление согласия на обработку. Персональные данные законных представителей</a:t>
            </a:r>
          </a:p>
          <a:p>
            <a:r>
              <a:rPr lang="ru-RU" dirty="0"/>
              <a:t>Взаимодействие с законными представителями обучающихся. Степень их вовлечения в образовательный процесс</a:t>
            </a:r>
          </a:p>
          <a:p>
            <a:r>
              <a:rPr lang="ru-RU" dirty="0"/>
              <a:t>О новых обязанностях в связи с дистанционным характером процесса. Ответственность законных представителей</a:t>
            </a:r>
          </a:p>
          <a:p>
            <a:r>
              <a:rPr lang="ru-RU" dirty="0"/>
              <a:t>Взаимодействие с семьями в сложной жизненной ситуации.</a:t>
            </a:r>
          </a:p>
          <a:p>
            <a:endParaRPr lang="ru-RU" dirty="0"/>
          </a:p>
        </p:txBody>
      </p:sp>
    </p:spTree>
    <p:extLst>
      <p:ext uri="{BB962C8B-B14F-4D97-AF65-F5344CB8AC3E}">
        <p14:creationId xmlns:p14="http://schemas.microsoft.com/office/powerpoint/2010/main" val="27198236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dirty="0"/>
              <a:t>Использование материалов образовательных платформ в работе. Пределы и условия такого использования</a:t>
            </a:r>
            <a:r>
              <a:rPr lang="ru-RU" dirty="0"/>
              <a:t/>
            </a:r>
            <a:br>
              <a:rPr lang="ru-RU" dirty="0"/>
            </a:br>
            <a:endParaRPr lang="ru-RU" dirty="0"/>
          </a:p>
        </p:txBody>
      </p:sp>
      <p:sp>
        <p:nvSpPr>
          <p:cNvPr id="3" name="Объект 2"/>
          <p:cNvSpPr>
            <a:spLocks noGrp="1"/>
          </p:cNvSpPr>
          <p:nvPr>
            <p:ph idx="1"/>
          </p:nvPr>
        </p:nvSpPr>
        <p:spPr>
          <a:xfrm>
            <a:off x="537029" y="1825624"/>
            <a:ext cx="10816771" cy="5032375"/>
          </a:xfrm>
        </p:spPr>
        <p:txBody>
          <a:bodyPr>
            <a:normAutofit fontScale="77500" lnSpcReduction="20000"/>
          </a:bodyPr>
          <a:lstStyle/>
          <a:p>
            <a:r>
              <a:rPr lang="ru-RU" dirty="0"/>
              <a:t>А какие можно использовать?</a:t>
            </a:r>
          </a:p>
          <a:p>
            <a:r>
              <a:rPr lang="ru-RU" dirty="0"/>
              <a:t>Ст. 28. Образовательная организация обладает автономией, под которой понимается самостоятельность в осуществлении образовательной, научной, административной, финансово-экономической деятельности, разработке и принятии локальных нормативных актов в соответствии с настоящим Федеральным законом, иными нормативными правовыми актами Российской Федерации и уставом образовательной организации.</a:t>
            </a:r>
          </a:p>
          <a:p>
            <a:r>
              <a:rPr lang="ru-RU" dirty="0"/>
              <a:t>Образовательные организации свободны в определении содержания образования, выборе учебно-методического обеспечения, образовательных технологий по реализуемым ими образовательным программам</a:t>
            </a:r>
            <a:r>
              <a:rPr lang="ru-RU" dirty="0" smtClean="0"/>
              <a:t>.</a:t>
            </a:r>
          </a:p>
          <a:p>
            <a:r>
              <a:rPr lang="ru-RU" dirty="0"/>
              <a:t>Организации, осуществляющие образовательную деятельность по имеющим государственную аккредитацию образовательным программам (за исключением образовательных программ высшего образования, реализуемых на основе образовательных стандартов, утвержденных образовательными организациями высшего образования самостоятельно), разрабатывают образовательные программы </a:t>
            </a:r>
            <a:r>
              <a:rPr lang="ru-RU" b="1" dirty="0"/>
              <a:t>в соответствии с федеральными государственными образовательными стандартами и с учетом соответствующих примерных основных образовательных программ</a:t>
            </a:r>
            <a:r>
              <a:rPr lang="ru-RU" dirty="0"/>
              <a:t>.</a:t>
            </a:r>
          </a:p>
          <a:p>
            <a:endParaRPr lang="ru-RU" dirty="0"/>
          </a:p>
          <a:p>
            <a:endParaRPr lang="ru-RU" dirty="0"/>
          </a:p>
        </p:txBody>
      </p:sp>
    </p:spTree>
    <p:extLst>
      <p:ext uri="{BB962C8B-B14F-4D97-AF65-F5344CB8AC3E}">
        <p14:creationId xmlns:p14="http://schemas.microsoft.com/office/powerpoint/2010/main" val="21358691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Статья 18 – печатные и электронные образовательные и информационные ресурсы</a:t>
            </a:r>
            <a:endParaRPr lang="ru-RU" dirty="0"/>
          </a:p>
        </p:txBody>
      </p:sp>
      <p:sp>
        <p:nvSpPr>
          <p:cNvPr id="3" name="Объект 2"/>
          <p:cNvSpPr>
            <a:spLocks noGrp="1"/>
          </p:cNvSpPr>
          <p:nvPr>
            <p:ph idx="1"/>
          </p:nvPr>
        </p:nvSpPr>
        <p:spPr>
          <a:xfrm>
            <a:off x="504497" y="1891862"/>
            <a:ext cx="11556123" cy="4808483"/>
          </a:xfrm>
        </p:spPr>
        <p:txBody>
          <a:bodyPr>
            <a:normAutofit fontScale="70000" lnSpcReduction="20000"/>
          </a:bodyPr>
          <a:lstStyle/>
          <a:p>
            <a:r>
              <a:rPr lang="ru-RU" dirty="0"/>
              <a:t>1. В организациях, осуществляющих образовательную деятельность, </a:t>
            </a:r>
            <a:r>
              <a:rPr lang="ru-RU" dirty="0" smtClean="0"/>
              <a:t>формируются </a:t>
            </a:r>
            <a:r>
              <a:rPr lang="ru-RU" dirty="0"/>
              <a:t>библиотеки, в том числе цифровые (электронные) библиотеки, обеспечивающие доступ к профессиональным базам данных, информационным справочным и поисковым системам, а также иным информационным ресурсам. Библиотечный фонд должен быть укомплектован печатными и (или) электронными учебными изданиями (включая учебники и учебные пособия), методическими и периодическими изданиями по всем входящим в реализуемые основные образовательные программы учебным предметам, курсам, дисциплинам (модулям).</a:t>
            </a:r>
          </a:p>
          <a:p>
            <a:r>
              <a:rPr lang="ru-RU" dirty="0" smtClean="0"/>
              <a:t>4</a:t>
            </a:r>
            <a:r>
              <a:rPr lang="ru-RU" dirty="0"/>
              <a:t>. Организации, осуществляющие образовательную деятельность по имеющим государственную аккредитацию образовательным программам начального общего, основного общего, среднего общего образования, для использования при реализации указанных образовательных программ выбирают:</a:t>
            </a:r>
          </a:p>
          <a:p>
            <a:r>
              <a:rPr lang="ru-RU" dirty="0"/>
              <a:t>1) учебники из числа входящих в федеральный перечень учебников, допущенных к использованию при реализации имеющих государственную аккредитацию образовательных программ начального общего, основного общего, среднего общего образования;</a:t>
            </a:r>
          </a:p>
          <a:p>
            <a:r>
              <a:rPr lang="ru-RU" dirty="0" smtClean="0"/>
              <a:t>2</a:t>
            </a:r>
            <a:r>
              <a:rPr lang="ru-RU" dirty="0"/>
              <a:t>) учебные пособия, выпущенные организациями, входящими в перечень организаций, осуществляющих выпуск учебных пособий, которые допускаются к использованию при реализации имеющих государственную аккредитацию образовательных программ начального общего, основного общего, среднего общего образования.</a:t>
            </a:r>
          </a:p>
          <a:p>
            <a:endParaRPr lang="ru-RU" dirty="0"/>
          </a:p>
        </p:txBody>
      </p:sp>
    </p:spTree>
    <p:extLst>
      <p:ext uri="{BB962C8B-B14F-4D97-AF65-F5344CB8AC3E}">
        <p14:creationId xmlns:p14="http://schemas.microsoft.com/office/powerpoint/2010/main" val="7828840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dirty="0" smtClean="0"/>
              <a:t>Цифровая образовательная среда – общедоступные, групповые ресурсы и ресурсы отдельных организаций</a:t>
            </a:r>
            <a:r>
              <a:rPr lang="ru-RU" dirty="0" smtClean="0"/>
              <a:t/>
            </a:r>
            <a:br>
              <a:rPr lang="ru-RU" dirty="0" smtClean="0"/>
            </a:b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142811115"/>
              </p:ext>
            </p:extLst>
          </p:nvPr>
        </p:nvGraphicFramePr>
        <p:xfrm>
          <a:off x="838200" y="1690688"/>
          <a:ext cx="10515600" cy="457708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2023035368"/>
                    </a:ext>
                  </a:extLst>
                </a:gridCol>
                <a:gridCol w="3505200">
                  <a:extLst>
                    <a:ext uri="{9D8B030D-6E8A-4147-A177-3AD203B41FA5}">
                      <a16:colId xmlns:a16="http://schemas.microsoft.com/office/drawing/2014/main" val="1839781551"/>
                    </a:ext>
                  </a:extLst>
                </a:gridCol>
                <a:gridCol w="3505200">
                  <a:extLst>
                    <a:ext uri="{9D8B030D-6E8A-4147-A177-3AD203B41FA5}">
                      <a16:colId xmlns:a16="http://schemas.microsoft.com/office/drawing/2014/main" val="1539835477"/>
                    </a:ext>
                  </a:extLst>
                </a:gridCol>
              </a:tblGrid>
              <a:tr h="370840">
                <a:tc>
                  <a:txBody>
                    <a:bodyPr/>
                    <a:lstStyle/>
                    <a:p>
                      <a:r>
                        <a:rPr lang="ru-RU" dirty="0" smtClean="0"/>
                        <a:t>Общедоступные</a:t>
                      </a:r>
                      <a:endParaRPr lang="ru-RU" dirty="0"/>
                    </a:p>
                  </a:txBody>
                  <a:tcPr/>
                </a:tc>
                <a:tc>
                  <a:txBody>
                    <a:bodyPr/>
                    <a:lstStyle/>
                    <a:p>
                      <a:r>
                        <a:rPr lang="ru-RU" dirty="0" smtClean="0"/>
                        <a:t>Групповые</a:t>
                      </a:r>
                      <a:endParaRPr lang="ru-RU" dirty="0"/>
                    </a:p>
                  </a:txBody>
                  <a:tcPr/>
                </a:tc>
                <a:tc>
                  <a:txBody>
                    <a:bodyPr/>
                    <a:lstStyle/>
                    <a:p>
                      <a:r>
                        <a:rPr lang="ru-RU" dirty="0" smtClean="0"/>
                        <a:t>Организаций</a:t>
                      </a:r>
                      <a:endParaRPr lang="ru-RU" dirty="0"/>
                    </a:p>
                  </a:txBody>
                  <a:tcPr/>
                </a:tc>
                <a:extLst>
                  <a:ext uri="{0D108BD9-81ED-4DB2-BD59-A6C34878D82A}">
                    <a16:rowId xmlns:a16="http://schemas.microsoft.com/office/drawing/2014/main" val="3695665506"/>
                  </a:ext>
                </a:extLst>
              </a:tr>
              <a:tr h="370840">
                <a:tc>
                  <a:txBody>
                    <a:bodyPr/>
                    <a:lstStyle/>
                    <a:p>
                      <a:r>
                        <a:rPr lang="ru-RU" dirty="0" smtClean="0"/>
                        <a:t>РЭШ, ресурсы Просвещения, </a:t>
                      </a:r>
                      <a:r>
                        <a:rPr lang="ru-RU" dirty="0" err="1" smtClean="0"/>
                        <a:t>Фоксфорд</a:t>
                      </a:r>
                      <a:r>
                        <a:rPr lang="ru-RU" dirty="0" smtClean="0"/>
                        <a:t> и т.п.</a:t>
                      </a:r>
                    </a:p>
                    <a:p>
                      <a:r>
                        <a:rPr lang="ru-RU" dirty="0" smtClean="0"/>
                        <a:t>Международные – </a:t>
                      </a:r>
                      <a:r>
                        <a:rPr lang="ru-RU" dirty="0" err="1" smtClean="0"/>
                        <a:t>Курсера</a:t>
                      </a:r>
                      <a:r>
                        <a:rPr lang="ru-RU" dirty="0" smtClean="0"/>
                        <a:t> и т.п. </a:t>
                      </a:r>
                      <a:endParaRPr lang="ru-RU" dirty="0"/>
                    </a:p>
                  </a:txBody>
                  <a:tcPr/>
                </a:tc>
                <a:tc>
                  <a:txBody>
                    <a:bodyPr/>
                    <a:lstStyle/>
                    <a:p>
                      <a:r>
                        <a:rPr lang="ru-RU" dirty="0" smtClean="0"/>
                        <a:t>Созданы в рамках группы организаций, например при сетевом взаимодействии</a:t>
                      </a:r>
                      <a:endParaRPr lang="ru-RU" dirty="0"/>
                    </a:p>
                  </a:txBody>
                  <a:tcPr/>
                </a:tc>
                <a:tc>
                  <a:txBody>
                    <a:bodyPr/>
                    <a:lstStyle/>
                    <a:p>
                      <a:r>
                        <a:rPr lang="ru-RU" dirty="0" smtClean="0"/>
                        <a:t>Созданы педагогами организаций.</a:t>
                      </a:r>
                      <a:r>
                        <a:rPr lang="ru-RU" baseline="0" dirty="0" smtClean="0"/>
                        <a:t> ЛМС, прочие варианты цифровой среды</a:t>
                      </a:r>
                      <a:endParaRPr lang="ru-RU" dirty="0"/>
                    </a:p>
                  </a:txBody>
                  <a:tcPr/>
                </a:tc>
                <a:extLst>
                  <a:ext uri="{0D108BD9-81ED-4DB2-BD59-A6C34878D82A}">
                    <a16:rowId xmlns:a16="http://schemas.microsoft.com/office/drawing/2014/main" val="44675319"/>
                  </a:ext>
                </a:extLst>
              </a:tr>
              <a:tr h="370840">
                <a:tc>
                  <a:txBody>
                    <a:bodyPr/>
                    <a:lstStyle/>
                    <a:p>
                      <a:r>
                        <a:rPr lang="ru-RU" dirty="0" smtClean="0"/>
                        <a:t>Часто бесплатные, возможны ресурсы платного доступа</a:t>
                      </a:r>
                      <a:endParaRPr lang="ru-RU" dirty="0"/>
                    </a:p>
                  </a:txBody>
                  <a:tcPr/>
                </a:tc>
                <a:tc>
                  <a:txBody>
                    <a:bodyPr/>
                    <a:lstStyle/>
                    <a:p>
                      <a:r>
                        <a:rPr lang="ru-RU" dirty="0" smtClean="0"/>
                        <a:t>Условия использования</a:t>
                      </a:r>
                      <a:r>
                        <a:rPr lang="ru-RU" baseline="0" dirty="0" smtClean="0"/>
                        <a:t> – на основании соглашений</a:t>
                      </a:r>
                      <a:endParaRPr lang="ru-RU" dirty="0"/>
                    </a:p>
                  </a:txBody>
                  <a:tcPr/>
                </a:tc>
                <a:tc>
                  <a:txBody>
                    <a:bodyPr/>
                    <a:lstStyle/>
                    <a:p>
                      <a:r>
                        <a:rPr lang="ru-RU" dirty="0" smtClean="0"/>
                        <a:t>Условия использовани</a:t>
                      </a:r>
                      <a:r>
                        <a:rPr lang="ru-RU" baseline="0" dirty="0" smtClean="0"/>
                        <a:t>я – на основании локальных документов</a:t>
                      </a:r>
                      <a:endParaRPr lang="ru-RU" dirty="0"/>
                    </a:p>
                  </a:txBody>
                  <a:tcPr/>
                </a:tc>
                <a:extLst>
                  <a:ext uri="{0D108BD9-81ED-4DB2-BD59-A6C34878D82A}">
                    <a16:rowId xmlns:a16="http://schemas.microsoft.com/office/drawing/2014/main" val="3942094606"/>
                  </a:ext>
                </a:extLst>
              </a:tr>
              <a:tr h="370840">
                <a:tc>
                  <a:txBody>
                    <a:bodyPr/>
                    <a:lstStyle/>
                    <a:p>
                      <a:r>
                        <a:rPr lang="ru-RU" dirty="0" smtClean="0"/>
                        <a:t>Авторские права – переданы организации</a:t>
                      </a:r>
                      <a:r>
                        <a:rPr lang="ru-RU" baseline="0" dirty="0" smtClean="0"/>
                        <a:t> – владельцу ресурса, которая осуществляет исключительные права</a:t>
                      </a:r>
                      <a:endParaRPr lang="ru-RU" dirty="0"/>
                    </a:p>
                  </a:txBody>
                  <a:tcPr/>
                </a:tc>
                <a:tc>
                  <a:txBody>
                    <a:bodyPr/>
                    <a:lstStyle/>
                    <a:p>
                      <a:r>
                        <a:rPr lang="ru-RU" dirty="0" smtClean="0"/>
                        <a:t>Авторские права – распределяются</a:t>
                      </a:r>
                      <a:r>
                        <a:rPr lang="ru-RU" baseline="0" dirty="0" smtClean="0"/>
                        <a:t> в зависимости от договора между организациями, может быть центральный держатель</a:t>
                      </a:r>
                      <a:endParaRPr lang="ru-RU" dirty="0"/>
                    </a:p>
                  </a:txBody>
                  <a:tcPr/>
                </a:tc>
                <a:tc>
                  <a:txBody>
                    <a:bodyPr/>
                    <a:lstStyle/>
                    <a:p>
                      <a:r>
                        <a:rPr lang="ru-RU" dirty="0" smtClean="0"/>
                        <a:t>Авторские права – в</a:t>
                      </a:r>
                      <a:r>
                        <a:rPr lang="ru-RU" baseline="0" dirty="0" smtClean="0"/>
                        <a:t> соответствии с требованиями гражданского законодательства распределяются между автором и работодателем</a:t>
                      </a:r>
                      <a:endParaRPr lang="ru-RU" dirty="0"/>
                    </a:p>
                  </a:txBody>
                  <a:tcPr/>
                </a:tc>
                <a:extLst>
                  <a:ext uri="{0D108BD9-81ED-4DB2-BD59-A6C34878D82A}">
                    <a16:rowId xmlns:a16="http://schemas.microsoft.com/office/drawing/2014/main" val="3778868267"/>
                  </a:ext>
                </a:extLst>
              </a:tr>
              <a:tr h="370840">
                <a:tc>
                  <a:txBody>
                    <a:bodyPr/>
                    <a:lstStyle/>
                    <a:p>
                      <a:r>
                        <a:rPr lang="ru-RU" dirty="0" smtClean="0"/>
                        <a:t>Могут не иметь отношения</a:t>
                      </a:r>
                      <a:r>
                        <a:rPr lang="ru-RU" baseline="0" dirty="0" smtClean="0"/>
                        <a:t> к программе, могут не быть образовательными</a:t>
                      </a:r>
                      <a:endParaRPr lang="ru-RU" dirty="0"/>
                    </a:p>
                  </a:txBody>
                  <a:tcPr/>
                </a:tc>
                <a:tc>
                  <a:txBody>
                    <a:bodyPr/>
                    <a:lstStyle/>
                    <a:p>
                      <a:r>
                        <a:rPr lang="ru-RU" dirty="0" smtClean="0"/>
                        <a:t>Чаще разрабатываются в рамках формального</a:t>
                      </a:r>
                      <a:r>
                        <a:rPr lang="ru-RU" baseline="0" dirty="0" smtClean="0"/>
                        <a:t> образования под программы</a:t>
                      </a:r>
                      <a:endParaRPr lang="ru-RU"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dirty="0" smtClean="0"/>
                        <a:t>Почти всегда разрабатываются в рамках формального</a:t>
                      </a:r>
                      <a:r>
                        <a:rPr lang="ru-RU" baseline="0" dirty="0" smtClean="0"/>
                        <a:t> образования под программы</a:t>
                      </a:r>
                      <a:endParaRPr lang="ru-RU" dirty="0"/>
                    </a:p>
                  </a:txBody>
                  <a:tcPr/>
                </a:tc>
                <a:extLst>
                  <a:ext uri="{0D108BD9-81ED-4DB2-BD59-A6C34878D82A}">
                    <a16:rowId xmlns:a16="http://schemas.microsoft.com/office/drawing/2014/main" val="2363773539"/>
                  </a:ext>
                </a:extLst>
              </a:tr>
            </a:tbl>
          </a:graphicData>
        </a:graphic>
      </p:graphicFrame>
    </p:spTree>
    <p:extLst>
      <p:ext uri="{BB962C8B-B14F-4D97-AF65-F5344CB8AC3E}">
        <p14:creationId xmlns:p14="http://schemas.microsoft.com/office/powerpoint/2010/main" val="28161832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700" dirty="0" smtClean="0"/>
              <a:t>Использование материалов образовательных платформ в образовательной программе: условия использования, максимально допустимые объемы, порядок инкорпорации, необходимые документы</a:t>
            </a:r>
            <a:r>
              <a:rPr lang="ru-RU" dirty="0" smtClean="0"/>
              <a:t/>
            </a:r>
            <a:br>
              <a:rPr lang="ru-RU" dirty="0" smtClean="0"/>
            </a:br>
            <a:endParaRPr lang="ru-RU" dirty="0"/>
          </a:p>
        </p:txBody>
      </p:sp>
      <p:sp>
        <p:nvSpPr>
          <p:cNvPr id="3" name="Объект 2"/>
          <p:cNvSpPr>
            <a:spLocks noGrp="1"/>
          </p:cNvSpPr>
          <p:nvPr>
            <p:ph idx="1"/>
          </p:nvPr>
        </p:nvSpPr>
        <p:spPr>
          <a:xfrm>
            <a:off x="504497" y="1545021"/>
            <a:ext cx="11288109" cy="5076496"/>
          </a:xfrm>
        </p:spPr>
        <p:txBody>
          <a:bodyPr>
            <a:normAutofit fontScale="77500" lnSpcReduction="20000"/>
          </a:bodyPr>
          <a:lstStyle/>
          <a:p>
            <a:r>
              <a:rPr lang="ru-RU" dirty="0" smtClean="0"/>
              <a:t>1. Определить условия использования контента: бесплатно, платно, во втором варианте – выбор «пакета» доступа и оплата</a:t>
            </a:r>
          </a:p>
          <a:p>
            <a:r>
              <a:rPr lang="ru-RU" dirty="0" smtClean="0"/>
              <a:t>2. Определить место контента в образовательной программе: виды учебных занятий</a:t>
            </a:r>
          </a:p>
          <a:p>
            <a:r>
              <a:rPr lang="ru-RU" dirty="0" smtClean="0"/>
              <a:t>3. Проверка максимально допустимой нагрузки с использованием электронных устройств – санитарные ограничения</a:t>
            </a:r>
          </a:p>
          <a:p>
            <a:r>
              <a:rPr lang="ru-RU" dirty="0" smtClean="0"/>
              <a:t>4. Изменения в образовательную программу: рабочие программы, учебный план, расписание, виды учебных занятий</a:t>
            </a:r>
          </a:p>
          <a:p>
            <a:r>
              <a:rPr lang="ru-RU" dirty="0" smtClean="0"/>
              <a:t>5. Изменения в обязанности и рабочее время педагогов: пересмотр нагрузки, локальных документов о нагрузке и ПВТР, трудовых договоров и должностных инструкций</a:t>
            </a:r>
          </a:p>
          <a:p>
            <a:r>
              <a:rPr lang="ru-RU" dirty="0" smtClean="0"/>
              <a:t>6. Изменения в систему оплаты труда: базовая часть, компенсационные выплаты, стимулирующие выплаты</a:t>
            </a:r>
          </a:p>
          <a:p>
            <a:r>
              <a:rPr lang="ru-RU" dirty="0" smtClean="0"/>
              <a:t>7. Разработка инструкций, пошаговых уроков, </a:t>
            </a:r>
            <a:r>
              <a:rPr lang="ru-RU" dirty="0" err="1" smtClean="0"/>
              <a:t>инфографики</a:t>
            </a:r>
            <a:r>
              <a:rPr lang="ru-RU" dirty="0" smtClean="0"/>
              <a:t>. Проверка компетентности</a:t>
            </a:r>
            <a:endParaRPr lang="ru-RU" dirty="0"/>
          </a:p>
          <a:p>
            <a:r>
              <a:rPr lang="ru-RU" dirty="0" smtClean="0"/>
              <a:t>8. Разработка документов о персональных данных</a:t>
            </a:r>
          </a:p>
          <a:p>
            <a:r>
              <a:rPr lang="ru-RU" dirty="0" smtClean="0"/>
              <a:t>9. Обучение сотрудников, родителей, обучающихся – внедрение, поддержка внедрения (в </a:t>
            </a:r>
            <a:r>
              <a:rPr lang="ru-RU" dirty="0" err="1" smtClean="0"/>
              <a:t>т.ч</a:t>
            </a:r>
            <a:r>
              <a:rPr lang="ru-RU" dirty="0" smtClean="0"/>
              <a:t>. Техническая)</a:t>
            </a:r>
          </a:p>
        </p:txBody>
      </p:sp>
    </p:spTree>
    <p:extLst>
      <p:ext uri="{BB962C8B-B14F-4D97-AF65-F5344CB8AC3E}">
        <p14:creationId xmlns:p14="http://schemas.microsoft.com/office/powerpoint/2010/main" val="12819719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dirty="0"/>
              <a:t>Варианты реализации образовательной программы дистанционно, выбранные различными организациями </a:t>
            </a:r>
            <a:r>
              <a:rPr lang="ru-RU" sz="2400" dirty="0" smtClean="0"/>
              <a:t>– допустимые </a:t>
            </a:r>
            <a:r>
              <a:rPr lang="ru-RU" sz="2400" dirty="0"/>
              <a:t>образовательные платформы, образовательный контент, средства коммуникации</a:t>
            </a:r>
            <a:br>
              <a:rPr lang="ru-RU" sz="2400" dirty="0"/>
            </a:br>
            <a:endParaRPr lang="ru-RU" sz="2400" dirty="0"/>
          </a:p>
        </p:txBody>
      </p:sp>
      <p:sp>
        <p:nvSpPr>
          <p:cNvPr id="3" name="Объект 2"/>
          <p:cNvSpPr>
            <a:spLocks noGrp="1"/>
          </p:cNvSpPr>
          <p:nvPr>
            <p:ph idx="1"/>
          </p:nvPr>
        </p:nvSpPr>
        <p:spPr>
          <a:xfrm>
            <a:off x="838200" y="1690688"/>
            <a:ext cx="10515600" cy="4590210"/>
          </a:xfrm>
        </p:spPr>
        <p:txBody>
          <a:bodyPr>
            <a:normAutofit/>
          </a:bodyPr>
          <a:lstStyle/>
          <a:p>
            <a:r>
              <a:rPr lang="ru-RU" dirty="0" smtClean="0"/>
              <a:t>Информация </a:t>
            </a:r>
            <a:r>
              <a:rPr lang="ru-RU" dirty="0" err="1"/>
              <a:t>Минпросвещения</a:t>
            </a:r>
            <a:r>
              <a:rPr lang="ru-RU" dirty="0"/>
              <a:t> от 18.03.2020</a:t>
            </a:r>
          </a:p>
          <a:p>
            <a:pPr lvl="1"/>
            <a:r>
              <a:rPr lang="ru-RU" dirty="0"/>
              <a:t>Министерство просвещения информирует об общедоступных федеральных и иных образовательных онлайн-платформах, а также ведет диалог с владельцами открытых ресурсов о необходимости предоставления бесплатного доступа к образовательному контенту. Список данных ресурсов непрерывно растет.</a:t>
            </a:r>
          </a:p>
          <a:p>
            <a:pPr lvl="1"/>
            <a:r>
              <a:rPr lang="ru-RU" dirty="0"/>
              <a:t>РЭШ, МЭШ, </a:t>
            </a:r>
            <a:r>
              <a:rPr lang="ru-RU" dirty="0" err="1"/>
              <a:t>Мособртв</a:t>
            </a:r>
            <a:r>
              <a:rPr lang="ru-RU" dirty="0"/>
              <a:t>, </a:t>
            </a:r>
            <a:r>
              <a:rPr lang="ru-RU" dirty="0" err="1"/>
              <a:t>Яндекс.учебник</a:t>
            </a:r>
            <a:r>
              <a:rPr lang="ru-RU" dirty="0"/>
              <a:t>, Билет в будущее, ресурсы Просвещения, </a:t>
            </a:r>
            <a:r>
              <a:rPr lang="ru-RU" dirty="0" err="1"/>
              <a:t>Учи.ру</a:t>
            </a:r>
            <a:r>
              <a:rPr lang="ru-RU" dirty="0"/>
              <a:t>, </a:t>
            </a:r>
            <a:r>
              <a:rPr lang="ru-RU" dirty="0" err="1"/>
              <a:t>Скайенг</a:t>
            </a:r>
            <a:r>
              <a:rPr lang="ru-RU" dirty="0"/>
              <a:t>, </a:t>
            </a:r>
            <a:r>
              <a:rPr lang="ru-RU" dirty="0" err="1"/>
              <a:t>Фоксфорд</a:t>
            </a:r>
            <a:r>
              <a:rPr lang="ru-RU" dirty="0"/>
              <a:t>, Мои достижения, </a:t>
            </a:r>
            <a:r>
              <a:rPr lang="ru-RU" dirty="0" err="1"/>
              <a:t>Олимпиум</a:t>
            </a:r>
            <a:r>
              <a:rPr lang="ru-RU" dirty="0"/>
              <a:t>, Сириус и т.п. </a:t>
            </a:r>
          </a:p>
          <a:p>
            <a:pPr lvl="1"/>
            <a:r>
              <a:rPr lang="ru-RU" dirty="0" err="1"/>
              <a:t>ВКонтакте</a:t>
            </a:r>
            <a:r>
              <a:rPr lang="ru-RU" dirty="0"/>
              <a:t> может стать эффективным инструментом проведения дистанционных уроков. </a:t>
            </a:r>
          </a:p>
          <a:p>
            <a:endParaRPr lang="ru-RU" dirty="0"/>
          </a:p>
        </p:txBody>
      </p:sp>
    </p:spTree>
    <p:extLst>
      <p:ext uri="{BB962C8B-B14F-4D97-AF65-F5344CB8AC3E}">
        <p14:creationId xmlns:p14="http://schemas.microsoft.com/office/powerpoint/2010/main" val="29479971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810532"/>
          </a:xfrm>
        </p:spPr>
        <p:txBody>
          <a:bodyPr>
            <a:normAutofit/>
          </a:bodyPr>
          <a:lstStyle/>
          <a:p>
            <a:r>
              <a:rPr lang="ru-RU" sz="4000" dirty="0" smtClean="0"/>
              <a:t>Проект проходит общественное обсуждение</a:t>
            </a:r>
            <a:endParaRPr lang="ru-RU" sz="4000" dirty="0"/>
          </a:p>
        </p:txBody>
      </p:sp>
      <p:sp>
        <p:nvSpPr>
          <p:cNvPr id="3" name="Объект 2"/>
          <p:cNvSpPr>
            <a:spLocks noGrp="1"/>
          </p:cNvSpPr>
          <p:nvPr>
            <p:ph idx="1"/>
          </p:nvPr>
        </p:nvSpPr>
        <p:spPr>
          <a:xfrm>
            <a:off x="711199" y="1451428"/>
            <a:ext cx="10798629" cy="4862285"/>
          </a:xfrm>
        </p:spPr>
        <p:txBody>
          <a:bodyPr>
            <a:normAutofit fontScale="92500" lnSpcReduction="10000"/>
          </a:bodyPr>
          <a:lstStyle/>
          <a:p>
            <a:r>
              <a:rPr lang="ru-RU" dirty="0"/>
              <a:t>Разработанный </a:t>
            </a:r>
            <a:r>
              <a:rPr lang="ru-RU" dirty="0" err="1"/>
              <a:t>Минпросвещения</a:t>
            </a:r>
            <a:r>
              <a:rPr lang="ru-RU" dirty="0"/>
              <a:t> совместно с Министерством цифрового развития, связи и массовых коммуникаций проект постановления Правительства "О проведении в 2020 - 2022 годах эксперимента по внедрению целевой модели цифровой образовательной среды" - часть глобальной работы в рамках нацпроекта "Образование", позволяющей расширить доступ учащихся к качественным программам обучения </a:t>
            </a:r>
            <a:endParaRPr lang="ru-RU" dirty="0" smtClean="0"/>
          </a:p>
          <a:p>
            <a:pPr lvl="1"/>
            <a:r>
              <a:rPr lang="ru-RU" dirty="0" smtClean="0"/>
              <a:t>Провести </a:t>
            </a:r>
            <a:r>
              <a:rPr lang="ru-RU" dirty="0"/>
              <a:t>с 1 сентября 2020 г. по 31 декабря 2022 г. эксперимент </a:t>
            </a:r>
            <a:br>
              <a:rPr lang="ru-RU" dirty="0"/>
            </a:br>
            <a:r>
              <a:rPr lang="ru-RU" dirty="0"/>
              <a:t>‎по внедрению целевой модели цифровой образовательной среды в сфере общего образования, среднего профессионального образования и соответствующего дополнительного профессионального образования, профессионального обучения, дополнительного образования детей и </a:t>
            </a:r>
            <a:r>
              <a:rPr lang="ru-RU" dirty="0" smtClean="0"/>
              <a:t>взрослых</a:t>
            </a:r>
          </a:p>
          <a:p>
            <a:pPr lvl="1"/>
            <a:r>
              <a:rPr lang="ru-RU" dirty="0" smtClean="0"/>
              <a:t>Будет определен оператор </a:t>
            </a:r>
            <a:r>
              <a:rPr lang="ru-RU" dirty="0"/>
              <a:t>федеральной государственной информационной системы «Моя школа», осуществляющего деятельность по ее созданию, развитию, интеграции (взаимодействию) с внешними информационными системами </a:t>
            </a:r>
            <a:br>
              <a:rPr lang="ru-RU" dirty="0"/>
            </a:br>
            <a:r>
              <a:rPr lang="ru-RU" dirty="0"/>
              <a:t>‎и сервисами, эксплуатации</a:t>
            </a:r>
            <a:endParaRPr lang="ru-RU" dirty="0" smtClean="0"/>
          </a:p>
          <a:p>
            <a:endParaRPr lang="ru-RU" dirty="0"/>
          </a:p>
        </p:txBody>
      </p:sp>
    </p:spTree>
    <p:extLst>
      <p:ext uri="{BB962C8B-B14F-4D97-AF65-F5344CB8AC3E}">
        <p14:creationId xmlns:p14="http://schemas.microsoft.com/office/powerpoint/2010/main" val="5300630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8655" y="2052035"/>
            <a:ext cx="3481552" cy="2078530"/>
          </a:xfrm>
        </p:spPr>
        <p:txBody>
          <a:bodyPr/>
          <a:lstStyle/>
          <a:p>
            <a:r>
              <a:rPr lang="ru-RU" dirty="0" smtClean="0"/>
              <a:t>Перечень регионов</a:t>
            </a:r>
            <a:endParaRPr lang="ru-RU" dirty="0"/>
          </a:p>
        </p:txBody>
      </p:sp>
      <p:sp>
        <p:nvSpPr>
          <p:cNvPr id="3" name="Объект 2"/>
          <p:cNvSpPr>
            <a:spLocks noGrp="1"/>
          </p:cNvSpPr>
          <p:nvPr>
            <p:ph idx="1"/>
          </p:nvPr>
        </p:nvSpPr>
        <p:spPr>
          <a:xfrm>
            <a:off x="4981903" y="346842"/>
            <a:ext cx="7015655" cy="6511158"/>
          </a:xfrm>
        </p:spPr>
        <p:txBody>
          <a:bodyPr>
            <a:normAutofit fontScale="92500" lnSpcReduction="10000"/>
          </a:bodyPr>
          <a:lstStyle/>
          <a:p>
            <a:r>
              <a:rPr lang="ru-RU" dirty="0"/>
              <a:t>1. Алтайский край</a:t>
            </a:r>
          </a:p>
          <a:p>
            <a:r>
              <a:rPr lang="ru-RU" dirty="0"/>
              <a:t>2. Астраханская область</a:t>
            </a:r>
          </a:p>
          <a:p>
            <a:r>
              <a:rPr lang="ru-RU" dirty="0"/>
              <a:t>3. Калининградская область</a:t>
            </a:r>
          </a:p>
          <a:p>
            <a:r>
              <a:rPr lang="ru-RU" dirty="0"/>
              <a:t>4. Калужская область</a:t>
            </a:r>
          </a:p>
          <a:p>
            <a:r>
              <a:rPr lang="ru-RU" dirty="0"/>
              <a:t>5. Кемеровская область- Кузбасс</a:t>
            </a:r>
          </a:p>
          <a:p>
            <a:r>
              <a:rPr lang="ru-RU" dirty="0"/>
              <a:t>6. Московская область</a:t>
            </a:r>
          </a:p>
          <a:p>
            <a:r>
              <a:rPr lang="ru-RU" dirty="0"/>
              <a:t>7. Нижегородская область</a:t>
            </a:r>
          </a:p>
          <a:p>
            <a:r>
              <a:rPr lang="ru-RU" dirty="0"/>
              <a:t>8. Новгородская область</a:t>
            </a:r>
          </a:p>
          <a:p>
            <a:r>
              <a:rPr lang="ru-RU" dirty="0"/>
              <a:t>9. Новосибирская область</a:t>
            </a:r>
          </a:p>
          <a:p>
            <a:r>
              <a:rPr lang="ru-RU" dirty="0"/>
              <a:t>10. Пермский край</a:t>
            </a:r>
          </a:p>
          <a:p>
            <a:r>
              <a:rPr lang="ru-RU" dirty="0"/>
              <a:t>11. Сахалинская область</a:t>
            </a:r>
          </a:p>
          <a:p>
            <a:r>
              <a:rPr lang="ru-RU" dirty="0"/>
              <a:t>12. Тюменская область</a:t>
            </a:r>
          </a:p>
          <a:p>
            <a:r>
              <a:rPr lang="ru-RU" dirty="0"/>
              <a:t>13. Челябинская область</a:t>
            </a:r>
          </a:p>
          <a:p>
            <a:r>
              <a:rPr lang="ru-RU" dirty="0"/>
              <a:t>14. Ямало-Ненецкий автономный </a:t>
            </a:r>
            <a:r>
              <a:rPr lang="ru-RU" dirty="0" smtClean="0"/>
              <a:t>округ</a:t>
            </a:r>
            <a:endParaRPr lang="ru-RU" dirty="0"/>
          </a:p>
        </p:txBody>
      </p:sp>
    </p:spTree>
    <p:extLst>
      <p:ext uri="{BB962C8B-B14F-4D97-AF65-F5344CB8AC3E}">
        <p14:creationId xmlns:p14="http://schemas.microsoft.com/office/powerpoint/2010/main" val="14724612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917" y="536028"/>
            <a:ext cx="10675883" cy="5640935"/>
          </a:xfrm>
        </p:spPr>
        <p:txBody>
          <a:bodyPr>
            <a:normAutofit fontScale="85000" lnSpcReduction="10000"/>
          </a:bodyPr>
          <a:lstStyle/>
          <a:p>
            <a:r>
              <a:rPr lang="ru-RU" b="1" dirty="0"/>
              <a:t>ЦЕЛЕВАЯ МОДЕЛЬ</a:t>
            </a:r>
            <a:endParaRPr lang="ru-RU" dirty="0"/>
          </a:p>
          <a:p>
            <a:r>
              <a:rPr lang="ru-RU" b="1" dirty="0"/>
              <a:t>цифровой образовательной среды в сфере общего образования, среднего профессионального образования и соответствующего дополнительного профессионального образования, профессионального обучения, дополнительного образования детей и взрослых</a:t>
            </a:r>
            <a:endParaRPr lang="ru-RU" dirty="0"/>
          </a:p>
          <a:p>
            <a:r>
              <a:rPr lang="ru-RU" dirty="0" smtClean="0"/>
              <a:t>Общие положения о ЦОС, о задачах, требования к разработке, загрузке и использованию контента и образовательных сервисов (соответствие ФГОС, ФГОС, ПООП, </a:t>
            </a:r>
            <a:r>
              <a:rPr lang="ru-RU" dirty="0" err="1" smtClean="0"/>
              <a:t>Санпин</a:t>
            </a:r>
            <a:r>
              <a:rPr lang="ru-RU" dirty="0" smtClean="0"/>
              <a:t>).</a:t>
            </a:r>
          </a:p>
          <a:p>
            <a:r>
              <a:rPr lang="ru-RU" b="1" dirty="0"/>
              <a:t>ПОЛОЖЕНИЕ</a:t>
            </a:r>
            <a:endParaRPr lang="ru-RU" dirty="0"/>
          </a:p>
          <a:p>
            <a:r>
              <a:rPr lang="ru-RU" b="1" dirty="0"/>
              <a:t>о проведении в 2020 - 2022 годах эксперимента по внедрению целевой модели цифровой образовательной среды в сфере общего образования, среднего профессионального образования и соответствующего дополнительного профессионального образования, профессионального обучения, дополнительного образования детей и взрослых</a:t>
            </a:r>
            <a:endParaRPr lang="ru-RU" dirty="0"/>
          </a:p>
          <a:p>
            <a:r>
              <a:rPr lang="ru-RU" dirty="0" smtClean="0"/>
              <a:t>Порядок и условия проведения эксперимента, ФГИС «Моя школа», стандарты оснащения образовательных организаций, и т.п. </a:t>
            </a:r>
            <a:endParaRPr lang="ru-RU" dirty="0"/>
          </a:p>
        </p:txBody>
      </p:sp>
    </p:spTree>
    <p:extLst>
      <p:ext uri="{BB962C8B-B14F-4D97-AF65-F5344CB8AC3E}">
        <p14:creationId xmlns:p14="http://schemas.microsoft.com/office/powerpoint/2010/main" val="5824782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Что получат школы, дети и учителя благодаря цифровой образовательной среде?</a:t>
            </a:r>
            <a:endParaRPr lang="ru-RU" dirty="0"/>
          </a:p>
        </p:txBody>
      </p:sp>
      <p:sp>
        <p:nvSpPr>
          <p:cNvPr id="3" name="Объект 2"/>
          <p:cNvSpPr>
            <a:spLocks noGrp="1"/>
          </p:cNvSpPr>
          <p:nvPr>
            <p:ph idx="1"/>
          </p:nvPr>
        </p:nvSpPr>
        <p:spPr/>
        <p:txBody>
          <a:bodyPr>
            <a:normAutofit fontScale="92500" lnSpcReduction="10000"/>
          </a:bodyPr>
          <a:lstStyle/>
          <a:p>
            <a:r>
              <a:rPr lang="ru-RU" dirty="0"/>
              <a:t>- автоматизацию процессов внутри школы для разгрузки педагогов от излишней бумажной работы с отчетами;</a:t>
            </a:r>
          </a:p>
          <a:p>
            <a:r>
              <a:rPr lang="ru-RU" dirty="0"/>
              <a:t>- доступ к множеству электронных образовательных сайтов и сервисов;</a:t>
            </a:r>
          </a:p>
          <a:p>
            <a:r>
              <a:rPr lang="ru-RU" dirty="0"/>
              <a:t>- доступ к высокоскоростному интернету для занятий в школе;</a:t>
            </a:r>
          </a:p>
          <a:p>
            <a:r>
              <a:rPr lang="ru-RU" dirty="0"/>
              <a:t>- цифровые решения, позволяющие ребенку, по каким-либо причинам не имеющего возможность посещать школу (болезнь или иное), быть на связи с классом и учителем во время урока;</a:t>
            </a:r>
          </a:p>
          <a:p>
            <a:r>
              <a:rPr lang="ru-RU" dirty="0"/>
              <a:t>- интеграцию государственных информационных систем, сервисов и ресурсов, с платформой Цифровой образовательной среды;</a:t>
            </a:r>
          </a:p>
          <a:p>
            <a:r>
              <a:rPr lang="ru-RU" dirty="0"/>
              <a:t>- возможность видеотрансляции для распространения лучших уроков и занятий.</a:t>
            </a:r>
          </a:p>
          <a:p>
            <a:endParaRPr lang="ru-RU" dirty="0"/>
          </a:p>
        </p:txBody>
      </p:sp>
    </p:spTree>
    <p:extLst>
      <p:ext uri="{BB962C8B-B14F-4D97-AF65-F5344CB8AC3E}">
        <p14:creationId xmlns:p14="http://schemas.microsoft.com/office/powerpoint/2010/main" val="10080928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Министр о </a:t>
            </a:r>
            <a:r>
              <a:rPr lang="ru-RU" dirty="0" smtClean="0"/>
              <a:t>ЦОС (из интервью)</a:t>
            </a:r>
            <a:endParaRPr lang="ru-RU" dirty="0"/>
          </a:p>
        </p:txBody>
      </p:sp>
      <p:sp>
        <p:nvSpPr>
          <p:cNvPr id="3" name="Объект 2"/>
          <p:cNvSpPr>
            <a:spLocks noGrp="1"/>
          </p:cNvSpPr>
          <p:nvPr>
            <p:ph idx="1"/>
          </p:nvPr>
        </p:nvSpPr>
        <p:spPr/>
        <p:txBody>
          <a:bodyPr>
            <a:normAutofit fontScale="77500" lnSpcReduction="20000"/>
          </a:bodyPr>
          <a:lstStyle/>
          <a:p>
            <a:r>
              <a:rPr lang="ru-RU" dirty="0" err="1"/>
              <a:t>Коронавирус</a:t>
            </a:r>
            <a:r>
              <a:rPr lang="ru-RU" dirty="0"/>
              <a:t> многому нас научил. Мы увидели, что образовательных сайтов, онлайн-порталов с различными сервисами в интернете очень много. Но они разрозненные, довольно непростые в использовании.</a:t>
            </a:r>
          </a:p>
          <a:p>
            <a:r>
              <a:rPr lang="ru-RU" dirty="0"/>
              <a:t>Несмотря на их множество, они предоставляют далеко не все, что востребовано и необходимо для образовательного процесса, и далеко не всегда возможно ручаться за их качество как с точки зрения безопасности в интернете, так и с точки зрения содержания образования.</a:t>
            </a:r>
          </a:p>
          <a:p>
            <a:r>
              <a:rPr lang="ru-RU" dirty="0"/>
              <a:t>Поэтому на платформе ЦОС будут только безопасные сервисы с качественным содержанием. Создается российская система для отправки сообщений и видеотрансляций уроков на основе передовых возможностей видео-конференц-связи.</a:t>
            </a:r>
          </a:p>
          <a:p>
            <a:r>
              <a:rPr lang="ru-RU" dirty="0"/>
              <a:t>Будут интерактивные уроки и задания, синхронизированные с содержанием одобренных учебников, структурированные по классам, темам.</a:t>
            </a:r>
          </a:p>
          <a:p>
            <a:r>
              <a:rPr lang="ru-RU" dirty="0"/>
              <a:t>Все это должно быть доступно учителю и ребенку независимо от того, живут они в мегаполисе или в небольшом поселке.</a:t>
            </a:r>
          </a:p>
          <a:p>
            <a:endParaRPr lang="ru-RU" dirty="0"/>
          </a:p>
        </p:txBody>
      </p:sp>
    </p:spTree>
    <p:extLst>
      <p:ext uri="{BB962C8B-B14F-4D97-AF65-F5344CB8AC3E}">
        <p14:creationId xmlns:p14="http://schemas.microsoft.com/office/powerpoint/2010/main" val="4105445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dirty="0"/>
              <a:t>Изменения в правах и обязанностях педагогических работников в связи с наращиванием использования материалов образовательных платформ</a:t>
            </a:r>
            <a:r>
              <a:rPr lang="ru-RU" dirty="0"/>
              <a:t/>
            </a:r>
            <a:br>
              <a:rPr lang="ru-RU" dirty="0"/>
            </a:br>
            <a:endParaRPr lang="ru-RU" dirty="0"/>
          </a:p>
        </p:txBody>
      </p:sp>
      <p:sp>
        <p:nvSpPr>
          <p:cNvPr id="3" name="Объект 2"/>
          <p:cNvSpPr>
            <a:spLocks noGrp="1"/>
          </p:cNvSpPr>
          <p:nvPr>
            <p:ph idx="1"/>
          </p:nvPr>
        </p:nvSpPr>
        <p:spPr>
          <a:xfrm>
            <a:off x="672353" y="1690687"/>
            <a:ext cx="11161059" cy="4952159"/>
          </a:xfrm>
        </p:spPr>
        <p:txBody>
          <a:bodyPr>
            <a:normAutofit fontScale="77500" lnSpcReduction="20000"/>
          </a:bodyPr>
          <a:lstStyle/>
          <a:p>
            <a:r>
              <a:rPr lang="ru-RU" dirty="0" smtClean="0"/>
              <a:t>Направления:</a:t>
            </a:r>
          </a:p>
          <a:p>
            <a:pPr lvl="1"/>
            <a:r>
              <a:rPr lang="ru-RU" dirty="0" smtClean="0"/>
              <a:t>- повышение квалификации</a:t>
            </a:r>
          </a:p>
          <a:p>
            <a:pPr lvl="1"/>
            <a:r>
              <a:rPr lang="ru-RU" dirty="0" smtClean="0"/>
              <a:t>- нагрузка в части разработки методических материалов </a:t>
            </a:r>
          </a:p>
          <a:p>
            <a:pPr lvl="1"/>
            <a:r>
              <a:rPr lang="ru-RU" dirty="0" smtClean="0"/>
              <a:t>- реструктуризация рабочего времени</a:t>
            </a:r>
          </a:p>
          <a:p>
            <a:pPr lvl="1"/>
            <a:r>
              <a:rPr lang="ru-RU" dirty="0" smtClean="0"/>
              <a:t>- изменение оплаты труда</a:t>
            </a:r>
          </a:p>
          <a:p>
            <a:pPr lvl="1"/>
            <a:r>
              <a:rPr lang="ru-RU" dirty="0" smtClean="0"/>
              <a:t>- расходы на обеспечение дистанционного рабочего места и связь</a:t>
            </a:r>
          </a:p>
          <a:p>
            <a:r>
              <a:rPr lang="ru-RU" dirty="0" smtClean="0"/>
              <a:t>Ст. 47 Закона об образовании. </a:t>
            </a:r>
          </a:p>
          <a:p>
            <a:pPr lvl="1"/>
            <a:r>
              <a:rPr lang="ru-RU" dirty="0"/>
              <a:t>В рабочее время педагогических работников в зависимости от занимаемой должности включается учебная (преподавательская) и воспитательная работа, в том числе практическая подготовка обучающихся, индивидуальная работа с обучающимися, научная, творческая и исследовательская работа, а также другая педагогическая работа, предусмотренная трудовыми (должностными) обязанностями и (или) индивидуальным планом, - методическая, подготовительная, организационная, диагностическая, работа по ведению мониторинга, работа, предусмотренная планами воспитательных, физкультурно-оздоровительных, спортивных, творческих и иных мероприятий, проводимых с обучающимися. Конкретные трудовые (должностные) обязанности педагогических работников определяются трудовыми договорами (служебными контрактами) и должностными инструкциями. Соотношение учебной (преподавательской) и другой педагогической работы в пределах рабочей недели или учебного года определяется соответствующим локальным нормативным актом организации, осуществляющей образовательную деятельность, с учетом количества часов по учебному плану, специальности и квалификации работника.</a:t>
            </a:r>
          </a:p>
          <a:p>
            <a:endParaRPr lang="ru-RU" dirty="0"/>
          </a:p>
        </p:txBody>
      </p:sp>
    </p:spTree>
    <p:extLst>
      <p:ext uri="{BB962C8B-B14F-4D97-AF65-F5344CB8AC3E}">
        <p14:creationId xmlns:p14="http://schemas.microsoft.com/office/powerpoint/2010/main" val="6065558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 1274, 1275</a:t>
            </a:r>
            <a:endParaRPr lang="ru-RU" dirty="0"/>
          </a:p>
        </p:txBody>
      </p:sp>
      <p:sp>
        <p:nvSpPr>
          <p:cNvPr id="3" name="Объект 2"/>
          <p:cNvSpPr>
            <a:spLocks noGrp="1"/>
          </p:cNvSpPr>
          <p:nvPr>
            <p:ph idx="1"/>
          </p:nvPr>
        </p:nvSpPr>
        <p:spPr/>
        <p:txBody>
          <a:bodyPr>
            <a:normAutofit fontScale="70000" lnSpcReduction="20000"/>
          </a:bodyPr>
          <a:lstStyle/>
          <a:p>
            <a:r>
              <a:rPr lang="ru-RU" b="1" dirty="0"/>
              <a:t>Допускается без согласия автора </a:t>
            </a:r>
            <a:r>
              <a:rPr lang="ru-RU" dirty="0"/>
              <a:t>или иного правообладателя и без выплаты вознаграждения, но с обязательным указанием имени автора, произведение которого используется, и источника заимствования</a:t>
            </a:r>
            <a:r>
              <a:rPr lang="ru-RU" dirty="0" smtClean="0"/>
              <a:t>:</a:t>
            </a:r>
          </a:p>
          <a:p>
            <a:r>
              <a:rPr lang="ru-RU" b="1" dirty="0"/>
              <a:t>цитирование</a:t>
            </a:r>
            <a:r>
              <a:rPr lang="ru-RU" dirty="0"/>
              <a:t> в оригинале и в переводе в научных, полемических, критических, информационных, </a:t>
            </a:r>
            <a:r>
              <a:rPr lang="ru-RU" b="1" dirty="0"/>
              <a:t>учебных целях</a:t>
            </a:r>
            <a:r>
              <a:rPr lang="ru-RU" dirty="0"/>
              <a:t>, в целях раскрытия творческого замысла автора правомерно обнародованных произведений в объеме, оправданном целью </a:t>
            </a:r>
            <a:r>
              <a:rPr lang="ru-RU" dirty="0" smtClean="0"/>
              <a:t>цитирования</a:t>
            </a:r>
          </a:p>
          <a:p>
            <a:r>
              <a:rPr lang="ru-RU" dirty="0"/>
              <a:t>использование правомерно обнародованных произведений и отрывков из них в качестве </a:t>
            </a:r>
            <a:r>
              <a:rPr lang="ru-RU" b="1" dirty="0"/>
              <a:t>иллюстраций</a:t>
            </a:r>
            <a:r>
              <a:rPr lang="ru-RU" dirty="0"/>
              <a:t> в изданиях, радио- и телепередачах, </a:t>
            </a:r>
            <a:r>
              <a:rPr lang="ru-RU" dirty="0" err="1"/>
              <a:t>звуко</a:t>
            </a:r>
            <a:r>
              <a:rPr lang="ru-RU" dirty="0"/>
              <a:t>- и видеозаписях </a:t>
            </a:r>
            <a:r>
              <a:rPr lang="ru-RU" b="1" dirty="0"/>
              <a:t>учебного характера</a:t>
            </a:r>
            <a:r>
              <a:rPr lang="ru-RU" dirty="0"/>
              <a:t> в объеме, оправданном поставленной </a:t>
            </a:r>
            <a:r>
              <a:rPr lang="ru-RU" dirty="0" smtClean="0"/>
              <a:t>целью</a:t>
            </a:r>
          </a:p>
          <a:p>
            <a:r>
              <a:rPr lang="ru-RU" b="1" dirty="0"/>
              <a:t>Образовательные организации </a:t>
            </a:r>
            <a:r>
              <a:rPr lang="ru-RU" dirty="0"/>
              <a:t>при условии отсутствия цели извлечения прибыли вправе без согласия автора и без выплаты вознаграждения, но с обязательным указанием имени автора, произведение которого используется, и источника заимствования </a:t>
            </a:r>
            <a:r>
              <a:rPr lang="ru-RU" b="1" dirty="0"/>
              <a:t>создавать копии, в том числе в электронной форме, отдельных статей и малообъемных произведений</a:t>
            </a:r>
            <a:r>
              <a:rPr lang="ru-RU" dirty="0"/>
              <a:t>, правомерно опубликованных в сборниках, газетах и других периодических печатных изданиях, коротких отрывков из иных правомерно опубликованных письменных произведений (с иллюстрациями или без иллюстраций) и </a:t>
            </a:r>
            <a:r>
              <a:rPr lang="ru-RU" b="1" dirty="0"/>
              <a:t>предоставлять эти копии обучающимся и педагогическим работникам</a:t>
            </a:r>
            <a:r>
              <a:rPr lang="ru-RU" dirty="0"/>
              <a:t> для проведения экзаменов, аудиторных занятий и самостоятельной подготовки в необходимых для этого количествах.</a:t>
            </a:r>
          </a:p>
        </p:txBody>
      </p:sp>
    </p:spTree>
    <p:extLst>
      <p:ext uri="{BB962C8B-B14F-4D97-AF65-F5344CB8AC3E}">
        <p14:creationId xmlns:p14="http://schemas.microsoft.com/office/powerpoint/2010/main" val="3001840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smtClean="0"/>
              <a:t>Объектами авторских прав являются произведения науки, литературы и искусства независимо от достоинств и назначения произведения, а также от способа его выражения:</a:t>
            </a:r>
            <a:br>
              <a:rPr lang="ru-RU" sz="2800" dirty="0" smtClean="0"/>
            </a:br>
            <a:endParaRPr lang="ru-RU" sz="2800" dirty="0"/>
          </a:p>
        </p:txBody>
      </p:sp>
      <p:sp>
        <p:nvSpPr>
          <p:cNvPr id="3" name="Объект 2"/>
          <p:cNvSpPr>
            <a:spLocks noGrp="1"/>
          </p:cNvSpPr>
          <p:nvPr>
            <p:ph idx="1"/>
          </p:nvPr>
        </p:nvSpPr>
        <p:spPr>
          <a:xfrm>
            <a:off x="346841" y="1690688"/>
            <a:ext cx="11587656" cy="4883533"/>
          </a:xfrm>
        </p:spPr>
        <p:txBody>
          <a:bodyPr>
            <a:normAutofit fontScale="77500" lnSpcReduction="20000"/>
          </a:bodyPr>
          <a:lstStyle/>
          <a:p>
            <a:r>
              <a:rPr lang="ru-RU" dirty="0" smtClean="0"/>
              <a:t>литературные произведения;</a:t>
            </a:r>
          </a:p>
          <a:p>
            <a:r>
              <a:rPr lang="ru-RU" dirty="0" smtClean="0"/>
              <a:t>драматические и музыкально-драматические произведения, сценарные произведения;</a:t>
            </a:r>
          </a:p>
          <a:p>
            <a:r>
              <a:rPr lang="ru-RU" dirty="0" smtClean="0"/>
              <a:t>хореографические произведения и пантомимы;</a:t>
            </a:r>
          </a:p>
          <a:p>
            <a:r>
              <a:rPr lang="ru-RU" dirty="0" smtClean="0"/>
              <a:t>музыкальные произведения с текстом или без текста;</a:t>
            </a:r>
          </a:p>
          <a:p>
            <a:r>
              <a:rPr lang="ru-RU" dirty="0" smtClean="0"/>
              <a:t>аудиовизуальные произведения;</a:t>
            </a:r>
          </a:p>
          <a:p>
            <a:r>
              <a:rPr lang="ru-RU" dirty="0" smtClean="0"/>
              <a:t>произведения живописи, скульптуры, графики, дизайна, графические рассказы, комиксы и другие произведения изобразительного искусства;</a:t>
            </a:r>
          </a:p>
          <a:p>
            <a:r>
              <a:rPr lang="ru-RU" dirty="0" smtClean="0"/>
              <a:t>произведения декоративно-прикладного и сценографического искусства;</a:t>
            </a:r>
          </a:p>
          <a:p>
            <a:r>
              <a:rPr lang="ru-RU" dirty="0" smtClean="0"/>
              <a:t>произведения архитектуры, градостроительства и садово-паркового искусства, в том числе в виде проектов, чертежей, изображений и макетов;</a:t>
            </a:r>
          </a:p>
          <a:p>
            <a:r>
              <a:rPr lang="ru-RU" dirty="0" smtClean="0"/>
              <a:t>фотографические произведения и произведения, полученные способами, аналогичными фотографии;</a:t>
            </a:r>
          </a:p>
          <a:p>
            <a:r>
              <a:rPr lang="ru-RU" dirty="0" smtClean="0"/>
              <a:t>географические и другие карты, планы, эскизы и пластические произведения, относящиеся к географии и к другим наукам;</a:t>
            </a:r>
          </a:p>
          <a:p>
            <a:r>
              <a:rPr lang="ru-RU" dirty="0" smtClean="0"/>
              <a:t>другие произведения.</a:t>
            </a:r>
            <a:endParaRPr lang="ru-RU" dirty="0"/>
          </a:p>
        </p:txBody>
      </p:sp>
    </p:spTree>
    <p:extLst>
      <p:ext uri="{BB962C8B-B14F-4D97-AF65-F5344CB8AC3E}">
        <p14:creationId xmlns:p14="http://schemas.microsoft.com/office/powerpoint/2010/main" val="92006283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Методические разработки и их использование</a:t>
            </a:r>
            <a:br>
              <a:rPr lang="ru-RU" dirty="0"/>
            </a:br>
            <a:endParaRPr lang="ru-RU" dirty="0"/>
          </a:p>
        </p:txBody>
      </p:sp>
      <p:sp>
        <p:nvSpPr>
          <p:cNvPr id="3" name="Объект 2"/>
          <p:cNvSpPr>
            <a:spLocks noGrp="1"/>
          </p:cNvSpPr>
          <p:nvPr>
            <p:ph idx="1"/>
          </p:nvPr>
        </p:nvSpPr>
        <p:spPr>
          <a:xfrm>
            <a:off x="838200" y="1411941"/>
            <a:ext cx="10515600" cy="4765022"/>
          </a:xfrm>
        </p:spPr>
        <p:txBody>
          <a:bodyPr>
            <a:normAutofit fontScale="92500" lnSpcReduction="20000"/>
          </a:bodyPr>
          <a:lstStyle/>
          <a:p>
            <a:r>
              <a:rPr lang="ru-RU" dirty="0"/>
              <a:t>Исключительное право на результат интеллектуальной деятельности, созданный творческим трудом, первоначально возникает у его автора.</a:t>
            </a:r>
          </a:p>
          <a:p>
            <a:pPr lvl="1"/>
            <a:r>
              <a:rPr lang="ru-RU" dirty="0"/>
              <a:t>Гражданин или юридическое лицо, обладающие исключительным правом на результат интеллектуальной деятельности или на средство индивидуализации (правообладатель), вправе использовать такой результат или такое средство по своему усмотрению любым не противоречащим закону способом.</a:t>
            </a:r>
          </a:p>
          <a:p>
            <a:pPr lvl="1"/>
            <a:r>
              <a:rPr lang="ru-RU" dirty="0"/>
              <a:t>Правообладатель может по своему усмотрению разрешать или запрещать другим лицам использование результата интеллектуальной деятельности или средства индивидуализации. Отсутствие запрета не считается согласием (разрешением).</a:t>
            </a:r>
          </a:p>
          <a:p>
            <a:r>
              <a:rPr lang="ru-RU" dirty="0"/>
              <a:t>Ст. 1295 ГК РФ. Авторские права на произведение науки, литературы или искусства, </a:t>
            </a:r>
            <a:r>
              <a:rPr lang="ru-RU" b="1" dirty="0"/>
              <a:t>созданное в пределах установленных для работника (автора) трудовых обязанностей</a:t>
            </a:r>
            <a:r>
              <a:rPr lang="ru-RU" dirty="0"/>
              <a:t> (служебное произведение), принадлежат автору. </a:t>
            </a:r>
            <a:r>
              <a:rPr lang="ru-RU" b="1" dirty="0"/>
              <a:t>Исключительное право на служебное произведение принадлежит работодателю</a:t>
            </a:r>
            <a:r>
              <a:rPr lang="ru-RU" dirty="0"/>
              <a:t>, если трудовым или гражданско-правовым договором между работодателем и автором не предусмотрено иное.</a:t>
            </a:r>
          </a:p>
          <a:p>
            <a:endParaRPr lang="ru-RU" dirty="0"/>
          </a:p>
        </p:txBody>
      </p:sp>
    </p:spTree>
    <p:extLst>
      <p:ext uri="{BB962C8B-B14F-4D97-AF65-F5344CB8AC3E}">
        <p14:creationId xmlns:p14="http://schemas.microsoft.com/office/powerpoint/2010/main" val="15203056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501978"/>
          </a:xfrm>
        </p:spPr>
        <p:txBody>
          <a:bodyPr>
            <a:normAutofit fontScale="90000"/>
          </a:bodyPr>
          <a:lstStyle/>
          <a:p>
            <a:r>
              <a:rPr lang="ru-RU" sz="4000" dirty="0"/>
              <a:t>ГК РФ Статья 1295. Служебное произведение</a:t>
            </a:r>
          </a:p>
        </p:txBody>
      </p:sp>
      <p:sp>
        <p:nvSpPr>
          <p:cNvPr id="3" name="Объект 2"/>
          <p:cNvSpPr>
            <a:spLocks noGrp="1"/>
          </p:cNvSpPr>
          <p:nvPr>
            <p:ph idx="1"/>
          </p:nvPr>
        </p:nvSpPr>
        <p:spPr>
          <a:xfrm>
            <a:off x="315310" y="1072056"/>
            <a:ext cx="11761076" cy="5659820"/>
          </a:xfrm>
        </p:spPr>
        <p:txBody>
          <a:bodyPr>
            <a:normAutofit fontScale="62500" lnSpcReduction="20000"/>
          </a:bodyPr>
          <a:lstStyle/>
          <a:p>
            <a:r>
              <a:rPr lang="ru-RU" dirty="0"/>
              <a:t>1. Авторские права на произведение науки, литературы или искусства, созданное в пределах установленных для работника (автора) трудовых обязанностей (служебное произведение), принадлежат автору.</a:t>
            </a:r>
          </a:p>
          <a:p>
            <a:r>
              <a:rPr lang="ru-RU" dirty="0" smtClean="0"/>
              <a:t>2</a:t>
            </a:r>
            <a:r>
              <a:rPr lang="ru-RU" dirty="0"/>
              <a:t>. Исключительное право на служебное произведение принадлежит работодателю, если трудовым или гражданско-правовым договором между работодателем и автором не предусмотрено иное.</a:t>
            </a:r>
          </a:p>
          <a:p>
            <a:r>
              <a:rPr lang="ru-RU" dirty="0" smtClean="0"/>
              <a:t>Если </a:t>
            </a:r>
            <a:r>
              <a:rPr lang="ru-RU" dirty="0"/>
              <a:t>работодатель в течение трех лет со дня, когда служебное произведение было предоставлено в его распоряжение, не начнет использование этого произведения, не передаст исключительное право на него другому лицу или не сообщит автору о сохранении произведения в тайне, исключительное право на служебное произведение возвращается автору.</a:t>
            </a:r>
          </a:p>
          <a:p>
            <a:r>
              <a:rPr lang="ru-RU" dirty="0" smtClean="0"/>
              <a:t>Если </a:t>
            </a:r>
            <a:r>
              <a:rPr lang="ru-RU" dirty="0"/>
              <a:t>работодатель в срок, предусмотренный в абзаце втором настоящего пункта, начнет использование служебного произведения или передаст исключительное право другому лицу, автор имеет право на вознаграждение. Автор приобретает указанное право на вознаграждение и в случае, когда работодатель принял решение о сохранении служебного произведения в тайне и по этой причине не начал использование этого произведения в указанный срок. Размер вознаграждения, условия и порядок его выплаты работодателем определяются договором между ним и работником, а в случае спора - судом.</a:t>
            </a:r>
          </a:p>
          <a:p>
            <a:r>
              <a:rPr lang="ru-RU" dirty="0" smtClean="0"/>
              <a:t>Право </a:t>
            </a:r>
            <a:r>
              <a:rPr lang="ru-RU" dirty="0"/>
              <a:t>на вознаграждение за служебное произведение неотчуждаемо и не переходит по наследству, однако права автора по договору, заключенному им с работодателем, и не полученные автором доходы переходят к наследникам.</a:t>
            </a:r>
          </a:p>
          <a:p>
            <a:r>
              <a:rPr lang="ru-RU" dirty="0" smtClean="0"/>
              <a:t>3</a:t>
            </a:r>
            <a:r>
              <a:rPr lang="ru-RU" dirty="0"/>
              <a:t>. В случае, если в соответствии с пунктом 2 настоящей статьи исключительное право на служебное произведение принадлежит автору, работодатель имеет право использования соответствующего служебного произведения на условиях простой (неисключительной) лицензии с выплатой правообладателю вознаграждения. Пределы использования служебного произведения, размер, условия и порядок выплаты вознаграждения определяются договором между работодателем и автором, а в случае спора - судом.</a:t>
            </a:r>
          </a:p>
          <a:p>
            <a:r>
              <a:rPr lang="ru-RU" dirty="0" smtClean="0"/>
              <a:t>4</a:t>
            </a:r>
            <a:r>
              <a:rPr lang="ru-RU" dirty="0"/>
              <a:t>. Работодатель может обнародовать служебное произведение, если договором между ним и автором не предусмотрено иное, а также указывать при использовании служебного произведения свое имя или наименование либо требовать такого указания.</a:t>
            </a:r>
          </a:p>
        </p:txBody>
      </p:sp>
    </p:spTree>
    <p:extLst>
      <p:ext uri="{BB962C8B-B14F-4D97-AF65-F5344CB8AC3E}">
        <p14:creationId xmlns:p14="http://schemas.microsoft.com/office/powerpoint/2010/main" val="28481438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Рамки, заданные образовательной программой. Изменения в рабочих программах, формах проведения занятий</a:t>
            </a:r>
            <a:br>
              <a:rPr lang="ru-RU" dirty="0"/>
            </a:br>
            <a:endParaRPr lang="ru-RU" dirty="0"/>
          </a:p>
        </p:txBody>
      </p:sp>
      <p:sp>
        <p:nvSpPr>
          <p:cNvPr id="3" name="Объект 2"/>
          <p:cNvSpPr>
            <a:spLocks noGrp="1"/>
          </p:cNvSpPr>
          <p:nvPr>
            <p:ph idx="1"/>
          </p:nvPr>
        </p:nvSpPr>
        <p:spPr/>
        <p:txBody>
          <a:bodyPr>
            <a:normAutofit fontScale="92500" lnSpcReduction="10000"/>
          </a:bodyPr>
          <a:lstStyle/>
          <a:p>
            <a:r>
              <a:rPr lang="ru-RU" dirty="0"/>
              <a:t>Индивидуализация образования</a:t>
            </a:r>
          </a:p>
          <a:p>
            <a:pPr lvl="1"/>
            <a:r>
              <a:rPr lang="ru-RU" dirty="0"/>
              <a:t>Индивидуализация содержания (глубина освоения, возможности выбора)</a:t>
            </a:r>
          </a:p>
          <a:p>
            <a:pPr lvl="1"/>
            <a:r>
              <a:rPr lang="ru-RU" dirty="0"/>
              <a:t>Индивидуализация процесса (скорость освоения, обучение у партнеров)</a:t>
            </a:r>
          </a:p>
          <a:p>
            <a:r>
              <a:rPr lang="ru-RU" dirty="0"/>
              <a:t>Компенсация недостающих ресурсов организации через сетевое взаимодействие</a:t>
            </a:r>
          </a:p>
          <a:p>
            <a:pPr lvl="1"/>
            <a:r>
              <a:rPr lang="ru-RU" dirty="0"/>
              <a:t>Материально-технических</a:t>
            </a:r>
          </a:p>
          <a:p>
            <a:pPr lvl="1"/>
            <a:r>
              <a:rPr lang="ru-RU" dirty="0"/>
              <a:t>Кадровых </a:t>
            </a:r>
          </a:p>
          <a:p>
            <a:r>
              <a:rPr lang="ru-RU" dirty="0"/>
              <a:t>Решение проблемных ситуаций</a:t>
            </a:r>
          </a:p>
          <a:p>
            <a:pPr lvl="1"/>
            <a:r>
              <a:rPr lang="ru-RU" dirty="0"/>
              <a:t>Болезнь ребенка</a:t>
            </a:r>
          </a:p>
          <a:p>
            <a:pPr lvl="1"/>
            <a:r>
              <a:rPr lang="ru-RU" dirty="0"/>
              <a:t>Временное разобщение ребенка из группы</a:t>
            </a:r>
          </a:p>
          <a:p>
            <a:pPr lvl="1"/>
            <a:r>
              <a:rPr lang="ru-RU" dirty="0"/>
              <a:t>Временный отъезд ребенка</a:t>
            </a:r>
          </a:p>
          <a:p>
            <a:pPr lvl="1"/>
            <a:r>
              <a:rPr lang="ru-RU" dirty="0"/>
              <a:t>Решение текущих проблем (травли и т.п.)</a:t>
            </a:r>
          </a:p>
          <a:p>
            <a:endParaRPr lang="ru-RU" dirty="0"/>
          </a:p>
        </p:txBody>
      </p:sp>
    </p:spTree>
    <p:extLst>
      <p:ext uri="{BB962C8B-B14F-4D97-AF65-F5344CB8AC3E}">
        <p14:creationId xmlns:p14="http://schemas.microsoft.com/office/powerpoint/2010/main" val="30540513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858557"/>
          </a:xfrm>
        </p:spPr>
        <p:txBody>
          <a:bodyPr>
            <a:normAutofit fontScale="90000"/>
          </a:bodyPr>
          <a:lstStyle/>
          <a:p>
            <a:r>
              <a:rPr lang="ru-RU" sz="4000" dirty="0"/>
              <a:t>Индивидуализация образования в новых условиях</a:t>
            </a:r>
            <a:r>
              <a:rPr lang="ru-RU" dirty="0"/>
              <a:t/>
            </a:r>
            <a:br>
              <a:rPr lang="ru-RU" dirty="0"/>
            </a:br>
            <a:endParaRPr lang="ru-RU" dirty="0"/>
          </a:p>
        </p:txBody>
      </p:sp>
      <p:sp>
        <p:nvSpPr>
          <p:cNvPr id="3" name="Объект 2"/>
          <p:cNvSpPr>
            <a:spLocks noGrp="1"/>
          </p:cNvSpPr>
          <p:nvPr>
            <p:ph idx="1"/>
          </p:nvPr>
        </p:nvSpPr>
        <p:spPr>
          <a:xfrm>
            <a:off x="394447" y="954742"/>
            <a:ext cx="11403106" cy="5620869"/>
          </a:xfrm>
        </p:spPr>
        <p:txBody>
          <a:bodyPr>
            <a:normAutofit fontScale="47500" lnSpcReduction="20000"/>
          </a:bodyPr>
          <a:lstStyle/>
          <a:p>
            <a:r>
              <a:rPr lang="ru-RU" sz="5100" dirty="0"/>
              <a:t>Проблемы:</a:t>
            </a:r>
          </a:p>
          <a:p>
            <a:r>
              <a:rPr lang="ru-RU" sz="5100" dirty="0"/>
              <a:t>- невозможность усвоения материала = искать другие формы</a:t>
            </a:r>
          </a:p>
          <a:p>
            <a:pPr lvl="1"/>
            <a:r>
              <a:rPr lang="ru-RU" sz="3800" dirty="0"/>
              <a:t>В случае, если организация образования с очным присутствием недопустима, исходя из решения органов государственной власти региона Российской Федерации, решением может стать утверждение индивидуального учебного плана для таких обучающихся, включая перенос освоения части образовательной программы на следующий учебный год, следующую четверть, полугодие.</a:t>
            </a:r>
          </a:p>
          <a:p>
            <a:r>
              <a:rPr lang="ru-RU" sz="5100" dirty="0"/>
              <a:t>- отсутствие техники и связи = искать возможности обеспечить</a:t>
            </a:r>
          </a:p>
          <a:p>
            <a:pPr lvl="1"/>
            <a:r>
              <a:rPr lang="ru-RU" sz="3800" dirty="0"/>
              <a:t>При наличии возможности организация имеет право передать обучающемуся на время необходимую для обучения технику (с оформлением необходимых документов о его получении родителями, законными представителями, и обязательством вернуть технику по окончании введенных ограничений, с фиксацией состояния передаваемого имущества и ответственности за порчу имущества). </a:t>
            </a:r>
          </a:p>
          <a:p>
            <a:pPr lvl="1"/>
            <a:r>
              <a:rPr lang="ru-RU" sz="3800" dirty="0"/>
              <a:t>Согласно требованиям законодательства, если средства обучения необходимы для освоения основной общеобразовательной программы, реализуемой за счет средств бюджетов бюджетной системы Российской Федерации, они должны быть безвозмездно предоставлены обучающемуся образовательной организацией. Средства обучения и воспитания предоставляются не только бесплатно, но и без всяких усложняющих процедур.</a:t>
            </a:r>
          </a:p>
          <a:p>
            <a:pPr lvl="1"/>
            <a:r>
              <a:rPr lang="ru-RU" sz="3800" dirty="0"/>
              <a:t>В случае, если в семье отсутствуют возможности использовать средства оперативной связи, решением может стать как использование других каналов для коммуникации (аудио-звонок вместо видеоконференции, электронная почта вместо </a:t>
            </a:r>
            <a:r>
              <a:rPr lang="ru-RU" sz="3800" dirty="0" err="1"/>
              <a:t>аудиосвязи</a:t>
            </a:r>
            <a:r>
              <a:rPr lang="ru-RU" sz="3800" dirty="0"/>
              <a:t>), либо формирование заданий для обучающегося на длительный период времени, и обеспечение личной коммуникации с родителями (законными представителями) (например, формирование перечня заданий на месяц вперед, про заявлению родителей, которым удобно раз в месяц лично посещать образовательную организацию, а средств дистанционного взаимодействия в месте жительства у ребенка нет). </a:t>
            </a:r>
          </a:p>
          <a:p>
            <a:r>
              <a:rPr lang="ru-RU" sz="5100" dirty="0"/>
              <a:t>Принципы: общедоступность ИУП</a:t>
            </a:r>
          </a:p>
          <a:p>
            <a:endParaRPr lang="ru-RU" dirty="0"/>
          </a:p>
        </p:txBody>
      </p:sp>
    </p:spTree>
    <p:extLst>
      <p:ext uri="{BB962C8B-B14F-4D97-AF65-F5344CB8AC3E}">
        <p14:creationId xmlns:p14="http://schemas.microsoft.com/office/powerpoint/2010/main" val="15476625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Особенности реализации индивидуальных учебных планов</a:t>
            </a:r>
            <a:br>
              <a:rPr lang="ru-RU" dirty="0"/>
            </a:br>
            <a:endParaRPr lang="ru-RU" dirty="0"/>
          </a:p>
        </p:txBody>
      </p:sp>
      <p:sp>
        <p:nvSpPr>
          <p:cNvPr id="3" name="Объект 2"/>
          <p:cNvSpPr>
            <a:spLocks noGrp="1"/>
          </p:cNvSpPr>
          <p:nvPr>
            <p:ph idx="1"/>
          </p:nvPr>
        </p:nvSpPr>
        <p:spPr/>
        <p:txBody>
          <a:bodyPr>
            <a:normAutofit fontScale="85000" lnSpcReduction="20000"/>
          </a:bodyPr>
          <a:lstStyle/>
          <a:p>
            <a:r>
              <a:rPr lang="ru-RU" dirty="0" smtClean="0"/>
              <a:t>Причины оформления ИУП</a:t>
            </a:r>
          </a:p>
          <a:p>
            <a:pPr lvl="1"/>
            <a:r>
              <a:rPr lang="ru-RU" dirty="0" smtClean="0"/>
              <a:t>Сочетание форм обучения, форм получения образования </a:t>
            </a:r>
          </a:p>
          <a:p>
            <a:pPr lvl="1"/>
            <a:r>
              <a:rPr lang="ru-RU" dirty="0" smtClean="0"/>
              <a:t>Сочетание образовательных программ</a:t>
            </a:r>
          </a:p>
          <a:p>
            <a:pPr lvl="1"/>
            <a:r>
              <a:rPr lang="ru-RU" dirty="0" smtClean="0"/>
              <a:t>Углубленное \ ускоренное обучение</a:t>
            </a:r>
          </a:p>
          <a:p>
            <a:pPr lvl="1"/>
            <a:r>
              <a:rPr lang="ru-RU" dirty="0" smtClean="0"/>
              <a:t>Обучение при </a:t>
            </a:r>
            <a:r>
              <a:rPr lang="ru-RU" dirty="0" err="1" smtClean="0"/>
              <a:t>неосвоении</a:t>
            </a:r>
            <a:r>
              <a:rPr lang="ru-RU" dirty="0" smtClean="0"/>
              <a:t> программы</a:t>
            </a:r>
          </a:p>
          <a:p>
            <a:pPr lvl="1"/>
            <a:r>
              <a:rPr lang="ru-RU" dirty="0" smtClean="0"/>
              <a:t>Обучение при сетевом взаимодействии</a:t>
            </a:r>
          </a:p>
          <a:p>
            <a:pPr lvl="1"/>
            <a:r>
              <a:rPr lang="ru-RU" dirty="0" smtClean="0"/>
              <a:t>Обучение при невозможности использовать общепринятый формат обучения</a:t>
            </a:r>
          </a:p>
          <a:p>
            <a:endParaRPr lang="ru-RU" dirty="0"/>
          </a:p>
          <a:p>
            <a:r>
              <a:rPr lang="ru-RU" dirty="0" smtClean="0"/>
              <a:t>Выявились </a:t>
            </a:r>
            <a:r>
              <a:rPr lang="ru-RU" dirty="0"/>
              <a:t>дети, которые НЕ выдерживают нагрузок в связи с цифровым дистанционным форматом образования</a:t>
            </a:r>
          </a:p>
          <a:p>
            <a:pPr lvl="1"/>
            <a:r>
              <a:rPr lang="ru-RU" dirty="0"/>
              <a:t>Проблемы зрения</a:t>
            </a:r>
          </a:p>
          <a:p>
            <a:pPr lvl="1"/>
            <a:r>
              <a:rPr lang="ru-RU" dirty="0"/>
              <a:t>Проблемы реакций психики ребенка</a:t>
            </a:r>
          </a:p>
          <a:p>
            <a:r>
              <a:rPr lang="ru-RU" dirty="0"/>
              <a:t>Существуют жесткие </a:t>
            </a:r>
            <a:r>
              <a:rPr lang="ru-RU" dirty="0" err="1"/>
              <a:t>СанПин</a:t>
            </a:r>
            <a:r>
              <a:rPr lang="ru-RU" dirty="0"/>
              <a:t>, они повсеместно не были </a:t>
            </a:r>
            <a:r>
              <a:rPr lang="ru-RU" dirty="0" smtClean="0"/>
              <a:t>соблюдены</a:t>
            </a:r>
          </a:p>
          <a:p>
            <a:r>
              <a:rPr lang="ru-RU" dirty="0" smtClean="0"/>
              <a:t>Для таких случаев целесообразно оформлять ИУП</a:t>
            </a:r>
            <a:endParaRPr lang="ru-RU" dirty="0"/>
          </a:p>
          <a:p>
            <a:endParaRPr lang="ru-RU" dirty="0"/>
          </a:p>
        </p:txBody>
      </p:sp>
    </p:spTree>
    <p:extLst>
      <p:ext uri="{BB962C8B-B14F-4D97-AF65-F5344CB8AC3E}">
        <p14:creationId xmlns:p14="http://schemas.microsoft.com/office/powerpoint/2010/main" val="9599957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Обеспечение особых образовательных потребностей</a:t>
            </a:r>
            <a:br>
              <a:rPr lang="ru-RU" dirty="0"/>
            </a:br>
            <a:endParaRPr lang="ru-RU" dirty="0"/>
          </a:p>
        </p:txBody>
      </p:sp>
      <p:sp>
        <p:nvSpPr>
          <p:cNvPr id="3" name="Объект 2"/>
          <p:cNvSpPr>
            <a:spLocks noGrp="1"/>
          </p:cNvSpPr>
          <p:nvPr>
            <p:ph idx="1"/>
          </p:nvPr>
        </p:nvSpPr>
        <p:spPr>
          <a:xfrm>
            <a:off x="725713" y="1690688"/>
            <a:ext cx="10929257" cy="4486275"/>
          </a:xfrm>
        </p:spPr>
        <p:txBody>
          <a:bodyPr>
            <a:normAutofit lnSpcReduction="10000"/>
          </a:bodyPr>
          <a:lstStyle/>
          <a:p>
            <a:r>
              <a:rPr lang="ru-RU" dirty="0"/>
              <a:t>Основные проблемные категории обучающихся: </a:t>
            </a:r>
          </a:p>
          <a:p>
            <a:pPr lvl="1"/>
            <a:r>
              <a:rPr lang="ru-RU" dirty="0"/>
              <a:t>ОВЗ, </a:t>
            </a:r>
          </a:p>
          <a:p>
            <a:pPr lvl="1"/>
            <a:r>
              <a:rPr lang="ru-RU" dirty="0"/>
              <a:t>социально неблагополучные семьи, </a:t>
            </a:r>
          </a:p>
          <a:p>
            <a:pPr lvl="1"/>
            <a:r>
              <a:rPr lang="ru-RU" dirty="0"/>
              <a:t>обучающиеся с языком, который не является родным,</a:t>
            </a:r>
          </a:p>
          <a:p>
            <a:pPr lvl="1"/>
            <a:r>
              <a:rPr lang="ru-RU" dirty="0"/>
              <a:t>(!!!!!!) материально малообеспеченные семьи,</a:t>
            </a:r>
          </a:p>
          <a:p>
            <a:pPr lvl="1"/>
            <a:r>
              <a:rPr lang="ru-RU" dirty="0"/>
              <a:t>(!!!!!!) семьи без возможности взрослых оказать помощь ребенку</a:t>
            </a:r>
          </a:p>
          <a:p>
            <a:r>
              <a:rPr lang="ru-RU" dirty="0" smtClean="0"/>
              <a:t>Качество образования в </a:t>
            </a:r>
            <a:r>
              <a:rPr lang="ru-RU" dirty="0" err="1" smtClean="0"/>
              <a:t>дистанте</a:t>
            </a:r>
            <a:r>
              <a:rPr lang="ru-RU" dirty="0" smtClean="0"/>
              <a:t> для них пострадало сильнее всего</a:t>
            </a:r>
            <a:endParaRPr lang="ru-RU" dirty="0" smtClean="0"/>
          </a:p>
          <a:p>
            <a:r>
              <a:rPr lang="ru-RU" dirty="0" smtClean="0"/>
              <a:t>Вывод:</a:t>
            </a:r>
          </a:p>
          <a:p>
            <a:pPr lvl="1"/>
            <a:r>
              <a:rPr lang="ru-RU" dirty="0" smtClean="0"/>
              <a:t>Пандемия усилила неравенство в образовании, сделав незащищенные категории обучающихся еще более уязвимыми</a:t>
            </a:r>
          </a:p>
          <a:p>
            <a:pPr lvl="1"/>
            <a:r>
              <a:rPr lang="ru-RU" dirty="0" smtClean="0"/>
              <a:t>Дистанционные технологии требуют дополнительных мер для преодоления неравенства в образовании </a:t>
            </a:r>
          </a:p>
          <a:p>
            <a:endParaRPr lang="ru-RU" dirty="0"/>
          </a:p>
          <a:p>
            <a:endParaRPr lang="ru-RU" dirty="0"/>
          </a:p>
        </p:txBody>
      </p:sp>
    </p:spTree>
    <p:extLst>
      <p:ext uri="{BB962C8B-B14F-4D97-AF65-F5344CB8AC3E}">
        <p14:creationId xmlns:p14="http://schemas.microsoft.com/office/powerpoint/2010/main" val="11061539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Обеспечение индивидуальных запросов к содержанию и качеству образования</a:t>
            </a:r>
            <a:br>
              <a:rPr lang="ru-RU" dirty="0"/>
            </a:br>
            <a:endParaRPr lang="ru-RU" dirty="0"/>
          </a:p>
        </p:txBody>
      </p:sp>
      <p:sp>
        <p:nvSpPr>
          <p:cNvPr id="3" name="Объект 2"/>
          <p:cNvSpPr>
            <a:spLocks noGrp="1"/>
          </p:cNvSpPr>
          <p:nvPr>
            <p:ph idx="1"/>
          </p:nvPr>
        </p:nvSpPr>
        <p:spPr/>
        <p:txBody>
          <a:bodyPr/>
          <a:lstStyle/>
          <a:p>
            <a:r>
              <a:rPr lang="ru-RU" dirty="0"/>
              <a:t>Запросы  </a:t>
            </a:r>
          </a:p>
          <a:p>
            <a:pPr lvl="1"/>
            <a:r>
              <a:rPr lang="ru-RU" dirty="0"/>
              <a:t>Ребенка – включая социальное взаимодействие, т.е. образовательный процесс как обучение и воспитание, а также социализация (в </a:t>
            </a:r>
            <a:r>
              <a:rPr lang="ru-RU" dirty="0" err="1"/>
              <a:t>т.ч</a:t>
            </a:r>
            <a:r>
              <a:rPr lang="ru-RU" dirty="0"/>
              <a:t>. за пределами мероприятий по учебному плану)</a:t>
            </a:r>
          </a:p>
          <a:p>
            <a:pPr lvl="1"/>
            <a:r>
              <a:rPr lang="ru-RU" dirty="0"/>
              <a:t>Семьи – включая качество образования, профориентацию, а также определенный (не бесконечный) объем ресурсов семьи, затрачиваемый на образование ребенка</a:t>
            </a:r>
          </a:p>
          <a:p>
            <a:r>
              <a:rPr lang="ru-RU" dirty="0"/>
              <a:t>Новые возможности по формированию групп обучающихся</a:t>
            </a:r>
          </a:p>
          <a:p>
            <a:pPr lvl="1"/>
            <a:r>
              <a:rPr lang="ru-RU" dirty="0"/>
              <a:t>Внедрение электронных курсов позволяет больше вариативности в содержании образования и скорости обучения. </a:t>
            </a:r>
          </a:p>
          <a:p>
            <a:pPr lvl="1"/>
            <a:r>
              <a:rPr lang="ru-RU" dirty="0"/>
              <a:t>Становятся возможны меньшие по размеру группы</a:t>
            </a:r>
          </a:p>
          <a:p>
            <a:endParaRPr lang="ru-RU" dirty="0"/>
          </a:p>
        </p:txBody>
      </p:sp>
    </p:spTree>
    <p:extLst>
      <p:ext uri="{BB962C8B-B14F-4D97-AF65-F5344CB8AC3E}">
        <p14:creationId xmlns:p14="http://schemas.microsoft.com/office/powerpoint/2010/main" val="20761162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Текущий контроль и промежуточная аттестация</a:t>
            </a:r>
            <a:br>
              <a:rPr lang="ru-RU" dirty="0"/>
            </a:br>
            <a:endParaRPr lang="ru-RU" dirty="0"/>
          </a:p>
        </p:txBody>
      </p:sp>
      <p:sp>
        <p:nvSpPr>
          <p:cNvPr id="3" name="Объект 2"/>
          <p:cNvSpPr>
            <a:spLocks noGrp="1"/>
          </p:cNvSpPr>
          <p:nvPr>
            <p:ph idx="1"/>
          </p:nvPr>
        </p:nvSpPr>
        <p:spPr/>
        <p:txBody>
          <a:bodyPr>
            <a:normAutofit fontScale="92500"/>
          </a:bodyPr>
          <a:lstStyle/>
          <a:p>
            <a:r>
              <a:rPr lang="ru-RU" dirty="0"/>
              <a:t>Отнесено к компетенции образовательной организации</a:t>
            </a:r>
          </a:p>
          <a:p>
            <a:r>
              <a:rPr lang="ru-RU" dirty="0"/>
              <a:t>Допускаются изменения, в </a:t>
            </a:r>
            <a:r>
              <a:rPr lang="ru-RU" dirty="0" err="1"/>
              <a:t>т.ч</a:t>
            </a:r>
            <a:r>
              <a:rPr lang="ru-RU" dirty="0"/>
              <a:t>. упрощение установленного порядка</a:t>
            </a:r>
          </a:p>
          <a:p>
            <a:r>
              <a:rPr lang="ru-RU" dirty="0"/>
              <a:t>Порядок внесения изменений в ЛНА должен быть соблюден</a:t>
            </a:r>
          </a:p>
          <a:p>
            <a:r>
              <a:rPr lang="ru-RU" dirty="0"/>
              <a:t>Учитывать права обучающихся: при разработке + учет мнения советов родителей</a:t>
            </a:r>
          </a:p>
          <a:p>
            <a:r>
              <a:rPr lang="ru-RU" dirty="0"/>
              <a:t>Варианты контроля самостоятельности – выбор организации, но с соблюдением прав граждан</a:t>
            </a:r>
          </a:p>
          <a:p>
            <a:pPr lvl="1"/>
            <a:r>
              <a:rPr lang="ru-RU" dirty="0" err="1"/>
              <a:t>Видеофиксация</a:t>
            </a:r>
            <a:endParaRPr lang="ru-RU" dirty="0"/>
          </a:p>
          <a:p>
            <a:pPr lvl="1"/>
            <a:r>
              <a:rPr lang="ru-RU" dirty="0"/>
              <a:t>Уникальные проектные задания</a:t>
            </a:r>
          </a:p>
          <a:p>
            <a:pPr lvl="1"/>
            <a:r>
              <a:rPr lang="ru-RU" dirty="0"/>
              <a:t>Доступ по паролю</a:t>
            </a:r>
          </a:p>
          <a:p>
            <a:endParaRPr lang="ru-RU" dirty="0"/>
          </a:p>
        </p:txBody>
      </p:sp>
    </p:spTree>
    <p:extLst>
      <p:ext uri="{BB962C8B-B14F-4D97-AF65-F5344CB8AC3E}">
        <p14:creationId xmlns:p14="http://schemas.microsoft.com/office/powerpoint/2010/main" val="414535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Рабочее время и время отдыха</a:t>
            </a:r>
            <a:endParaRPr lang="ru-RU" dirty="0"/>
          </a:p>
        </p:txBody>
      </p:sp>
      <p:sp>
        <p:nvSpPr>
          <p:cNvPr id="3" name="Объект 2"/>
          <p:cNvSpPr>
            <a:spLocks noGrp="1"/>
          </p:cNvSpPr>
          <p:nvPr>
            <p:ph idx="1"/>
          </p:nvPr>
        </p:nvSpPr>
        <p:spPr/>
        <p:txBody>
          <a:bodyPr>
            <a:normAutofit fontScale="85000" lnSpcReduction="20000"/>
          </a:bodyPr>
          <a:lstStyle/>
          <a:p>
            <a:r>
              <a:rPr lang="ru-RU" altLang="ru-RU" dirty="0" smtClean="0"/>
              <a:t>Учебная нагрузка </a:t>
            </a:r>
            <a:r>
              <a:rPr lang="ru-RU" altLang="ru-RU" dirty="0"/>
              <a:t>должна быть </a:t>
            </a:r>
            <a:r>
              <a:rPr lang="ru-RU" altLang="ru-RU" dirty="0" smtClean="0"/>
              <a:t>соблюдена</a:t>
            </a:r>
          </a:p>
          <a:p>
            <a:pPr lvl="1"/>
            <a:r>
              <a:rPr lang="ru-RU" altLang="ru-RU" dirty="0"/>
              <a:t>Обучение с учетом потребностей, возможностей личности и в зависимости от объема обязательных занятий педагогического работника с обучающимися осуществляется в очной, очно-заочной или заочной форме.</a:t>
            </a:r>
          </a:p>
          <a:p>
            <a:pPr lvl="1"/>
            <a:r>
              <a:rPr lang="ru-RU" altLang="ru-RU" dirty="0" smtClean="0"/>
              <a:t>Учебная работа – во взаимодействии с обучающимся (</a:t>
            </a:r>
            <a:r>
              <a:rPr lang="ru-RU" altLang="ru-RU" dirty="0" err="1" smtClean="0"/>
              <a:t>дистант</a:t>
            </a:r>
            <a:r>
              <a:rPr lang="ru-RU" altLang="ru-RU" dirty="0" smtClean="0"/>
              <a:t> не исключает взаимодействия)</a:t>
            </a:r>
          </a:p>
          <a:p>
            <a:pPr lvl="1"/>
            <a:r>
              <a:rPr lang="ru-RU" altLang="ru-RU" dirty="0" smtClean="0"/>
              <a:t>При этом режим рабочего времени и расписание занятий могут быть уточнены</a:t>
            </a:r>
            <a:endParaRPr lang="ru-RU" altLang="ru-RU" dirty="0"/>
          </a:p>
          <a:p>
            <a:r>
              <a:rPr lang="ru-RU" altLang="ru-RU" dirty="0" smtClean="0"/>
              <a:t>Работа из дома – не отмена временных ограничений в работе</a:t>
            </a:r>
          </a:p>
          <a:p>
            <a:pPr lvl="1"/>
            <a:r>
              <a:rPr lang="ru-RU" altLang="ru-RU" dirty="0" smtClean="0"/>
              <a:t>Взаимодействие с родителями и обучающимися – в рабочее время</a:t>
            </a:r>
          </a:p>
          <a:p>
            <a:pPr lvl="1"/>
            <a:r>
              <a:rPr lang="ru-RU" altLang="ru-RU" dirty="0" smtClean="0"/>
              <a:t>Наращивание работы в части методических обязанностей должно сопровождаться сокращением других обязанностей</a:t>
            </a:r>
            <a:endParaRPr lang="ru-RU" altLang="ru-RU" dirty="0"/>
          </a:p>
          <a:p>
            <a:r>
              <a:rPr lang="ru-RU" dirty="0" smtClean="0"/>
              <a:t>Предоставление отпусков</a:t>
            </a:r>
          </a:p>
          <a:p>
            <a:pPr lvl="1"/>
            <a:r>
              <a:rPr lang="ru-RU" dirty="0" smtClean="0"/>
              <a:t>Возможности предоставления отпусков в разные периоды года</a:t>
            </a:r>
          </a:p>
          <a:p>
            <a:pPr lvl="1"/>
            <a:r>
              <a:rPr lang="ru-RU" dirty="0" smtClean="0"/>
              <a:t>Частичный перенос отпуска – только с согласия работника</a:t>
            </a:r>
          </a:p>
          <a:p>
            <a:pPr lvl="1"/>
            <a:r>
              <a:rPr lang="ru-RU" dirty="0" smtClean="0"/>
              <a:t>Разделение отпуска на части – по соглашению с работником</a:t>
            </a:r>
          </a:p>
        </p:txBody>
      </p:sp>
    </p:spTree>
    <p:extLst>
      <p:ext uri="{BB962C8B-B14F-4D97-AF65-F5344CB8AC3E}">
        <p14:creationId xmlns:p14="http://schemas.microsoft.com/office/powerpoint/2010/main" val="5663647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dirty="0"/>
              <a:t>Воспитательная работа. Внеурочная деятельность. </a:t>
            </a:r>
            <a:r>
              <a:rPr lang="ru-RU" dirty="0"/>
              <a:t/>
            </a:r>
            <a:br>
              <a:rPr lang="ru-RU" dirty="0"/>
            </a:br>
            <a:endParaRPr lang="ru-RU" dirty="0"/>
          </a:p>
        </p:txBody>
      </p:sp>
      <p:sp>
        <p:nvSpPr>
          <p:cNvPr id="3" name="Объект 2"/>
          <p:cNvSpPr>
            <a:spLocks noGrp="1"/>
          </p:cNvSpPr>
          <p:nvPr>
            <p:ph idx="1"/>
          </p:nvPr>
        </p:nvSpPr>
        <p:spPr/>
        <p:txBody>
          <a:bodyPr>
            <a:normAutofit lnSpcReduction="10000"/>
          </a:bodyPr>
          <a:lstStyle/>
          <a:p>
            <a:r>
              <a:rPr lang="ru-RU" dirty="0"/>
              <a:t>Необъемлемая часть образовательной программы</a:t>
            </a:r>
          </a:p>
          <a:p>
            <a:pPr lvl="1"/>
            <a:r>
              <a:rPr lang="ru-RU" dirty="0"/>
              <a:t>Нет препятствий к использованию электронных ресурсов и дистанционных технологий</a:t>
            </a:r>
          </a:p>
          <a:p>
            <a:pPr lvl="1"/>
            <a:r>
              <a:rPr lang="ru-RU" dirty="0"/>
              <a:t>Учет политики в сфере воспитательной составляющей образовательной программы</a:t>
            </a:r>
          </a:p>
          <a:p>
            <a:pPr lvl="1"/>
            <a:r>
              <a:rPr lang="ru-RU" dirty="0"/>
              <a:t>Учет политики в сфере взаимодействия систем общего и дополнительного образования </a:t>
            </a:r>
          </a:p>
          <a:p>
            <a:r>
              <a:rPr lang="ru-RU" dirty="0"/>
              <a:t>Коррекционная работа – возникает больше вопросов</a:t>
            </a:r>
          </a:p>
          <a:p>
            <a:endParaRPr lang="ru-RU" dirty="0"/>
          </a:p>
          <a:p>
            <a:r>
              <a:rPr lang="ru-RU" dirty="0"/>
              <a:t>!!! ПРИСМОТР И УХОД – услуга, которая не может быть оказана дистанционно</a:t>
            </a:r>
          </a:p>
          <a:p>
            <a:endParaRPr lang="ru-RU" dirty="0"/>
          </a:p>
        </p:txBody>
      </p:sp>
    </p:spTree>
    <p:extLst>
      <p:ext uri="{BB962C8B-B14F-4D97-AF65-F5344CB8AC3E}">
        <p14:creationId xmlns:p14="http://schemas.microsoft.com/office/powerpoint/2010/main" val="1406256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655410"/>
            <a:ext cx="10515600" cy="752475"/>
          </a:xfrm>
        </p:spPr>
        <p:txBody>
          <a:bodyPr>
            <a:normAutofit fontScale="90000"/>
          </a:bodyPr>
          <a:lstStyle/>
          <a:p>
            <a:r>
              <a:rPr lang="ru-RU" sz="3100" dirty="0" smtClean="0"/>
              <a:t>Работа </a:t>
            </a:r>
            <a:r>
              <a:rPr lang="ru-RU" sz="3100" dirty="0"/>
              <a:t>с обучающимися, проживающими в другой местности</a:t>
            </a:r>
            <a:r>
              <a:rPr lang="ru-RU" dirty="0"/>
              <a:t/>
            </a:r>
            <a:br>
              <a:rPr lang="ru-RU" dirty="0"/>
            </a:br>
            <a:endParaRPr lang="ru-RU" dirty="0"/>
          </a:p>
        </p:txBody>
      </p:sp>
      <p:sp>
        <p:nvSpPr>
          <p:cNvPr id="3" name="Объект 2"/>
          <p:cNvSpPr>
            <a:spLocks noGrp="1"/>
          </p:cNvSpPr>
          <p:nvPr>
            <p:ph idx="1"/>
          </p:nvPr>
        </p:nvSpPr>
        <p:spPr>
          <a:xfrm>
            <a:off x="838200" y="1756229"/>
            <a:ext cx="10515600" cy="4420734"/>
          </a:xfrm>
        </p:spPr>
        <p:txBody>
          <a:bodyPr>
            <a:normAutofit fontScale="92500" lnSpcReduction="10000"/>
          </a:bodyPr>
          <a:lstStyle/>
          <a:p>
            <a:r>
              <a:rPr lang="ru-RU" dirty="0"/>
              <a:t>«Если я учусь дистанционно, почему я не могу учиться сразу в лучшей организации региона?»</a:t>
            </a:r>
          </a:p>
          <a:p>
            <a:endParaRPr lang="ru-RU" dirty="0" smtClean="0"/>
          </a:p>
          <a:p>
            <a:r>
              <a:rPr lang="ru-RU" dirty="0" smtClean="0"/>
              <a:t>Конкуренция за обучающегося в режиме посещения организации</a:t>
            </a:r>
          </a:p>
          <a:p>
            <a:pPr lvl="1"/>
            <a:r>
              <a:rPr lang="ru-RU" dirty="0" smtClean="0"/>
              <a:t>Может отсутствовать, если организация является «монополистом» в пределах транспортной доступности</a:t>
            </a:r>
          </a:p>
          <a:p>
            <a:pPr lvl="1"/>
            <a:r>
              <a:rPr lang="ru-RU" dirty="0" smtClean="0"/>
              <a:t>Существует в определенных границах транспортной доступности</a:t>
            </a:r>
            <a:endParaRPr lang="ru-RU" dirty="0" smtClean="0"/>
          </a:p>
          <a:p>
            <a:r>
              <a:rPr lang="ru-RU" dirty="0" smtClean="0"/>
              <a:t>Конкуренция за обучающегося в </a:t>
            </a:r>
            <a:r>
              <a:rPr lang="ru-RU" dirty="0" err="1" smtClean="0"/>
              <a:t>дистанте</a:t>
            </a:r>
            <a:r>
              <a:rPr lang="ru-RU" dirty="0" smtClean="0"/>
              <a:t> расширяется</a:t>
            </a:r>
          </a:p>
          <a:p>
            <a:pPr lvl="1"/>
            <a:r>
              <a:rPr lang="ru-RU" dirty="0" smtClean="0"/>
              <a:t>Платные образовательные программы – глобальная конкуренция на уровне мира (с учетом языкового барьера)</a:t>
            </a:r>
          </a:p>
          <a:p>
            <a:pPr lvl="1"/>
            <a:r>
              <a:rPr lang="ru-RU" dirty="0" smtClean="0"/>
              <a:t>Бесплатные образовательные программы – конкуренция внутри страны (невозможно дискриминировать по месту жительства)</a:t>
            </a:r>
            <a:endParaRPr lang="ru-RU" dirty="0"/>
          </a:p>
        </p:txBody>
      </p:sp>
    </p:spTree>
    <p:extLst>
      <p:ext uri="{BB962C8B-B14F-4D97-AF65-F5344CB8AC3E}">
        <p14:creationId xmlns:p14="http://schemas.microsoft.com/office/powerpoint/2010/main" val="38669039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970189"/>
          </a:xfrm>
        </p:spPr>
        <p:txBody>
          <a:bodyPr>
            <a:normAutofit fontScale="90000"/>
          </a:bodyPr>
          <a:lstStyle/>
          <a:p>
            <a:r>
              <a:rPr lang="ru-RU" sz="3600" dirty="0"/>
              <a:t>Работа по договорам о платных образовательных услугах</a:t>
            </a:r>
          </a:p>
        </p:txBody>
      </p:sp>
      <p:sp>
        <p:nvSpPr>
          <p:cNvPr id="3" name="Объект 2"/>
          <p:cNvSpPr>
            <a:spLocks noGrp="1"/>
          </p:cNvSpPr>
          <p:nvPr>
            <p:ph idx="1"/>
          </p:nvPr>
        </p:nvSpPr>
        <p:spPr>
          <a:xfrm>
            <a:off x="653144" y="1335314"/>
            <a:ext cx="11263085" cy="5061404"/>
          </a:xfrm>
        </p:spPr>
        <p:txBody>
          <a:bodyPr>
            <a:normAutofit fontScale="92500" lnSpcReduction="20000"/>
          </a:bodyPr>
          <a:lstStyle/>
          <a:p>
            <a:r>
              <a:rPr lang="ru-RU" dirty="0" smtClean="0"/>
              <a:t>Общее </a:t>
            </a:r>
            <a:r>
              <a:rPr lang="ru-RU" dirty="0"/>
              <a:t>правило – договор изменяется по соглашению сторон</a:t>
            </a:r>
          </a:p>
          <a:p>
            <a:pPr lvl="1"/>
            <a:r>
              <a:rPr lang="ru-RU" dirty="0"/>
              <a:t>Реальная стоимость дистанционной услуги: требует расчета и обоснования</a:t>
            </a:r>
          </a:p>
          <a:p>
            <a:pPr lvl="1"/>
            <a:r>
              <a:rPr lang="ru-RU" dirty="0"/>
              <a:t>Особенности изменения стоимости, с учетом статуса государственного, муниципального учреждения</a:t>
            </a:r>
          </a:p>
          <a:p>
            <a:r>
              <a:rPr lang="ru-RU" dirty="0" smtClean="0"/>
              <a:t>Особенность</a:t>
            </a:r>
            <a:r>
              <a:rPr lang="ru-RU" dirty="0"/>
              <a:t>: возможность отказа от договора со стороны обучающегося в любой </a:t>
            </a:r>
            <a:r>
              <a:rPr lang="ru-RU" dirty="0" smtClean="0"/>
              <a:t>момент</a:t>
            </a:r>
          </a:p>
          <a:p>
            <a:pPr lvl="1"/>
            <a:r>
              <a:rPr lang="ru-RU" dirty="0" smtClean="0"/>
              <a:t>Позитивные практики: балет в </a:t>
            </a:r>
            <a:r>
              <a:rPr lang="ru-RU" dirty="0" err="1" smtClean="0"/>
              <a:t>дистанте</a:t>
            </a:r>
            <a:r>
              <a:rPr lang="ru-RU" dirty="0" smtClean="0"/>
              <a:t> </a:t>
            </a:r>
          </a:p>
          <a:p>
            <a:r>
              <a:rPr lang="ru-RU" dirty="0" smtClean="0"/>
              <a:t>Последствия для работника, занятого в оказании платных услуг:</a:t>
            </a:r>
          </a:p>
          <a:p>
            <a:pPr lvl="1"/>
            <a:r>
              <a:rPr lang="ru-RU" dirty="0" smtClean="0"/>
              <a:t>При условии нагрузки по трудовому договору – простой по вине работодателя </a:t>
            </a:r>
            <a:r>
              <a:rPr lang="ru-RU" b="1" dirty="0" smtClean="0"/>
              <a:t>???</a:t>
            </a:r>
          </a:p>
          <a:p>
            <a:pPr lvl="2"/>
            <a:r>
              <a:rPr lang="ru-RU" dirty="0" smtClean="0"/>
              <a:t>Работодатель обязан </a:t>
            </a:r>
            <a:r>
              <a:rPr lang="ru-RU" dirty="0"/>
              <a:t>предоставлять работникам работу, обусловленную трудовым </a:t>
            </a:r>
            <a:r>
              <a:rPr lang="ru-RU" dirty="0" smtClean="0"/>
              <a:t>договором</a:t>
            </a:r>
          </a:p>
          <a:p>
            <a:pPr lvl="2"/>
            <a:r>
              <a:rPr lang="ru-RU" dirty="0"/>
              <a:t>Время простоя по вине работодателя оплачивается в размере не менее двух третей средней заработной платы работника. Время простоя по причинам, не зависящим от работодателя и работника, оплачивается в размере не менее двух третей тарифной ставки, оклада (должностного оклада), рассчитанных пропорционально времени </a:t>
            </a:r>
            <a:r>
              <a:rPr lang="ru-RU" dirty="0" smtClean="0"/>
              <a:t>простоя</a:t>
            </a:r>
          </a:p>
          <a:p>
            <a:pPr lvl="2"/>
            <a:r>
              <a:rPr lang="ru-RU" dirty="0" smtClean="0"/>
              <a:t>Право сокращения штатов, штатной численности – дает работодателю ТК</a:t>
            </a:r>
            <a:endParaRPr lang="ru-RU" dirty="0"/>
          </a:p>
          <a:p>
            <a:pPr lvl="1"/>
            <a:r>
              <a:rPr lang="ru-RU" dirty="0" smtClean="0"/>
              <a:t>При условии дополнительно возложенных обязанностей – приказ может быть отменен с предупреждением за три дня </a:t>
            </a:r>
            <a:endParaRPr lang="ru-RU" dirty="0"/>
          </a:p>
          <a:p>
            <a:endParaRPr lang="ru-RU" dirty="0"/>
          </a:p>
        </p:txBody>
      </p:sp>
    </p:spTree>
    <p:extLst>
      <p:ext uri="{BB962C8B-B14F-4D97-AF65-F5344CB8AC3E}">
        <p14:creationId xmlns:p14="http://schemas.microsoft.com/office/powerpoint/2010/main" val="7646371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198" y="0"/>
            <a:ext cx="11034485" cy="885371"/>
          </a:xfrm>
        </p:spPr>
        <p:txBody>
          <a:bodyPr>
            <a:normAutofit/>
          </a:bodyPr>
          <a:lstStyle/>
          <a:p>
            <a:r>
              <a:rPr lang="ru-RU" sz="3600" dirty="0" smtClean="0"/>
              <a:t>Юридические варианты закрепления обязанностей </a:t>
            </a:r>
            <a:endParaRPr lang="ru-RU" sz="3600" dirty="0"/>
          </a:p>
        </p:txBody>
      </p:sp>
      <p:graphicFrame>
        <p:nvGraphicFramePr>
          <p:cNvPr id="5" name="Объект 4"/>
          <p:cNvGraphicFramePr>
            <a:graphicFrameLocks noGrp="1"/>
          </p:cNvGraphicFramePr>
          <p:nvPr>
            <p:ph idx="1"/>
            <p:extLst/>
          </p:nvPr>
        </p:nvGraphicFramePr>
        <p:xfrm>
          <a:off x="319313" y="703716"/>
          <a:ext cx="11553370" cy="6035040"/>
        </p:xfrm>
        <a:graphic>
          <a:graphicData uri="http://schemas.openxmlformats.org/drawingml/2006/table">
            <a:tbl>
              <a:tblPr firstRow="1" bandRow="1">
                <a:tableStyleId>{5C22544A-7EE6-4342-B048-85BDC9FD1C3A}</a:tableStyleId>
              </a:tblPr>
              <a:tblGrid>
                <a:gridCol w="2686959">
                  <a:extLst>
                    <a:ext uri="{9D8B030D-6E8A-4147-A177-3AD203B41FA5}">
                      <a16:colId xmlns:a16="http://schemas.microsoft.com/office/drawing/2014/main" val="1886604736"/>
                    </a:ext>
                  </a:extLst>
                </a:gridCol>
                <a:gridCol w="1934389">
                  <a:extLst>
                    <a:ext uri="{9D8B030D-6E8A-4147-A177-3AD203B41FA5}">
                      <a16:colId xmlns:a16="http://schemas.microsoft.com/office/drawing/2014/main" val="2142435263"/>
                    </a:ext>
                  </a:extLst>
                </a:gridCol>
                <a:gridCol w="2310674">
                  <a:extLst>
                    <a:ext uri="{9D8B030D-6E8A-4147-A177-3AD203B41FA5}">
                      <a16:colId xmlns:a16="http://schemas.microsoft.com/office/drawing/2014/main" val="3353582989"/>
                    </a:ext>
                  </a:extLst>
                </a:gridCol>
                <a:gridCol w="2310674">
                  <a:extLst>
                    <a:ext uri="{9D8B030D-6E8A-4147-A177-3AD203B41FA5}">
                      <a16:colId xmlns:a16="http://schemas.microsoft.com/office/drawing/2014/main" val="782922747"/>
                    </a:ext>
                  </a:extLst>
                </a:gridCol>
                <a:gridCol w="2310674">
                  <a:extLst>
                    <a:ext uri="{9D8B030D-6E8A-4147-A177-3AD203B41FA5}">
                      <a16:colId xmlns:a16="http://schemas.microsoft.com/office/drawing/2014/main" val="2937235955"/>
                    </a:ext>
                  </a:extLst>
                </a:gridCol>
              </a:tblGrid>
              <a:tr h="370840">
                <a:tc>
                  <a:txBody>
                    <a:bodyPr/>
                    <a:lstStyle/>
                    <a:p>
                      <a:r>
                        <a:rPr lang="ru-RU" dirty="0" smtClean="0"/>
                        <a:t>Вариант</a:t>
                      </a:r>
                      <a:endParaRPr lang="ru-RU" dirty="0"/>
                    </a:p>
                  </a:txBody>
                  <a:tcPr/>
                </a:tc>
                <a:tc>
                  <a:txBody>
                    <a:bodyPr/>
                    <a:lstStyle/>
                    <a:p>
                      <a:r>
                        <a:rPr lang="ru-RU" dirty="0" smtClean="0"/>
                        <a:t>В рабоче</a:t>
                      </a:r>
                      <a:r>
                        <a:rPr lang="ru-RU" baseline="0" dirty="0" smtClean="0"/>
                        <a:t>е время \ за пределами?</a:t>
                      </a:r>
                      <a:endParaRPr lang="ru-RU" dirty="0"/>
                    </a:p>
                  </a:txBody>
                  <a:tcPr/>
                </a:tc>
                <a:tc>
                  <a:txBody>
                    <a:bodyPr/>
                    <a:lstStyle/>
                    <a:p>
                      <a:r>
                        <a:rPr lang="ru-RU" dirty="0" smtClean="0"/>
                        <a:t>Как можно отказаться</a:t>
                      </a:r>
                      <a:endParaRPr lang="ru-RU" dirty="0"/>
                    </a:p>
                  </a:txBody>
                  <a:tcPr/>
                </a:tc>
                <a:tc>
                  <a:txBody>
                    <a:bodyPr/>
                    <a:lstStyle/>
                    <a:p>
                      <a:r>
                        <a:rPr lang="ru-RU" dirty="0" smtClean="0"/>
                        <a:t>Как отменить </a:t>
                      </a:r>
                      <a:endParaRPr lang="ru-RU" dirty="0"/>
                    </a:p>
                  </a:txBody>
                  <a:tcPr/>
                </a:tc>
                <a:tc>
                  <a:txBody>
                    <a:bodyPr/>
                    <a:lstStyle/>
                    <a:p>
                      <a:r>
                        <a:rPr lang="ru-RU" dirty="0" smtClean="0"/>
                        <a:t>Как платить</a:t>
                      </a:r>
                      <a:endParaRPr lang="ru-RU" dirty="0"/>
                    </a:p>
                  </a:txBody>
                  <a:tcPr/>
                </a:tc>
                <a:extLst>
                  <a:ext uri="{0D108BD9-81ED-4DB2-BD59-A6C34878D82A}">
                    <a16:rowId xmlns:a16="http://schemas.microsoft.com/office/drawing/2014/main" val="2707112597"/>
                  </a:ext>
                </a:extLst>
              </a:tr>
              <a:tr h="370840">
                <a:tc>
                  <a:txBody>
                    <a:bodyPr/>
                    <a:lstStyle/>
                    <a:p>
                      <a:r>
                        <a:rPr lang="ru-RU" dirty="0" smtClean="0"/>
                        <a:t>Должностная</a:t>
                      </a:r>
                      <a:r>
                        <a:rPr lang="ru-RU" baseline="0" dirty="0" smtClean="0"/>
                        <a:t> обязанность по трудовому договору</a:t>
                      </a:r>
                      <a:endParaRPr lang="ru-RU" dirty="0"/>
                    </a:p>
                  </a:txBody>
                  <a:tcPr/>
                </a:tc>
                <a:tc>
                  <a:txBody>
                    <a:bodyPr/>
                    <a:lstStyle/>
                    <a:p>
                      <a:r>
                        <a:rPr lang="ru-RU" dirty="0" smtClean="0"/>
                        <a:t>В рабочее</a:t>
                      </a:r>
                      <a:endParaRPr lang="ru-RU" dirty="0"/>
                    </a:p>
                  </a:txBody>
                  <a:tcPr/>
                </a:tc>
                <a:tc>
                  <a:txBody>
                    <a:bodyPr/>
                    <a:lstStyle/>
                    <a:p>
                      <a:r>
                        <a:rPr lang="ru-RU" dirty="0" smtClean="0"/>
                        <a:t>Только через изменение</a:t>
                      </a:r>
                      <a:r>
                        <a:rPr lang="ru-RU" baseline="0" dirty="0" smtClean="0"/>
                        <a:t> условий по 72 ст., либо уволившись</a:t>
                      </a:r>
                      <a:endParaRPr lang="ru-RU" dirty="0"/>
                    </a:p>
                  </a:txBody>
                  <a:tcPr/>
                </a:tc>
                <a:tc>
                  <a:txBody>
                    <a:bodyPr/>
                    <a:lstStyle/>
                    <a:p>
                      <a:r>
                        <a:rPr lang="ru-RU" dirty="0" smtClean="0"/>
                        <a:t>Только через изменение условий</a:t>
                      </a:r>
                      <a:r>
                        <a:rPr lang="ru-RU" baseline="0" dirty="0" smtClean="0"/>
                        <a:t> трудового договора (72 или 74)</a:t>
                      </a:r>
                      <a:endParaRPr lang="ru-RU" dirty="0"/>
                    </a:p>
                  </a:txBody>
                  <a:tcPr/>
                </a:tc>
                <a:tc>
                  <a:txBody>
                    <a:bodyPr/>
                    <a:lstStyle/>
                    <a:p>
                      <a:r>
                        <a:rPr lang="ru-RU" dirty="0" smtClean="0"/>
                        <a:t>Базовая часть оплаты труда</a:t>
                      </a:r>
                      <a:endParaRPr lang="ru-RU" dirty="0"/>
                    </a:p>
                  </a:txBody>
                  <a:tcPr/>
                </a:tc>
                <a:extLst>
                  <a:ext uri="{0D108BD9-81ED-4DB2-BD59-A6C34878D82A}">
                    <a16:rowId xmlns:a16="http://schemas.microsoft.com/office/drawing/2014/main" val="3263078774"/>
                  </a:ext>
                </a:extLst>
              </a:tr>
              <a:tr h="370840">
                <a:tc>
                  <a:txBody>
                    <a:bodyPr/>
                    <a:lstStyle/>
                    <a:p>
                      <a:r>
                        <a:rPr lang="ru-RU" dirty="0" smtClean="0"/>
                        <a:t>Обязанность в</a:t>
                      </a:r>
                      <a:r>
                        <a:rPr lang="ru-RU" baseline="0" dirty="0" smtClean="0"/>
                        <a:t> рамках совмещения \ увеличения объема работы</a:t>
                      </a:r>
                      <a:endParaRPr lang="ru-RU" dirty="0"/>
                    </a:p>
                  </a:txBody>
                  <a:tcPr/>
                </a:tc>
                <a:tc>
                  <a:txBody>
                    <a:bodyPr/>
                    <a:lstStyle/>
                    <a:p>
                      <a:r>
                        <a:rPr lang="ru-RU" dirty="0" smtClean="0"/>
                        <a:t>В рабочее</a:t>
                      </a:r>
                      <a:endParaRPr lang="ru-RU"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dirty="0" smtClean="0"/>
                        <a:t>Заявлением с</a:t>
                      </a:r>
                      <a:r>
                        <a:rPr lang="ru-RU" baseline="0" dirty="0" smtClean="0"/>
                        <a:t> коротким предупреждением за три рабочих дня</a:t>
                      </a:r>
                      <a:endParaRPr lang="ru-RU" dirty="0" smtClean="0"/>
                    </a:p>
                    <a:p>
                      <a:endParaRPr lang="ru-RU" dirty="0"/>
                    </a:p>
                  </a:txBody>
                  <a:tcPr/>
                </a:tc>
                <a:tc>
                  <a:txBody>
                    <a:bodyPr/>
                    <a:lstStyle/>
                    <a:p>
                      <a:r>
                        <a:rPr lang="ru-RU" dirty="0" smtClean="0"/>
                        <a:t>Приказом с</a:t>
                      </a:r>
                      <a:r>
                        <a:rPr lang="ru-RU" baseline="0" dirty="0" smtClean="0"/>
                        <a:t> коротким предупреждением за три рабочих дня</a:t>
                      </a:r>
                      <a:endParaRPr lang="ru-RU" dirty="0"/>
                    </a:p>
                  </a:txBody>
                  <a:tcPr/>
                </a:tc>
                <a:tc>
                  <a:txBody>
                    <a:bodyPr/>
                    <a:lstStyle/>
                    <a:p>
                      <a:r>
                        <a:rPr lang="ru-RU" dirty="0" smtClean="0"/>
                        <a:t>Доплата, справедливая в рамках СОТ</a:t>
                      </a:r>
                      <a:endParaRPr lang="ru-RU" dirty="0"/>
                    </a:p>
                  </a:txBody>
                  <a:tcPr/>
                </a:tc>
                <a:extLst>
                  <a:ext uri="{0D108BD9-81ED-4DB2-BD59-A6C34878D82A}">
                    <a16:rowId xmlns:a16="http://schemas.microsoft.com/office/drawing/2014/main" val="949039825"/>
                  </a:ext>
                </a:extLst>
              </a:tr>
              <a:tr h="370840">
                <a:tc>
                  <a:txBody>
                    <a:bodyPr/>
                    <a:lstStyle/>
                    <a:p>
                      <a:r>
                        <a:rPr lang="ru-RU" dirty="0" smtClean="0"/>
                        <a:t>Должностная</a:t>
                      </a:r>
                      <a:r>
                        <a:rPr lang="ru-RU" baseline="0" dirty="0" smtClean="0"/>
                        <a:t> обязанность по трудовому договору по совместительству</a:t>
                      </a:r>
                      <a:endParaRPr lang="ru-RU" dirty="0"/>
                    </a:p>
                  </a:txBody>
                  <a:tcPr/>
                </a:tc>
                <a:tc>
                  <a:txBody>
                    <a:bodyPr/>
                    <a:lstStyle/>
                    <a:p>
                      <a:r>
                        <a:rPr lang="ru-RU" dirty="0" smtClean="0"/>
                        <a:t>В рабочее по другому (!!!) договору</a:t>
                      </a:r>
                      <a:endParaRPr lang="ru-RU"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dirty="0" smtClean="0"/>
                        <a:t>Только через изменение</a:t>
                      </a:r>
                      <a:r>
                        <a:rPr lang="ru-RU" baseline="0" dirty="0" smtClean="0"/>
                        <a:t> условий по 72 ст., либо уволившись</a:t>
                      </a:r>
                      <a:endParaRPr lang="ru-RU" dirty="0" smtClean="0"/>
                    </a:p>
                    <a:p>
                      <a:endParaRPr lang="ru-RU" dirty="0"/>
                    </a:p>
                  </a:txBody>
                  <a:tcPr/>
                </a:tc>
                <a:tc>
                  <a:txBody>
                    <a:bodyPr/>
                    <a:lstStyle/>
                    <a:p>
                      <a:r>
                        <a:rPr lang="ru-RU" dirty="0" smtClean="0"/>
                        <a:t>Только через изменение условий</a:t>
                      </a:r>
                      <a:r>
                        <a:rPr lang="ru-RU" baseline="0" dirty="0" smtClean="0"/>
                        <a:t> трудового договора (72 или 74)</a:t>
                      </a:r>
                      <a:endParaRPr lang="ru-RU" dirty="0"/>
                    </a:p>
                  </a:txBody>
                  <a:tcPr/>
                </a:tc>
                <a:tc>
                  <a:txBody>
                    <a:bodyPr/>
                    <a:lstStyle/>
                    <a:p>
                      <a:r>
                        <a:rPr lang="ru-RU" dirty="0" smtClean="0"/>
                        <a:t>Базовая часть оплаты труда по договору по совместительству</a:t>
                      </a:r>
                      <a:endParaRPr lang="ru-RU" dirty="0"/>
                    </a:p>
                  </a:txBody>
                  <a:tcPr/>
                </a:tc>
                <a:extLst>
                  <a:ext uri="{0D108BD9-81ED-4DB2-BD59-A6C34878D82A}">
                    <a16:rowId xmlns:a16="http://schemas.microsoft.com/office/drawing/2014/main" val="1011170046"/>
                  </a:ext>
                </a:extLst>
              </a:tr>
              <a:tr h="370840">
                <a:tc>
                  <a:txBody>
                    <a:bodyPr/>
                    <a:lstStyle/>
                    <a:p>
                      <a:r>
                        <a:rPr lang="ru-RU" dirty="0" smtClean="0"/>
                        <a:t>Рекомендация \ просьба по должности</a:t>
                      </a:r>
                      <a:endParaRPr lang="ru-RU" dirty="0"/>
                    </a:p>
                  </a:txBody>
                  <a:tcPr/>
                </a:tc>
                <a:tc>
                  <a:txBody>
                    <a:bodyPr/>
                    <a:lstStyle/>
                    <a:p>
                      <a:r>
                        <a:rPr lang="ru-RU" dirty="0" smtClean="0"/>
                        <a:t>В рабочее </a:t>
                      </a:r>
                      <a:endParaRPr lang="ru-RU" dirty="0"/>
                    </a:p>
                  </a:txBody>
                  <a:tcPr/>
                </a:tc>
                <a:tc>
                  <a:txBody>
                    <a:bodyPr/>
                    <a:lstStyle/>
                    <a:p>
                      <a:r>
                        <a:rPr lang="ru-RU" dirty="0" smtClean="0"/>
                        <a:t>-</a:t>
                      </a:r>
                      <a:endParaRPr lang="ru-RU" dirty="0"/>
                    </a:p>
                  </a:txBody>
                  <a:tcPr/>
                </a:tc>
                <a:tc>
                  <a:txBody>
                    <a:bodyPr/>
                    <a:lstStyle/>
                    <a:p>
                      <a:r>
                        <a:rPr lang="ru-RU" dirty="0" smtClean="0"/>
                        <a:t>-</a:t>
                      </a:r>
                      <a:endParaRPr lang="ru-RU" dirty="0"/>
                    </a:p>
                  </a:txBody>
                  <a:tcPr/>
                </a:tc>
                <a:tc>
                  <a:txBody>
                    <a:bodyPr/>
                    <a:lstStyle/>
                    <a:p>
                      <a:r>
                        <a:rPr lang="ru-RU" dirty="0" smtClean="0"/>
                        <a:t>Стимулирующие выплаты</a:t>
                      </a:r>
                      <a:endParaRPr lang="ru-RU" dirty="0"/>
                    </a:p>
                  </a:txBody>
                  <a:tcPr/>
                </a:tc>
                <a:extLst>
                  <a:ext uri="{0D108BD9-81ED-4DB2-BD59-A6C34878D82A}">
                    <a16:rowId xmlns:a16="http://schemas.microsoft.com/office/drawing/2014/main" val="2436762257"/>
                  </a:ext>
                </a:extLst>
              </a:tr>
              <a:tr h="370840">
                <a:tc>
                  <a:txBody>
                    <a:bodyPr/>
                    <a:lstStyle/>
                    <a:p>
                      <a:r>
                        <a:rPr lang="ru-RU" dirty="0" smtClean="0"/>
                        <a:t>Рекомендация \ просьба за пределами должности</a:t>
                      </a:r>
                      <a:endParaRPr lang="ru-RU" dirty="0"/>
                    </a:p>
                  </a:txBody>
                  <a:tcPr/>
                </a:tc>
                <a:tc>
                  <a:txBody>
                    <a:bodyPr/>
                    <a:lstStyle/>
                    <a:p>
                      <a:r>
                        <a:rPr lang="ru-RU" dirty="0" smtClean="0"/>
                        <a:t>За пределами</a:t>
                      </a:r>
                      <a:endParaRPr lang="ru-RU" dirty="0"/>
                    </a:p>
                  </a:txBody>
                  <a:tcPr/>
                </a:tc>
                <a:tc>
                  <a:txBody>
                    <a:bodyPr/>
                    <a:lstStyle/>
                    <a:p>
                      <a:r>
                        <a:rPr lang="ru-RU" dirty="0" smtClean="0"/>
                        <a:t>-</a:t>
                      </a:r>
                      <a:endParaRPr lang="ru-RU" dirty="0"/>
                    </a:p>
                  </a:txBody>
                  <a:tcPr/>
                </a:tc>
                <a:tc>
                  <a:txBody>
                    <a:bodyPr/>
                    <a:lstStyle/>
                    <a:p>
                      <a:r>
                        <a:rPr lang="ru-RU" dirty="0" smtClean="0"/>
                        <a:t>-</a:t>
                      </a:r>
                      <a:endParaRPr lang="ru-RU" dirty="0"/>
                    </a:p>
                  </a:txBody>
                  <a:tcPr/>
                </a:tc>
                <a:tc>
                  <a:txBody>
                    <a:bodyPr/>
                    <a:lstStyle/>
                    <a:p>
                      <a:r>
                        <a:rPr lang="ru-RU" dirty="0" smtClean="0"/>
                        <a:t>Волонтерская деятельность</a:t>
                      </a:r>
                      <a:endParaRPr lang="ru-RU" dirty="0"/>
                    </a:p>
                  </a:txBody>
                  <a:tcPr/>
                </a:tc>
                <a:extLst>
                  <a:ext uri="{0D108BD9-81ED-4DB2-BD59-A6C34878D82A}">
                    <a16:rowId xmlns:a16="http://schemas.microsoft.com/office/drawing/2014/main" val="2462157953"/>
                  </a:ext>
                </a:extLst>
              </a:tr>
            </a:tbl>
          </a:graphicData>
        </a:graphic>
      </p:graphicFrame>
    </p:spTree>
    <p:extLst>
      <p:ext uri="{BB962C8B-B14F-4D97-AF65-F5344CB8AC3E}">
        <p14:creationId xmlns:p14="http://schemas.microsoft.com/office/powerpoint/2010/main" val="481985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589616"/>
          </a:xfrm>
        </p:spPr>
        <p:txBody>
          <a:bodyPr>
            <a:normAutofit fontScale="90000"/>
          </a:bodyPr>
          <a:lstStyle/>
          <a:p>
            <a:r>
              <a:rPr lang="ru-RU" dirty="0" smtClean="0"/>
              <a:t>Общие принципы</a:t>
            </a:r>
            <a:endParaRPr lang="ru-RU" dirty="0"/>
          </a:p>
        </p:txBody>
      </p:sp>
      <p:sp>
        <p:nvSpPr>
          <p:cNvPr id="3" name="Объект 2"/>
          <p:cNvSpPr>
            <a:spLocks noGrp="1"/>
          </p:cNvSpPr>
          <p:nvPr>
            <p:ph idx="1"/>
          </p:nvPr>
        </p:nvSpPr>
        <p:spPr>
          <a:xfrm>
            <a:off x="838199" y="1102659"/>
            <a:ext cx="10954871" cy="5620870"/>
          </a:xfrm>
        </p:spPr>
        <p:txBody>
          <a:bodyPr>
            <a:normAutofit fontScale="70000" lnSpcReduction="20000"/>
          </a:bodyPr>
          <a:lstStyle/>
          <a:p>
            <a:r>
              <a:rPr lang="ru-RU" dirty="0" smtClean="0"/>
              <a:t>К </a:t>
            </a:r>
            <a:r>
              <a:rPr lang="ru-RU" dirty="0"/>
              <a:t>выполнению организационного плана видов деятельности </a:t>
            </a:r>
            <a:r>
              <a:rPr lang="ru-RU" dirty="0" smtClean="0"/>
              <a:t>(проконсультировать </a:t>
            </a:r>
            <a:r>
              <a:rPr lang="ru-RU" dirty="0"/>
              <a:t>по использованию образовательной платформы, помочь в регистрации, помочь подключиться к нужной встрече, сформировать электронные списки обучающихся, проинформировать о режиме занятий, об изменениях в расписании, помочь с переключением на другую платформу, если запланированная не выдержала нагрузки и оказалась недоступна и т.п.) возможно подключать </a:t>
            </a:r>
            <a:r>
              <a:rPr lang="ru-RU" dirty="0" smtClean="0"/>
              <a:t>работников</a:t>
            </a:r>
            <a:r>
              <a:rPr lang="ru-RU" dirty="0"/>
              <a:t>, не являющихся педагогическими, но у </a:t>
            </a:r>
            <a:r>
              <a:rPr lang="ru-RU" dirty="0" smtClean="0"/>
              <a:t>которых </a:t>
            </a:r>
            <a:r>
              <a:rPr lang="ru-RU" dirty="0"/>
              <a:t>появилось дополнительное время на выполнение такой работы. </a:t>
            </a:r>
            <a:endParaRPr lang="ru-RU" dirty="0" smtClean="0"/>
          </a:p>
          <a:p>
            <a:r>
              <a:rPr lang="ru-RU" dirty="0" smtClean="0"/>
              <a:t>Ключевым </a:t>
            </a:r>
            <a:r>
              <a:rPr lang="ru-RU" dirty="0"/>
              <a:t>ограничением является невозможность непосредственно реализовать процесс образования (обучения и воспитания), обеспечивать же данный процесс технически лицу, не являющемуся педагогическим работником, законодательством не запрещено. </a:t>
            </a:r>
            <a:endParaRPr lang="ru-RU" dirty="0" smtClean="0"/>
          </a:p>
          <a:p>
            <a:r>
              <a:rPr lang="ru-RU" dirty="0"/>
              <a:t>При этом с юридической точки зрения важны формулировки </a:t>
            </a:r>
            <a:r>
              <a:rPr lang="ru-RU" dirty="0" smtClean="0"/>
              <a:t>обязанностей.</a:t>
            </a:r>
          </a:p>
          <a:p>
            <a:pPr lvl="1"/>
            <a:r>
              <a:rPr lang="ru-RU" dirty="0" smtClean="0"/>
              <a:t>Есть </a:t>
            </a:r>
            <a:r>
              <a:rPr lang="ru-RU" dirty="0"/>
              <a:t>технические задачи (помогать регистрироваться на сайтах и т.п.), их может выполнять любой работник организации. </a:t>
            </a:r>
          </a:p>
          <a:p>
            <a:pPr lvl="1"/>
            <a:r>
              <a:rPr lang="ru-RU" dirty="0"/>
              <a:t>Индивидуальная работа с обучающимися (пояснение нового материала, проверка самостоятельных заданий) – это задача педагогическая, и может быть возложена только на педагогического работника. </a:t>
            </a:r>
          </a:p>
          <a:p>
            <a:pPr lvl="1"/>
            <a:r>
              <a:rPr lang="ru-RU" dirty="0"/>
              <a:t>Если требуется выполнение работы по конкретной должности, например, выполнение обязанностей </a:t>
            </a:r>
            <a:r>
              <a:rPr lang="ru-RU" dirty="0" err="1"/>
              <a:t>тьютора</a:t>
            </a:r>
            <a:r>
              <a:rPr lang="ru-RU" dirty="0"/>
              <a:t>, возложить такую работу можно лишь на работника, который отвечает квалификационным требованиям к должности. </a:t>
            </a:r>
          </a:p>
          <a:p>
            <a:pPr lvl="1"/>
            <a:r>
              <a:rPr lang="ru-RU" dirty="0"/>
              <a:t>Общий принцип – педагогическую работу выполняют педагоги, техническую работу выполняет любой работник, педагогическую работу по конкретной должности выполняет педагог, который имеет нужную квалификацию. </a:t>
            </a:r>
          </a:p>
          <a:p>
            <a:r>
              <a:rPr lang="ru-RU" dirty="0"/>
              <a:t>Функции ассистента, консультанта по настройке оборудования и компьютерных программ не являются педагогическими. </a:t>
            </a:r>
          </a:p>
          <a:p>
            <a:endParaRPr lang="ru-RU" dirty="0"/>
          </a:p>
        </p:txBody>
      </p:sp>
    </p:spTree>
    <p:extLst>
      <p:ext uri="{BB962C8B-B14F-4D97-AF65-F5344CB8AC3E}">
        <p14:creationId xmlns:p14="http://schemas.microsoft.com/office/powerpoint/2010/main" val="3546391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dirty="0"/>
              <a:t>Основные форматы дистанционной работы с обучающимися: сложившиеся практики, их ограничения, достоинства и риски</a:t>
            </a:r>
            <a:r>
              <a:rPr lang="ru-RU" dirty="0"/>
              <a:t/>
            </a:r>
            <a:br>
              <a:rPr lang="ru-RU" dirty="0"/>
            </a:br>
            <a:endParaRPr lang="ru-RU" dirty="0"/>
          </a:p>
        </p:txBody>
      </p:sp>
      <p:sp>
        <p:nvSpPr>
          <p:cNvPr id="3" name="Объект 2"/>
          <p:cNvSpPr>
            <a:spLocks noGrp="1"/>
          </p:cNvSpPr>
          <p:nvPr>
            <p:ph idx="1"/>
          </p:nvPr>
        </p:nvSpPr>
        <p:spPr/>
        <p:txBody>
          <a:bodyPr>
            <a:normAutofit fontScale="85000" lnSpcReduction="10000"/>
          </a:bodyPr>
          <a:lstStyle/>
          <a:p>
            <a:r>
              <a:rPr lang="ru-RU" dirty="0"/>
              <a:t>Средства коммуникации: </a:t>
            </a:r>
          </a:p>
          <a:p>
            <a:pPr lvl="1"/>
            <a:r>
              <a:rPr lang="ru-RU" dirty="0"/>
              <a:t>от личных визитов, </a:t>
            </a:r>
          </a:p>
          <a:p>
            <a:pPr lvl="1"/>
            <a:r>
              <a:rPr lang="ru-RU" dirty="0"/>
              <a:t>до телефонных переговоров, </a:t>
            </a:r>
          </a:p>
          <a:p>
            <a:pPr lvl="1"/>
            <a:r>
              <a:rPr lang="ru-RU" dirty="0"/>
              <a:t>использования современных средств аудио-связи, </a:t>
            </a:r>
          </a:p>
          <a:p>
            <a:pPr lvl="1"/>
            <a:r>
              <a:rPr lang="ru-RU" dirty="0"/>
              <a:t>использования видео-связи</a:t>
            </a:r>
          </a:p>
          <a:p>
            <a:r>
              <a:rPr lang="ru-RU" dirty="0"/>
              <a:t>Образование: </a:t>
            </a:r>
          </a:p>
          <a:p>
            <a:pPr lvl="1"/>
            <a:r>
              <a:rPr lang="ru-RU" dirty="0"/>
              <a:t>без использования электронных средств, </a:t>
            </a:r>
          </a:p>
          <a:p>
            <a:pPr lvl="1"/>
            <a:r>
              <a:rPr lang="ru-RU" dirty="0"/>
              <a:t>с использованием простых устройств и программ для оформления результатов, </a:t>
            </a:r>
          </a:p>
          <a:p>
            <a:pPr lvl="1"/>
            <a:r>
              <a:rPr lang="ru-RU" dirty="0"/>
              <a:t>с использованием элементов обучения в электронной форме, </a:t>
            </a:r>
          </a:p>
          <a:p>
            <a:pPr lvl="1"/>
            <a:r>
              <a:rPr lang="ru-RU" dirty="0"/>
              <a:t>с построением образования в виде электронного курса,</a:t>
            </a:r>
          </a:p>
          <a:p>
            <a:pPr lvl="1"/>
            <a:r>
              <a:rPr lang="ru-RU" dirty="0"/>
              <a:t>и… телевидение тоже.</a:t>
            </a:r>
          </a:p>
          <a:p>
            <a:r>
              <a:rPr lang="ru-RU" dirty="0"/>
              <a:t>Проблема: сохранение очного характера образования, если нет средств коммуникации и возможности пользоваться электронными ресурсами</a:t>
            </a:r>
          </a:p>
          <a:p>
            <a:endParaRPr lang="ru-RU" dirty="0"/>
          </a:p>
        </p:txBody>
      </p:sp>
    </p:spTree>
    <p:extLst>
      <p:ext uri="{BB962C8B-B14F-4D97-AF65-F5344CB8AC3E}">
        <p14:creationId xmlns:p14="http://schemas.microsoft.com/office/powerpoint/2010/main" val="2818994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Реализация права ребенка на образование в новых условиях</a:t>
            </a:r>
            <a:br>
              <a:rPr lang="ru-RU" dirty="0"/>
            </a:br>
            <a:endParaRPr lang="ru-RU" dirty="0"/>
          </a:p>
        </p:txBody>
      </p:sp>
      <p:sp>
        <p:nvSpPr>
          <p:cNvPr id="3" name="Объект 2"/>
          <p:cNvSpPr>
            <a:spLocks noGrp="1"/>
          </p:cNvSpPr>
          <p:nvPr>
            <p:ph idx="1"/>
          </p:nvPr>
        </p:nvSpPr>
        <p:spPr/>
        <p:txBody>
          <a:bodyPr>
            <a:normAutofit fontScale="92500"/>
          </a:bodyPr>
          <a:lstStyle/>
          <a:p>
            <a:r>
              <a:rPr lang="ru-RU" dirty="0"/>
              <a:t>Проблемы</a:t>
            </a:r>
            <a:r>
              <a:rPr lang="ru-RU" dirty="0" smtClean="0"/>
              <a:t>:</a:t>
            </a:r>
          </a:p>
          <a:p>
            <a:pPr lvl="1"/>
            <a:r>
              <a:rPr lang="ru-RU" dirty="0" smtClean="0"/>
              <a:t>Квалификация педагогов </a:t>
            </a:r>
            <a:r>
              <a:rPr lang="ru-RU" dirty="0"/>
              <a:t>и ее повышение формально \ неформально</a:t>
            </a:r>
          </a:p>
          <a:p>
            <a:pPr lvl="1"/>
            <a:r>
              <a:rPr lang="ru-RU" dirty="0"/>
              <a:t>Финансирование труда обеспечивающих специалистов (технических в </a:t>
            </a:r>
            <a:r>
              <a:rPr lang="ru-RU" dirty="0" err="1"/>
              <a:t>т.ч</a:t>
            </a:r>
            <a:r>
              <a:rPr lang="ru-RU" dirty="0"/>
              <a:t>.)</a:t>
            </a:r>
          </a:p>
          <a:p>
            <a:pPr lvl="1"/>
            <a:r>
              <a:rPr lang="ru-RU" dirty="0"/>
              <a:t>Финансирование технического обслуживания системы</a:t>
            </a:r>
          </a:p>
          <a:p>
            <a:pPr lvl="1"/>
            <a:r>
              <a:rPr lang="ru-RU" dirty="0"/>
              <a:t>Финансирование прав использования контента</a:t>
            </a:r>
          </a:p>
          <a:p>
            <a:endParaRPr lang="ru-RU" dirty="0" smtClean="0"/>
          </a:p>
          <a:p>
            <a:r>
              <a:rPr lang="ru-RU" dirty="0" smtClean="0"/>
              <a:t>Реализация права на образование не должна зависеть от материально-технических возможностей семьи!</a:t>
            </a:r>
          </a:p>
          <a:p>
            <a:pPr lvl="1"/>
            <a:r>
              <a:rPr lang="ru-RU" dirty="0"/>
              <a:t>Методики расчета нормативных затрат \ средства субсидии = правовые пределы расходования средств и финансовые ограничения в сильном дисбалансе</a:t>
            </a:r>
            <a:endParaRPr lang="ru-RU" dirty="0" smtClean="0"/>
          </a:p>
          <a:p>
            <a:endParaRPr lang="ru-RU" dirty="0"/>
          </a:p>
        </p:txBody>
      </p:sp>
    </p:spTree>
    <p:extLst>
      <p:ext uri="{BB962C8B-B14F-4D97-AF65-F5344CB8AC3E}">
        <p14:creationId xmlns:p14="http://schemas.microsoft.com/office/powerpoint/2010/main" val="1141658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199" y="514575"/>
            <a:ext cx="10515600" cy="1325563"/>
          </a:xfrm>
        </p:spPr>
        <p:txBody>
          <a:bodyPr>
            <a:normAutofit fontScale="90000"/>
          </a:bodyPr>
          <a:lstStyle/>
          <a:p>
            <a:r>
              <a:rPr lang="ru-RU" dirty="0" smtClean="0"/>
              <a:t>Основы осуществления режима дистанционной работы, решения на уровне Российской Федерации, региона, документы организации</a:t>
            </a:r>
            <a:br>
              <a:rPr lang="ru-RU" dirty="0" smtClean="0"/>
            </a:br>
            <a:endParaRPr lang="ru-RU" dirty="0"/>
          </a:p>
        </p:txBody>
      </p:sp>
      <p:sp>
        <p:nvSpPr>
          <p:cNvPr id="3" name="Объект 2"/>
          <p:cNvSpPr>
            <a:spLocks noGrp="1"/>
          </p:cNvSpPr>
          <p:nvPr>
            <p:ph idx="1"/>
          </p:nvPr>
        </p:nvSpPr>
        <p:spPr>
          <a:xfrm>
            <a:off x="838199" y="1825624"/>
            <a:ext cx="10828283" cy="4638237"/>
          </a:xfrm>
        </p:spPr>
        <p:txBody>
          <a:bodyPr>
            <a:normAutofit fontScale="92500" lnSpcReduction="20000"/>
          </a:bodyPr>
          <a:lstStyle/>
          <a:p>
            <a:endParaRPr lang="ru-RU" dirty="0" smtClean="0"/>
          </a:p>
          <a:p>
            <a:r>
              <a:rPr lang="ru-RU" dirty="0" smtClean="0"/>
              <a:t>Решения в связи с ограничительными мероприятиями в связи с </a:t>
            </a:r>
            <a:r>
              <a:rPr lang="ru-RU" dirty="0" err="1" smtClean="0"/>
              <a:t>коронавирусом</a:t>
            </a:r>
            <a:r>
              <a:rPr lang="ru-RU" dirty="0" smtClean="0"/>
              <a:t> могут быть приняты в ОСОБОМ порядке </a:t>
            </a:r>
          </a:p>
          <a:p>
            <a:pPr lvl="1"/>
            <a:r>
              <a:rPr lang="ru-RU" dirty="0" smtClean="0"/>
              <a:t>На уровне страны</a:t>
            </a:r>
          </a:p>
          <a:p>
            <a:pPr lvl="1"/>
            <a:r>
              <a:rPr lang="ru-RU" dirty="0" smtClean="0"/>
              <a:t>На уровне региона</a:t>
            </a:r>
          </a:p>
          <a:p>
            <a:pPr lvl="1"/>
            <a:r>
              <a:rPr lang="ru-RU" dirty="0" smtClean="0"/>
              <a:t>На уровне организации</a:t>
            </a:r>
          </a:p>
          <a:p>
            <a:endParaRPr lang="ru-RU" dirty="0" smtClean="0"/>
          </a:p>
          <a:p>
            <a:r>
              <a:rPr lang="ru-RU" dirty="0" smtClean="0"/>
              <a:t>Решения по использованию средств индивидуальной защиты: требования возможны в части обязательных, а не рекомендательных мер</a:t>
            </a:r>
          </a:p>
          <a:p>
            <a:r>
              <a:rPr lang="ru-RU" dirty="0" smtClean="0"/>
              <a:t>!!! – неправомерные требования в части использования СИЗ, которые повлекли </a:t>
            </a:r>
            <a:r>
              <a:rPr lang="ru-RU" dirty="0" err="1" smtClean="0"/>
              <a:t>недопуск</a:t>
            </a:r>
            <a:r>
              <a:rPr lang="ru-RU" dirty="0" smtClean="0"/>
              <a:t> ребенка к образованию, могут быть квалифицированы как отказ в доступе к образованию. Если они повлекли </a:t>
            </a:r>
            <a:r>
              <a:rPr lang="ru-RU" dirty="0" err="1" smtClean="0"/>
              <a:t>недопуск</a:t>
            </a:r>
            <a:r>
              <a:rPr lang="ru-RU" dirty="0" smtClean="0"/>
              <a:t> педагога к работе – нарушается трудовое законодательство.</a:t>
            </a:r>
            <a:endParaRPr lang="ru-RU" dirty="0"/>
          </a:p>
        </p:txBody>
      </p:sp>
    </p:spTree>
    <p:extLst>
      <p:ext uri="{BB962C8B-B14F-4D97-AF65-F5344CB8AC3E}">
        <p14:creationId xmlns:p14="http://schemas.microsoft.com/office/powerpoint/2010/main" val="3008037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56290" y="709448"/>
            <a:ext cx="10297510" cy="1075833"/>
          </a:xfrm>
        </p:spPr>
        <p:txBody>
          <a:bodyPr>
            <a:normAutofit fontScale="90000"/>
          </a:bodyPr>
          <a:lstStyle/>
          <a:p>
            <a:r>
              <a:rPr lang="ru-RU" dirty="0" smtClean="0"/>
              <a:t>Дистанционное образование, очное образование, заочное образование - понятия и возможности сочетания</a:t>
            </a:r>
            <a:br>
              <a:rPr lang="ru-RU" dirty="0" smtClean="0"/>
            </a:br>
            <a:endParaRPr lang="ru-RU" dirty="0"/>
          </a:p>
        </p:txBody>
      </p:sp>
      <p:sp>
        <p:nvSpPr>
          <p:cNvPr id="3" name="Объект 2"/>
          <p:cNvSpPr>
            <a:spLocks noGrp="1"/>
          </p:cNvSpPr>
          <p:nvPr>
            <p:ph idx="1"/>
          </p:nvPr>
        </p:nvSpPr>
        <p:spPr>
          <a:xfrm>
            <a:off x="838200" y="2093639"/>
            <a:ext cx="10515600" cy="4351338"/>
          </a:xfrm>
        </p:spPr>
        <p:txBody>
          <a:bodyPr>
            <a:normAutofit fontScale="92500" lnSpcReduction="10000"/>
          </a:bodyPr>
          <a:lstStyle/>
          <a:p>
            <a:r>
              <a:rPr lang="ru-RU" altLang="ru-RU" dirty="0" smtClean="0"/>
              <a:t>Организация имеет право использовать дистанционные образовательные технологии или работать в режиме личного присутствия (с посещением)</a:t>
            </a:r>
          </a:p>
          <a:p>
            <a:r>
              <a:rPr lang="ru-RU" altLang="ru-RU" dirty="0" smtClean="0"/>
              <a:t>Варианты организации: дистанционно, с личным присутствием (с использованием или без использования электронных ресурсов) \ очно, очно-заочно, заочно </a:t>
            </a:r>
          </a:p>
          <a:p>
            <a:r>
              <a:rPr lang="ru-RU" altLang="ru-RU" dirty="0" smtClean="0"/>
              <a:t>Учебная нагрузка должна быть соблюдена (ФГОС, задание, трудовые отношения)</a:t>
            </a:r>
          </a:p>
          <a:p>
            <a:pPr lvl="1"/>
            <a:r>
              <a:rPr lang="ru-RU" altLang="ru-RU" dirty="0" smtClean="0"/>
              <a:t>Обучение с учетом потребностей, возможностей личности и в зависимости от объема обязательных занятий педагогического работника с обучающимися осуществляется в очной, очно-заочной или заочной форме.</a:t>
            </a:r>
          </a:p>
          <a:p>
            <a:pPr lvl="1"/>
            <a:r>
              <a:rPr lang="ru-RU" altLang="ru-RU" dirty="0" smtClean="0"/>
              <a:t>Учебная работа – во взаимодействии с обучающимся (</a:t>
            </a:r>
            <a:r>
              <a:rPr lang="ru-RU" altLang="ru-RU" dirty="0" err="1" smtClean="0"/>
              <a:t>дистант</a:t>
            </a:r>
            <a:r>
              <a:rPr lang="ru-RU" altLang="ru-RU" dirty="0" smtClean="0"/>
              <a:t> не исключает взаимодействия)</a:t>
            </a:r>
          </a:p>
          <a:p>
            <a:endParaRPr lang="ru-RU" dirty="0"/>
          </a:p>
        </p:txBody>
      </p:sp>
    </p:spTree>
    <p:extLst>
      <p:ext uri="{BB962C8B-B14F-4D97-AF65-F5344CB8AC3E}">
        <p14:creationId xmlns:p14="http://schemas.microsoft.com/office/powerpoint/2010/main" val="233411822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266</TotalTime>
  <Words>5433</Words>
  <Application>Microsoft Office PowerPoint</Application>
  <PresentationFormat>Широкоэкранный</PresentationFormat>
  <Paragraphs>391</Paragraphs>
  <Slides>43</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43</vt:i4>
      </vt:variant>
    </vt:vector>
  </HeadingPairs>
  <TitlesOfParts>
    <vt:vector size="47" baseType="lpstr">
      <vt:lpstr>Arial</vt:lpstr>
      <vt:lpstr>Calibri</vt:lpstr>
      <vt:lpstr>Calibri Light</vt:lpstr>
      <vt:lpstr>Тема Office</vt:lpstr>
      <vt:lpstr>Работа в дистанте: правовые и организационные особенности</vt:lpstr>
      <vt:lpstr>Особенности педагогической работы в дистанционном формате</vt:lpstr>
      <vt:lpstr>Изменения в правах и обязанностях педагогических работников в связи с наращиванием использования материалов образовательных платформ </vt:lpstr>
      <vt:lpstr>Рабочее время и время отдыха</vt:lpstr>
      <vt:lpstr>Общие принципы</vt:lpstr>
      <vt:lpstr>Основные форматы дистанционной работы с обучающимися: сложившиеся практики, их ограничения, достоинства и риски </vt:lpstr>
      <vt:lpstr>Реализация права ребенка на образование в новых условиях </vt:lpstr>
      <vt:lpstr>Основы осуществления режима дистанционной работы, решения на уровне Российской Федерации, региона, документы организации </vt:lpstr>
      <vt:lpstr>Дистанционное образование, очное образование, заочное образование - понятия и возможности сочетания </vt:lpstr>
      <vt:lpstr>Особенности обеспечения права в зависимости от технической оснащенности семьи: разработка разных вариантов обучения </vt:lpstr>
      <vt:lpstr>Организация обучения в условиях гибкого расписания занятий и / или индивидуальных учебных планов </vt:lpstr>
      <vt:lpstr>Защита персональных данных обучающихся </vt:lpstr>
      <vt:lpstr>Защита персональных данных обучающихся. Особенности состава персональных данных при использовании различных средств связи и образовательных платформ </vt:lpstr>
      <vt:lpstr>Ограничения в запросе и обработке персональных данных. Оформление согласия на обработку. Персональные данные законных представителей </vt:lpstr>
      <vt:lpstr>Взаимодействие с законными представителями обучающихся. Степень их вовлечения в образовательный процесс </vt:lpstr>
      <vt:lpstr>О новых обязанностях в связи с дистанционным характером процесса. Ответственность законных представителей </vt:lpstr>
      <vt:lpstr>Взаимодействие с семьями в сложной жизненной ситуации</vt:lpstr>
      <vt:lpstr>В чем будет сложность дистанта осенью-2020?</vt:lpstr>
      <vt:lpstr>Организация дистанционной педагогической работы: некоторые организационные решения</vt:lpstr>
      <vt:lpstr>Использование материалов образовательных платформ в работе. Пределы и условия такого использования </vt:lpstr>
      <vt:lpstr>Статья 18 – печатные и электронные образовательные и информационные ресурсы</vt:lpstr>
      <vt:lpstr>Цифровая образовательная среда – общедоступные, групповые ресурсы и ресурсы отдельных организаций </vt:lpstr>
      <vt:lpstr>Использование материалов образовательных платформ в образовательной программе: условия использования, максимально допустимые объемы, порядок инкорпорации, необходимые документы </vt:lpstr>
      <vt:lpstr>Варианты реализации образовательной программы дистанционно, выбранные различными организациями – допустимые образовательные платформы, образовательный контент, средства коммуникации </vt:lpstr>
      <vt:lpstr>Проект проходит общественное обсуждение</vt:lpstr>
      <vt:lpstr>Перечень регионов</vt:lpstr>
      <vt:lpstr>Презентация PowerPoint</vt:lpstr>
      <vt:lpstr>Что получат школы, дети и учителя благодаря цифровой образовательной среде?</vt:lpstr>
      <vt:lpstr>Министр о ЦОС (из интервью)</vt:lpstr>
      <vt:lpstr>Ст. 1274, 1275</vt:lpstr>
      <vt:lpstr>Объектами авторских прав являются произведения науки, литературы и искусства независимо от достоинств и назначения произведения, а также от способа его выражения: </vt:lpstr>
      <vt:lpstr>Методические разработки и их использование </vt:lpstr>
      <vt:lpstr>ГК РФ Статья 1295. Служебное произведение</vt:lpstr>
      <vt:lpstr>Рамки, заданные образовательной программой. Изменения в рабочих программах, формах проведения занятий </vt:lpstr>
      <vt:lpstr>Индивидуализация образования в новых условиях </vt:lpstr>
      <vt:lpstr>Особенности реализации индивидуальных учебных планов </vt:lpstr>
      <vt:lpstr>Обеспечение особых образовательных потребностей </vt:lpstr>
      <vt:lpstr>Обеспечение индивидуальных запросов к содержанию и качеству образования </vt:lpstr>
      <vt:lpstr>Текущий контроль и промежуточная аттестация </vt:lpstr>
      <vt:lpstr>Воспитательная работа. Внеурочная деятельность.  </vt:lpstr>
      <vt:lpstr>Работа с обучающимися, проживающими в другой местности </vt:lpstr>
      <vt:lpstr>Работа по договорам о платных образовательных услугах</vt:lpstr>
      <vt:lpstr>Юридические варианты закрепления обязанностей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Организация образовательного процесса в организации в связи с переходом на дистанционную работу</dc:title>
  <dc:creator>Пользователь Windows</dc:creator>
  <cp:lastModifiedBy>Пользователь Windows</cp:lastModifiedBy>
  <cp:revision>31</cp:revision>
  <dcterms:created xsi:type="dcterms:W3CDTF">2020-08-06T06:33:21Z</dcterms:created>
  <dcterms:modified xsi:type="dcterms:W3CDTF">2020-08-13T21:47:51Z</dcterms:modified>
</cp:coreProperties>
</file>