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5" r:id="rId3"/>
    <p:sldId id="266" r:id="rId4"/>
    <p:sldId id="461" r:id="rId5"/>
    <p:sldId id="257" r:id="rId6"/>
    <p:sldId id="418" r:id="rId7"/>
    <p:sldId id="420" r:id="rId8"/>
    <p:sldId id="422" r:id="rId9"/>
    <p:sldId id="426" r:id="rId10"/>
    <p:sldId id="454" r:id="rId11"/>
    <p:sldId id="431" r:id="rId12"/>
    <p:sldId id="455" r:id="rId13"/>
    <p:sldId id="470" r:id="rId14"/>
    <p:sldId id="319" r:id="rId15"/>
    <p:sldId id="302" r:id="rId16"/>
    <p:sldId id="288" r:id="rId17"/>
    <p:sldId id="463" r:id="rId18"/>
    <p:sldId id="464" r:id="rId19"/>
    <p:sldId id="287" r:id="rId20"/>
    <p:sldId id="321" r:id="rId21"/>
    <p:sldId id="320" r:id="rId22"/>
    <p:sldId id="458" r:id="rId23"/>
    <p:sldId id="483" r:id="rId24"/>
    <p:sldId id="484" r:id="rId25"/>
    <p:sldId id="482" r:id="rId26"/>
    <p:sldId id="481" r:id="rId27"/>
    <p:sldId id="295" r:id="rId28"/>
    <p:sldId id="308" r:id="rId29"/>
    <p:sldId id="429" r:id="rId30"/>
    <p:sldId id="471" r:id="rId31"/>
    <p:sldId id="472" r:id="rId32"/>
    <p:sldId id="473" r:id="rId33"/>
    <p:sldId id="474" r:id="rId34"/>
    <p:sldId id="475" r:id="rId35"/>
    <p:sldId id="476" r:id="rId36"/>
    <p:sldId id="477" r:id="rId37"/>
    <p:sldId id="478" r:id="rId38"/>
    <p:sldId id="479" r:id="rId39"/>
    <p:sldId id="480" r:id="rId40"/>
    <p:sldId id="419" r:id="rId41"/>
    <p:sldId id="425" r:id="rId42"/>
    <p:sldId id="446" r:id="rId43"/>
    <p:sldId id="440" r:id="rId44"/>
    <p:sldId id="404" r:id="rId45"/>
    <p:sldId id="406" r:id="rId46"/>
    <p:sldId id="408" r:id="rId47"/>
    <p:sldId id="460" r:id="rId48"/>
    <p:sldId id="459" r:id="rId49"/>
    <p:sldId id="456" r:id="rId50"/>
    <p:sldId id="465" r:id="rId51"/>
    <p:sldId id="466" r:id="rId52"/>
    <p:sldId id="467" r:id="rId53"/>
    <p:sldId id="468" r:id="rId54"/>
    <p:sldId id="469" r:id="rId55"/>
    <p:sldId id="413" r:id="rId56"/>
    <p:sldId id="312" r:id="rId57"/>
    <p:sldId id="263" r:id="rId58"/>
    <p:sldId id="264" r:id="rId59"/>
    <p:sldId id="262"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280" r:id="rId73"/>
    <p:sldId id="281" r:id="rId74"/>
    <p:sldId id="259" r:id="rId75"/>
    <p:sldId id="335" r:id="rId76"/>
    <p:sldId id="334" r:id="rId77"/>
    <p:sldId id="278" r:id="rId78"/>
    <p:sldId id="299" r:id="rId79"/>
    <p:sldId id="336" r:id="rId80"/>
    <p:sldId id="292" r:id="rId81"/>
    <p:sldId id="337" r:id="rId82"/>
    <p:sldId id="338" r:id="rId83"/>
    <p:sldId id="294" r:id="rId84"/>
    <p:sldId id="305" r:id="rId85"/>
    <p:sldId id="309" r:id="rId8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6" autoAdjust="0"/>
    <p:restoredTop sz="94660"/>
  </p:normalViewPr>
  <p:slideViewPr>
    <p:cSldViewPr snapToGrid="0">
      <p:cViewPr varScale="1">
        <p:scale>
          <a:sx n="77" d="100"/>
          <a:sy n="77" d="100"/>
        </p:scale>
        <p:origin x="114"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09B04F5-C9A0-4E8F-A5BB-E588D6DE8B28}" type="datetimeFigureOut">
              <a:rPr lang="ru-RU" smtClean="0"/>
              <a:t>04.08.2021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6593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04.08.2021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05393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04.08.2021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6992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04.08.2021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91506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09B04F5-C9A0-4E8F-A5BB-E588D6DE8B28}" type="datetimeFigureOut">
              <a:rPr lang="ru-RU" smtClean="0"/>
              <a:t>04.08.2021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0967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09B04F5-C9A0-4E8F-A5BB-E588D6DE8B28}" type="datetimeFigureOut">
              <a:rPr lang="ru-RU" smtClean="0"/>
              <a:t>04.08.2021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294734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09B04F5-C9A0-4E8F-A5BB-E588D6DE8B28}" type="datetimeFigureOut">
              <a:rPr lang="ru-RU" smtClean="0"/>
              <a:t>04.08.2021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98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09B04F5-C9A0-4E8F-A5BB-E588D6DE8B28}" type="datetimeFigureOut">
              <a:rPr lang="ru-RU" smtClean="0"/>
              <a:t>04.08.2021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8243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9B04F5-C9A0-4E8F-A5BB-E588D6DE8B28}" type="datetimeFigureOut">
              <a:rPr lang="ru-RU" smtClean="0"/>
              <a:t>04.08.2021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04.08.2021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41161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04.08.2021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87510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04F5-C9A0-4E8F-A5BB-E588D6DE8B28}" type="datetimeFigureOut">
              <a:rPr lang="ru-RU" smtClean="0"/>
              <a:t>04.08.2021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D8C9-20E0-4118-8E9F-5AABF4981FC2}" type="slidenum">
              <a:rPr lang="ru-RU" smtClean="0"/>
              <a:t>‹#›</a:t>
            </a:fld>
            <a:endParaRPr lang="ru-RU"/>
          </a:p>
        </p:txBody>
      </p:sp>
    </p:spTree>
    <p:extLst>
      <p:ext uri="{BB962C8B-B14F-4D97-AF65-F5344CB8AC3E}">
        <p14:creationId xmlns:p14="http://schemas.microsoft.com/office/powerpoint/2010/main" val="11845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t>Трудовые отношения в организации</a:t>
            </a:r>
            <a:endParaRPr lang="ru-RU" sz="4800" dirty="0"/>
          </a:p>
        </p:txBody>
      </p:sp>
      <p:sp>
        <p:nvSpPr>
          <p:cNvPr id="3" name="Подзаголовок 2"/>
          <p:cNvSpPr>
            <a:spLocks noGrp="1"/>
          </p:cNvSpPr>
          <p:nvPr>
            <p:ph type="subTitle" idx="1"/>
          </p:nvPr>
        </p:nvSpPr>
        <p:spPr>
          <a:xfrm>
            <a:off x="1524000" y="4295721"/>
            <a:ext cx="9144000" cy="1655762"/>
          </a:xfrm>
        </p:spPr>
        <p:txBody>
          <a:bodyPr/>
          <a:lstStyle/>
          <a:p>
            <a:pPr algn="l"/>
            <a:r>
              <a:rPr lang="ru-RU" dirty="0"/>
              <a:t>Вавилова А.А., </a:t>
            </a:r>
            <a:r>
              <a:rPr lang="ru-RU" dirty="0" err="1"/>
              <a:t>к.ю.н</a:t>
            </a:r>
            <a:r>
              <a:rPr lang="ru-RU" dirty="0"/>
              <a:t>., </a:t>
            </a:r>
          </a:p>
          <a:p>
            <a:pPr algn="l"/>
            <a:r>
              <a:rPr lang="ru-RU" dirty="0"/>
              <a:t>ведущий эксперт Института образования НИУ ВШЭ</a:t>
            </a:r>
          </a:p>
        </p:txBody>
      </p:sp>
    </p:spTree>
    <p:extLst>
      <p:ext uri="{BB962C8B-B14F-4D97-AF65-F5344CB8AC3E}">
        <p14:creationId xmlns:p14="http://schemas.microsoft.com/office/powerpoint/2010/main" val="54677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a:extLst>
              <a:ext uri="{FF2B5EF4-FFF2-40B4-BE49-F238E27FC236}">
                <a16:creationId xmlns:a16="http://schemas.microsoft.com/office/drawing/2014/main" id="{FF5FCCFB-ED18-4010-BC66-EB355CC8B3C1}"/>
              </a:ext>
            </a:extLst>
          </p:cNvPr>
          <p:cNvSpPr>
            <a:spLocks noGrp="1"/>
          </p:cNvSpPr>
          <p:nvPr>
            <p:ph type="title"/>
          </p:nvPr>
        </p:nvSpPr>
        <p:spPr>
          <a:xfrm>
            <a:off x="3492500" y="204788"/>
            <a:ext cx="5970588" cy="857250"/>
          </a:xfrm>
        </p:spPr>
        <p:txBody>
          <a:bodyPr/>
          <a:lstStyle/>
          <a:p>
            <a:r>
              <a:rPr lang="ru-RU" altLang="ru-RU" sz="2800"/>
              <a:t>Изменения: 100+ вариантов</a:t>
            </a:r>
          </a:p>
        </p:txBody>
      </p:sp>
      <p:sp>
        <p:nvSpPr>
          <p:cNvPr id="74755" name="Объект 2">
            <a:extLst>
              <a:ext uri="{FF2B5EF4-FFF2-40B4-BE49-F238E27FC236}">
                <a16:creationId xmlns:a16="http://schemas.microsoft.com/office/drawing/2014/main" id="{BA35335E-5936-4AF5-B9FE-A984569FEE5A}"/>
              </a:ext>
            </a:extLst>
          </p:cNvPr>
          <p:cNvSpPr>
            <a:spLocks noGrp="1"/>
          </p:cNvSpPr>
          <p:nvPr>
            <p:ph idx="1"/>
          </p:nvPr>
        </p:nvSpPr>
        <p:spPr>
          <a:xfrm>
            <a:off x="1274618" y="1233055"/>
            <a:ext cx="9684327" cy="5278581"/>
          </a:xfrm>
        </p:spPr>
        <p:txBody>
          <a:bodyPr>
            <a:normAutofit/>
          </a:bodyPr>
          <a:lstStyle/>
          <a:p>
            <a:r>
              <a:rPr lang="ru-RU" altLang="ru-RU" sz="2400" dirty="0"/>
              <a:t>Уровни: учитель, старший учитель, ведущий учитель. </a:t>
            </a:r>
          </a:p>
          <a:p>
            <a:r>
              <a:rPr lang="ru-RU" altLang="ru-RU" sz="2400" dirty="0"/>
              <a:t>Старший: + </a:t>
            </a:r>
            <a:r>
              <a:rPr lang="ru-RU" altLang="ru-RU" sz="2400" dirty="0" err="1"/>
              <a:t>методподдержка</a:t>
            </a:r>
            <a:r>
              <a:rPr lang="ru-RU" altLang="ru-RU" sz="2400" dirty="0"/>
              <a:t> педагогов, разрабатывает передовые приемы работы. </a:t>
            </a:r>
          </a:p>
          <a:p>
            <a:r>
              <a:rPr lang="ru-RU" altLang="ru-RU" sz="2400" dirty="0"/>
              <a:t>Ведущий: + разрабатывает планы </a:t>
            </a:r>
            <a:r>
              <a:rPr lang="ru-RU" altLang="ru-RU" sz="2400" dirty="0" err="1"/>
              <a:t>проф.развития</a:t>
            </a:r>
            <a:r>
              <a:rPr lang="ru-RU" altLang="ru-RU" sz="2400" dirty="0"/>
              <a:t> педагогов, выявляет и описывает инновационные </a:t>
            </a:r>
            <a:r>
              <a:rPr lang="ru-RU" altLang="ru-RU" sz="2400" dirty="0" err="1"/>
              <a:t>мептодики</a:t>
            </a:r>
            <a:r>
              <a:rPr lang="ru-RU" altLang="ru-RU" sz="2400" dirty="0"/>
              <a:t> и т.п.</a:t>
            </a:r>
          </a:p>
          <a:p>
            <a:r>
              <a:rPr lang="ru-RU" altLang="ru-RU" sz="2400" dirty="0"/>
              <a:t>Разные требования по образованию – ВО+СПО либо только ВО, есть \ нет требований к опыту работы, особое условие допуска: квалификационная категория. </a:t>
            </a:r>
          </a:p>
          <a:p>
            <a:r>
              <a:rPr lang="ru-RU" altLang="ru-RU" sz="2400" dirty="0"/>
              <a:t>Новые компетенции: одаренные, инклюзивное образование, с проблемами в развитии, русский язык – не родной, девиантные, зависимые, социально уязвимые. </a:t>
            </a:r>
          </a:p>
          <a:p>
            <a:r>
              <a:rPr lang="ru-RU" altLang="ru-RU" sz="2400" dirty="0"/>
              <a:t>?: как решать проблемы рабочего времени (и ПК)? СОТ?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Объект 2">
            <a:extLst>
              <a:ext uri="{FF2B5EF4-FFF2-40B4-BE49-F238E27FC236}">
                <a16:creationId xmlns:a16="http://schemas.microsoft.com/office/drawing/2014/main" id="{7515D0D1-F413-4345-86CD-82B00F75B7C2}"/>
              </a:ext>
            </a:extLst>
          </p:cNvPr>
          <p:cNvSpPr>
            <a:spLocks noGrp="1"/>
          </p:cNvSpPr>
          <p:nvPr>
            <p:ph idx="1"/>
          </p:nvPr>
        </p:nvSpPr>
        <p:spPr>
          <a:xfrm>
            <a:off x="1032163" y="858982"/>
            <a:ext cx="10591800" cy="5597236"/>
          </a:xfrm>
        </p:spPr>
        <p:txBody>
          <a:bodyPr>
            <a:normAutofit/>
          </a:bodyPr>
          <a:lstStyle/>
          <a:p>
            <a:r>
              <a:rPr lang="ru-RU" altLang="ru-RU" sz="2000" dirty="0"/>
              <a:t>Постановление Правительства РФ от 27 июня 2016 г. N 584 "Об особенностях применения профессиональных стандартов в части требований, обязательных для применения государственными внебюджетными фондами Российской Федерации, государственными или муниципальными учреждениями, государственными или муниципальными унитарными предприятиями, а также государственными корпорациями, государственными компаниями и хозяйственными обществами, более пятидесяти процентов акций (долей) в уставном капитале которых находится в государственной собственности или муниципальной собственности«</a:t>
            </a:r>
          </a:p>
          <a:p>
            <a:pPr lvl="1"/>
            <a:r>
              <a:rPr lang="ru-RU" altLang="ru-RU" sz="1600" dirty="0"/>
              <a:t>Внедрение к началу 2020 года</a:t>
            </a:r>
          </a:p>
          <a:p>
            <a:r>
              <a:rPr lang="ru-RU" altLang="ru-RU" sz="2000" dirty="0"/>
              <a:t>Постановление Конституционного Суда РФ от 14 ноября 2018 г. № 41-П “По делу о проверке конституционности статьи 46 Федерального закона "Об образовании в Российской Федерации" в связи с жалобой гражданки И.В. Серегиной”</a:t>
            </a:r>
          </a:p>
          <a:p>
            <a:r>
              <a:rPr lang="ru-RU" altLang="ru-RU" sz="2000" dirty="0"/>
              <a:t>Позиция </a:t>
            </a:r>
            <a:r>
              <a:rPr lang="ru-RU" altLang="ru-RU" sz="2000" dirty="0" err="1"/>
              <a:t>Минпросвещения</a:t>
            </a:r>
            <a:r>
              <a:rPr lang="ru-RU" altLang="ru-RU" sz="2000" dirty="0"/>
              <a:t>: внедрение профессионального стандарта не может служить основанием для изменения условий трудового договора по инициативе работодателя в соответствии со статьей 74 ТК РФ.</a:t>
            </a:r>
          </a:p>
          <a:p>
            <a:endParaRPr lang="ru-RU" altLang="ru-RU" sz="2000" dirty="0"/>
          </a:p>
          <a:p>
            <a:endParaRPr lang="ru-RU" alt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Заголовок 1">
            <a:extLst>
              <a:ext uri="{FF2B5EF4-FFF2-40B4-BE49-F238E27FC236}">
                <a16:creationId xmlns:a16="http://schemas.microsoft.com/office/drawing/2014/main" id="{225C74EA-2905-4B97-8CA0-01E0D12080E7}"/>
              </a:ext>
            </a:extLst>
          </p:cNvPr>
          <p:cNvSpPr>
            <a:spLocks noGrp="1"/>
          </p:cNvSpPr>
          <p:nvPr>
            <p:ph type="title"/>
          </p:nvPr>
        </p:nvSpPr>
        <p:spPr>
          <a:xfrm>
            <a:off x="4911436" y="337415"/>
            <a:ext cx="2625436" cy="1325563"/>
          </a:xfrm>
        </p:spPr>
        <p:txBody>
          <a:bodyPr/>
          <a:lstStyle/>
          <a:p>
            <a:r>
              <a:rPr lang="ru-RU" altLang="ru-RU" dirty="0"/>
              <a:t>ДПО</a:t>
            </a:r>
          </a:p>
        </p:txBody>
      </p:sp>
      <p:sp>
        <p:nvSpPr>
          <p:cNvPr id="75779" name="Объект 2">
            <a:extLst>
              <a:ext uri="{FF2B5EF4-FFF2-40B4-BE49-F238E27FC236}">
                <a16:creationId xmlns:a16="http://schemas.microsoft.com/office/drawing/2014/main" id="{9229FF30-EA24-4BBF-8CD6-53A423ADEE30}"/>
              </a:ext>
            </a:extLst>
          </p:cNvPr>
          <p:cNvSpPr>
            <a:spLocks noGrp="1"/>
          </p:cNvSpPr>
          <p:nvPr>
            <p:ph idx="1"/>
          </p:nvPr>
        </p:nvSpPr>
        <p:spPr>
          <a:xfrm>
            <a:off x="1108364" y="1839912"/>
            <a:ext cx="10016836" cy="5018087"/>
          </a:xfrm>
        </p:spPr>
        <p:txBody>
          <a:bodyPr>
            <a:normAutofit/>
          </a:bodyPr>
          <a:lstStyle/>
          <a:p>
            <a:r>
              <a:rPr lang="ru-RU" altLang="ru-RU" sz="2400" dirty="0"/>
              <a:t>Повышением квалификации учителя будут проходить в сети центров непрерывного повышения профессионального мастерства педагогических работников. </a:t>
            </a:r>
          </a:p>
          <a:p>
            <a:r>
              <a:rPr lang="ru-RU" altLang="ru-RU" sz="2400" dirty="0"/>
              <a:t>Первые центры уже открылись и работают с 2019 года.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D4C6EA-256A-4252-84C0-F4F905F358C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1D71BE2-BFFB-482D-9D87-856DAB9B4773}"/>
              </a:ext>
            </a:extLst>
          </p:cNvPr>
          <p:cNvSpPr>
            <a:spLocks noGrp="1"/>
          </p:cNvSpPr>
          <p:nvPr>
            <p:ph idx="1"/>
          </p:nvPr>
        </p:nvSpPr>
        <p:spPr/>
        <p:txBody>
          <a:bodyPr/>
          <a:lstStyle/>
          <a:p>
            <a:r>
              <a:rPr lang="ru-RU" dirty="0"/>
              <a:t>Вторая часть</a:t>
            </a:r>
          </a:p>
        </p:txBody>
      </p:sp>
    </p:spTree>
    <p:extLst>
      <p:ext uri="{BB962C8B-B14F-4D97-AF65-F5344CB8AC3E}">
        <p14:creationId xmlns:p14="http://schemas.microsoft.com/office/powerpoint/2010/main" val="775349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6400" y="537029"/>
            <a:ext cx="11045371" cy="6008914"/>
          </a:xfrm>
        </p:spPr>
        <p:txBody>
          <a:bodyPr>
            <a:normAutofit/>
          </a:bodyPr>
          <a:lstStyle/>
          <a:p>
            <a:r>
              <a:rPr lang="ru-RU" sz="3200" dirty="0"/>
              <a:t>Взаимодействие с работодателем в связи с изменением условий труда</a:t>
            </a:r>
          </a:p>
          <a:p>
            <a:pPr lvl="1"/>
            <a:endParaRPr lang="ru-RU" sz="3200" dirty="0"/>
          </a:p>
          <a:p>
            <a:pPr lvl="1"/>
            <a:r>
              <a:rPr lang="ru-RU" sz="2800" dirty="0"/>
              <a:t>Общая задача</a:t>
            </a:r>
          </a:p>
          <a:p>
            <a:pPr lvl="2"/>
            <a:r>
              <a:rPr lang="ru-RU" sz="2400" dirty="0"/>
              <a:t>Качество образования как приоритет</a:t>
            </a:r>
          </a:p>
          <a:p>
            <a:pPr lvl="2"/>
            <a:r>
              <a:rPr lang="ru-RU" sz="2400" dirty="0"/>
              <a:t>Права обучающихся как приоритет</a:t>
            </a:r>
          </a:p>
          <a:p>
            <a:pPr lvl="1"/>
            <a:r>
              <a:rPr lang="ru-RU" sz="2800" dirty="0"/>
              <a:t>Качество педагогического труда – определяющий момент в качестве образования</a:t>
            </a:r>
          </a:p>
          <a:p>
            <a:pPr lvl="2"/>
            <a:r>
              <a:rPr lang="ru-RU" sz="2400" dirty="0"/>
              <a:t>Качественный труд невозможен с нарушением права работников на отдых</a:t>
            </a:r>
          </a:p>
          <a:p>
            <a:pPr lvl="2"/>
            <a:r>
              <a:rPr lang="ru-RU" sz="2400" dirty="0"/>
              <a:t>Мотивация…?... </a:t>
            </a:r>
          </a:p>
        </p:txBody>
      </p:sp>
    </p:spTree>
    <p:extLst>
      <p:ext uri="{BB962C8B-B14F-4D97-AF65-F5344CB8AC3E}">
        <p14:creationId xmlns:p14="http://schemas.microsoft.com/office/powerpoint/2010/main" val="1061255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принципы</a:t>
            </a:r>
          </a:p>
        </p:txBody>
      </p:sp>
      <p:sp>
        <p:nvSpPr>
          <p:cNvPr id="3" name="Объект 2"/>
          <p:cNvSpPr>
            <a:spLocks noGrp="1"/>
          </p:cNvSpPr>
          <p:nvPr>
            <p:ph idx="1"/>
          </p:nvPr>
        </p:nvSpPr>
        <p:spPr/>
        <p:txBody>
          <a:bodyPr/>
          <a:lstStyle/>
          <a:p>
            <a:r>
              <a:rPr lang="ru-RU" dirty="0"/>
              <a:t>Решение задач организации – ответственность руководителя</a:t>
            </a:r>
          </a:p>
          <a:p>
            <a:r>
              <a:rPr lang="ru-RU" dirty="0"/>
              <a:t>С руководством можно взаимодействовать</a:t>
            </a:r>
          </a:p>
          <a:p>
            <a:pPr lvl="1"/>
            <a:r>
              <a:rPr lang="ru-RU" dirty="0"/>
              <a:t>Лично</a:t>
            </a:r>
          </a:p>
          <a:p>
            <a:pPr lvl="1"/>
            <a:r>
              <a:rPr lang="ru-RU" dirty="0"/>
              <a:t>Коллективно </a:t>
            </a:r>
          </a:p>
          <a:p>
            <a:r>
              <a:rPr lang="ru-RU" dirty="0"/>
              <a:t>Варианты переговоров</a:t>
            </a:r>
          </a:p>
          <a:p>
            <a:pPr lvl="1"/>
            <a:r>
              <a:rPr lang="ru-RU" dirty="0"/>
              <a:t>Предложение готовых решений</a:t>
            </a:r>
          </a:p>
          <a:p>
            <a:pPr lvl="1"/>
            <a:r>
              <a:rPr lang="ru-RU" dirty="0"/>
              <a:t>Обсуждение успешных кейсов</a:t>
            </a:r>
          </a:p>
        </p:txBody>
      </p:sp>
    </p:spTree>
    <p:extLst>
      <p:ext uri="{BB962C8B-B14F-4D97-AF65-F5344CB8AC3E}">
        <p14:creationId xmlns:p14="http://schemas.microsoft.com/office/powerpoint/2010/main" val="34540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Задача: реализация образовательной программы</a:t>
            </a:r>
          </a:p>
        </p:txBody>
      </p:sp>
      <p:sp>
        <p:nvSpPr>
          <p:cNvPr id="3" name="Объект 2"/>
          <p:cNvSpPr>
            <a:spLocks noGrp="1"/>
          </p:cNvSpPr>
          <p:nvPr>
            <p:ph idx="1"/>
          </p:nvPr>
        </p:nvSpPr>
        <p:spPr/>
        <p:txBody>
          <a:bodyPr>
            <a:normAutofit fontScale="92500" lnSpcReduction="20000"/>
          </a:bodyPr>
          <a:lstStyle/>
          <a:p>
            <a:endParaRPr lang="ru-RU" dirty="0"/>
          </a:p>
          <a:p>
            <a:r>
              <a:rPr lang="ru-RU" dirty="0"/>
              <a:t>Проблема:</a:t>
            </a:r>
          </a:p>
          <a:p>
            <a:r>
              <a:rPr lang="ru-RU" dirty="0"/>
              <a:t>«Урок» «не помещается» в он-лайн</a:t>
            </a:r>
          </a:p>
          <a:p>
            <a:r>
              <a:rPr lang="ru-RU" dirty="0"/>
              <a:t>Новые форматы образования предполагают «не-урок»</a:t>
            </a:r>
          </a:p>
          <a:p>
            <a:r>
              <a:rPr lang="ru-RU" dirty="0"/>
              <a:t> НО</a:t>
            </a:r>
          </a:p>
          <a:p>
            <a:r>
              <a:rPr lang="ru-RU" dirty="0"/>
              <a:t>Все количественные измерения педагогического труда исходят из «уроков» (нагрузки)</a:t>
            </a:r>
          </a:p>
          <a:p>
            <a:endParaRPr lang="ru-RU" dirty="0"/>
          </a:p>
          <a:p>
            <a:r>
              <a:rPr lang="ru-RU" dirty="0"/>
              <a:t>+</a:t>
            </a:r>
          </a:p>
          <a:p>
            <a:r>
              <a:rPr lang="ru-RU" dirty="0"/>
              <a:t>ФГОС четко нормирует количество часов учебных занятий: право на образование гарантировано в соответствии с ФГОС</a:t>
            </a:r>
          </a:p>
        </p:txBody>
      </p:sp>
    </p:spTree>
    <p:extLst>
      <p:ext uri="{BB962C8B-B14F-4D97-AF65-F5344CB8AC3E}">
        <p14:creationId xmlns:p14="http://schemas.microsoft.com/office/powerpoint/2010/main" val="3445175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EA7070-D233-4840-BDAB-2775CE6F9E21}"/>
              </a:ext>
            </a:extLst>
          </p:cNvPr>
          <p:cNvSpPr>
            <a:spLocks noGrp="1"/>
          </p:cNvSpPr>
          <p:nvPr>
            <p:ph type="title"/>
          </p:nvPr>
        </p:nvSpPr>
        <p:spPr>
          <a:xfrm>
            <a:off x="209353" y="0"/>
            <a:ext cx="11361324" cy="1651559"/>
          </a:xfrm>
        </p:spPr>
        <p:txBody>
          <a:bodyPr>
            <a:normAutofit/>
          </a:bodyPr>
          <a:lstStyle/>
          <a:p>
            <a:r>
              <a:rPr lang="ru-RU" dirty="0"/>
              <a:t>Основной вопрос: структура труда</a:t>
            </a:r>
          </a:p>
        </p:txBody>
      </p:sp>
      <p:sp>
        <p:nvSpPr>
          <p:cNvPr id="3" name="Объект 2">
            <a:extLst>
              <a:ext uri="{FF2B5EF4-FFF2-40B4-BE49-F238E27FC236}">
                <a16:creationId xmlns:a16="http://schemas.microsoft.com/office/drawing/2014/main" id="{159648C0-0AC0-4345-BF28-10F7AD0B81AA}"/>
              </a:ext>
            </a:extLst>
          </p:cNvPr>
          <p:cNvSpPr>
            <a:spLocks noGrp="1"/>
          </p:cNvSpPr>
          <p:nvPr>
            <p:ph idx="1"/>
          </p:nvPr>
        </p:nvSpPr>
        <p:spPr>
          <a:xfrm>
            <a:off x="52122" y="4487107"/>
            <a:ext cx="4761470" cy="2348952"/>
          </a:xfrm>
        </p:spPr>
        <p:txBody>
          <a:bodyPr>
            <a:normAutofit/>
          </a:bodyPr>
          <a:lstStyle/>
          <a:p>
            <a:r>
              <a:rPr lang="ru-RU" dirty="0"/>
              <a:t>Возможно изменение соотношений видов работы в реальности, при этом в нормативных актах нет оснований для изменений</a:t>
            </a:r>
          </a:p>
        </p:txBody>
      </p:sp>
      <p:sp>
        <p:nvSpPr>
          <p:cNvPr id="4" name="Прямоугольник 3">
            <a:extLst>
              <a:ext uri="{FF2B5EF4-FFF2-40B4-BE49-F238E27FC236}">
                <a16:creationId xmlns:a16="http://schemas.microsoft.com/office/drawing/2014/main" id="{97C121B6-4B5F-4488-8047-318808AE5BCA}"/>
              </a:ext>
            </a:extLst>
          </p:cNvPr>
          <p:cNvSpPr/>
          <p:nvPr/>
        </p:nvSpPr>
        <p:spPr>
          <a:xfrm>
            <a:off x="4485503" y="1977081"/>
            <a:ext cx="2916194" cy="803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ТРУД В ДИСТАНТЕ</a:t>
            </a:r>
          </a:p>
        </p:txBody>
      </p:sp>
      <p:sp>
        <p:nvSpPr>
          <p:cNvPr id="5" name="Прямоугольник 4">
            <a:extLst>
              <a:ext uri="{FF2B5EF4-FFF2-40B4-BE49-F238E27FC236}">
                <a16:creationId xmlns:a16="http://schemas.microsoft.com/office/drawing/2014/main" id="{2AE0EB57-7FC0-44A4-A595-B25A7EF28963}"/>
              </a:ext>
            </a:extLst>
          </p:cNvPr>
          <p:cNvSpPr/>
          <p:nvPr/>
        </p:nvSpPr>
        <p:spPr>
          <a:xfrm>
            <a:off x="2957386" y="3274541"/>
            <a:ext cx="2916194" cy="803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ОРГАНИЗАЦИОННЫЙ ТЕХНИЧЕСКИЙ</a:t>
            </a:r>
          </a:p>
        </p:txBody>
      </p:sp>
      <p:sp>
        <p:nvSpPr>
          <p:cNvPr id="6" name="Прямоугольник 5">
            <a:extLst>
              <a:ext uri="{FF2B5EF4-FFF2-40B4-BE49-F238E27FC236}">
                <a16:creationId xmlns:a16="http://schemas.microsoft.com/office/drawing/2014/main" id="{5D356451-54F4-4B90-9F71-8FCC043E512D}"/>
              </a:ext>
            </a:extLst>
          </p:cNvPr>
          <p:cNvSpPr/>
          <p:nvPr/>
        </p:nvSpPr>
        <p:spPr>
          <a:xfrm>
            <a:off x="6318421" y="3274542"/>
            <a:ext cx="2916194" cy="803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ПЕДАГОГИЧЕСКИЙ</a:t>
            </a:r>
          </a:p>
        </p:txBody>
      </p:sp>
      <p:sp>
        <p:nvSpPr>
          <p:cNvPr id="7" name="Прямоугольник 6">
            <a:extLst>
              <a:ext uri="{FF2B5EF4-FFF2-40B4-BE49-F238E27FC236}">
                <a16:creationId xmlns:a16="http://schemas.microsoft.com/office/drawing/2014/main" id="{47546882-C807-42A7-9CD3-6060692FBFF6}"/>
              </a:ext>
            </a:extLst>
          </p:cNvPr>
          <p:cNvSpPr/>
          <p:nvPr/>
        </p:nvSpPr>
        <p:spPr>
          <a:xfrm>
            <a:off x="4761471" y="4703678"/>
            <a:ext cx="2916194" cy="803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АУДИТОРНЫЙ</a:t>
            </a:r>
          </a:p>
        </p:txBody>
      </p:sp>
      <p:sp>
        <p:nvSpPr>
          <p:cNvPr id="8" name="Прямоугольник 7">
            <a:extLst>
              <a:ext uri="{FF2B5EF4-FFF2-40B4-BE49-F238E27FC236}">
                <a16:creationId xmlns:a16="http://schemas.microsoft.com/office/drawing/2014/main" id="{60E19089-F9DE-455A-8722-C2A35FC61A22}"/>
              </a:ext>
            </a:extLst>
          </p:cNvPr>
          <p:cNvSpPr/>
          <p:nvPr/>
        </p:nvSpPr>
        <p:spPr>
          <a:xfrm>
            <a:off x="8011297" y="4703678"/>
            <a:ext cx="2916194" cy="803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МЕТОДИЧЕСКИЙ / ОРГАНИЗАЦИОННЫЙ / ПОДГОТОВИТЕЛЬНЫЙ</a:t>
            </a:r>
          </a:p>
        </p:txBody>
      </p:sp>
      <p:sp>
        <p:nvSpPr>
          <p:cNvPr id="9" name="Прямоугольник 8">
            <a:extLst>
              <a:ext uri="{FF2B5EF4-FFF2-40B4-BE49-F238E27FC236}">
                <a16:creationId xmlns:a16="http://schemas.microsoft.com/office/drawing/2014/main" id="{C5BAF760-CF6B-4665-BCFE-D16E75306222}"/>
              </a:ext>
            </a:extLst>
          </p:cNvPr>
          <p:cNvSpPr/>
          <p:nvPr/>
        </p:nvSpPr>
        <p:spPr>
          <a:xfrm>
            <a:off x="6318421" y="5832389"/>
            <a:ext cx="2916194" cy="803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«КОММУНИКАЦИОННЫЙ»</a:t>
            </a:r>
          </a:p>
        </p:txBody>
      </p:sp>
      <p:cxnSp>
        <p:nvCxnSpPr>
          <p:cNvPr id="11" name="Прямая со стрелкой 10">
            <a:extLst>
              <a:ext uri="{FF2B5EF4-FFF2-40B4-BE49-F238E27FC236}">
                <a16:creationId xmlns:a16="http://schemas.microsoft.com/office/drawing/2014/main" id="{880D8224-D98A-4CF6-87E1-50D037456883}"/>
              </a:ext>
            </a:extLst>
          </p:cNvPr>
          <p:cNvCxnSpPr/>
          <p:nvPr/>
        </p:nvCxnSpPr>
        <p:spPr>
          <a:xfrm flipH="1">
            <a:off x="5301049" y="2795588"/>
            <a:ext cx="234778" cy="478953"/>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a:extLst>
              <a:ext uri="{FF2B5EF4-FFF2-40B4-BE49-F238E27FC236}">
                <a16:creationId xmlns:a16="http://schemas.microsoft.com/office/drawing/2014/main" id="{3F8965E7-1612-47D3-8C0C-4278FCFB0E5C}"/>
              </a:ext>
            </a:extLst>
          </p:cNvPr>
          <p:cNvCxnSpPr>
            <a:cxnSpLocks/>
          </p:cNvCxnSpPr>
          <p:nvPr/>
        </p:nvCxnSpPr>
        <p:spPr>
          <a:xfrm flipH="1">
            <a:off x="7209692" y="4124647"/>
            <a:ext cx="309394" cy="579031"/>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a:extLst>
              <a:ext uri="{FF2B5EF4-FFF2-40B4-BE49-F238E27FC236}">
                <a16:creationId xmlns:a16="http://schemas.microsoft.com/office/drawing/2014/main" id="{8BF80980-18DD-4BD1-B9E1-AA3A90F228D0}"/>
              </a:ext>
            </a:extLst>
          </p:cNvPr>
          <p:cNvCxnSpPr>
            <a:cxnSpLocks/>
          </p:cNvCxnSpPr>
          <p:nvPr/>
        </p:nvCxnSpPr>
        <p:spPr>
          <a:xfrm>
            <a:off x="6435810" y="2808906"/>
            <a:ext cx="220365" cy="465635"/>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0AC9336E-C8BC-461D-9B7F-0B667C6727EC}"/>
              </a:ext>
            </a:extLst>
          </p:cNvPr>
          <p:cNvCxnSpPr>
            <a:cxnSpLocks/>
          </p:cNvCxnSpPr>
          <p:nvPr/>
        </p:nvCxnSpPr>
        <p:spPr>
          <a:xfrm>
            <a:off x="8246075" y="4124647"/>
            <a:ext cx="352802" cy="590936"/>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8C533BF4-290D-46DD-A0D5-A5FC7FA6F925}"/>
              </a:ext>
            </a:extLst>
          </p:cNvPr>
          <p:cNvCxnSpPr>
            <a:cxnSpLocks/>
          </p:cNvCxnSpPr>
          <p:nvPr/>
        </p:nvCxnSpPr>
        <p:spPr>
          <a:xfrm>
            <a:off x="7855094" y="4093050"/>
            <a:ext cx="0" cy="1739339"/>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11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6D48F7-E9A3-4F28-8735-1C20ACAA4ACF}"/>
              </a:ext>
            </a:extLst>
          </p:cNvPr>
          <p:cNvSpPr>
            <a:spLocks noGrp="1"/>
          </p:cNvSpPr>
          <p:nvPr>
            <p:ph type="title"/>
          </p:nvPr>
        </p:nvSpPr>
        <p:spPr/>
        <p:txBody>
          <a:bodyPr/>
          <a:lstStyle/>
          <a:p>
            <a:r>
              <a:rPr lang="ru-RU" dirty="0"/>
              <a:t>Ст. 47</a:t>
            </a:r>
          </a:p>
        </p:txBody>
      </p:sp>
      <p:sp>
        <p:nvSpPr>
          <p:cNvPr id="3" name="Объект 2">
            <a:extLst>
              <a:ext uri="{FF2B5EF4-FFF2-40B4-BE49-F238E27FC236}">
                <a16:creationId xmlns:a16="http://schemas.microsoft.com/office/drawing/2014/main" id="{F6D41110-9F29-49BB-8A65-D00DDE135733}"/>
              </a:ext>
            </a:extLst>
          </p:cNvPr>
          <p:cNvSpPr>
            <a:spLocks noGrp="1"/>
          </p:cNvSpPr>
          <p:nvPr>
            <p:ph idx="1"/>
          </p:nvPr>
        </p:nvSpPr>
        <p:spPr>
          <a:xfrm>
            <a:off x="838200" y="1690688"/>
            <a:ext cx="10515600" cy="4802187"/>
          </a:xfrm>
        </p:spPr>
        <p:txBody>
          <a:bodyPr>
            <a:normAutofit fontScale="77500" lnSpcReduction="20000"/>
          </a:bodyPr>
          <a:lstStyle/>
          <a:p>
            <a:r>
              <a:rPr lang="ru-RU" b="0" i="0" dirty="0">
                <a:solidFill>
                  <a:srgbClr val="000000"/>
                </a:solidFill>
                <a:effectLst/>
                <a:latin typeface="PT Sans"/>
              </a:rPr>
              <a:t>В рабочее время педагогических работников в зависимости от занимаемой должности включается учебная (преподавательская) и воспитательная работа, в том числе практическая подготовка обучающихся, индивидуальная работа с обучающимися, научная, творческая и исследовательская работа, а также другая педагогическая работа, предусмотренная трудовыми (должностными) обязанностями и (или) индивидуальным планом, - методическая, подготовительная, организационная, диагностическая, работа по ведению мониторинга, работа, предусмотренная планами воспитательных, физкультурно-оздоровительных, спортивных, творческих и иных мероприятий, проводимых с обучающимися. Конкретные трудовые (должностные) обязанности педагогических работников определяются трудовыми договорами (служебными контрактами) и должностными инструкциями. </a:t>
            </a:r>
          </a:p>
          <a:p>
            <a:r>
              <a:rPr lang="ru-RU" b="0" i="0" dirty="0">
                <a:solidFill>
                  <a:srgbClr val="000000"/>
                </a:solidFill>
                <a:effectLst/>
                <a:latin typeface="PT Sans"/>
              </a:rPr>
              <a:t>Соотношение учебной (преподавательской) и другой педагогической работы в пределах рабочей недели или учебного года определяется соответствующим локальным нормативным актом организации, осуществляющей образовательную деятельность, с учетом количества часов по учебному плану, специальности и квалификации работника.</a:t>
            </a:r>
            <a:endParaRPr lang="ru-RU" dirty="0"/>
          </a:p>
        </p:txBody>
      </p:sp>
    </p:spTree>
    <p:extLst>
      <p:ext uri="{BB962C8B-B14F-4D97-AF65-F5344CB8AC3E}">
        <p14:creationId xmlns:p14="http://schemas.microsoft.com/office/powerpoint/2010/main" val="1676187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775856" y="0"/>
            <a:ext cx="11222180" cy="1417638"/>
          </a:xfrm>
        </p:spPr>
        <p:txBody>
          <a:bodyPr>
            <a:normAutofit fontScale="90000"/>
          </a:bodyPr>
          <a:lstStyle/>
          <a:p>
            <a:r>
              <a:rPr lang="ru-RU" altLang="ru-RU" sz="2400" dirty="0"/>
              <a:t>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p>
        </p:txBody>
      </p:sp>
      <p:sp>
        <p:nvSpPr>
          <p:cNvPr id="8195" name="Объект 2"/>
          <p:cNvSpPr>
            <a:spLocks noGrp="1"/>
          </p:cNvSpPr>
          <p:nvPr>
            <p:ph idx="1"/>
          </p:nvPr>
        </p:nvSpPr>
        <p:spPr>
          <a:xfrm>
            <a:off x="554182" y="1539154"/>
            <a:ext cx="11443854" cy="5000192"/>
          </a:xfrm>
        </p:spPr>
        <p:txBody>
          <a:bodyPr>
            <a:normAutofit/>
          </a:bodyPr>
          <a:lstStyle/>
          <a:p>
            <a:r>
              <a:rPr lang="ru-RU" altLang="ru-RU" sz="2000" dirty="0"/>
              <a:t>При определении учебной нагрузки педагогических работников устанавливается ее объем </a:t>
            </a:r>
            <a:r>
              <a:rPr lang="ru-RU" altLang="ru-RU" sz="2000" b="1" dirty="0"/>
              <a:t>по выполнению учебной (преподавательской) работы во взаимодействии с обучающимися по видам учебной деятельности, установленным учебным планом </a:t>
            </a:r>
            <a:r>
              <a:rPr lang="ru-RU" altLang="ru-RU" sz="2000" dirty="0"/>
              <a:t>(индивидуальным учебным планом), </a:t>
            </a:r>
            <a:r>
              <a:rPr lang="ru-RU" altLang="ru-RU" sz="2000" b="1" dirty="0"/>
              <a:t>текущему контролю успеваемости, промежуточной и итоговой аттестации обучающихся</a:t>
            </a:r>
            <a:r>
              <a:rPr lang="ru-RU" altLang="ru-RU" sz="2000" dirty="0"/>
              <a:t>.</a:t>
            </a:r>
          </a:p>
          <a:p>
            <a:r>
              <a:rPr lang="ru-RU" altLang="ru-RU" sz="2000" dirty="0"/>
              <a:t>Объем учебной нагрузки … определяется ежегодно на начало учебного года … и устанавливается локальным нормативным актом … + оговаривается в трудовом договоре.</a:t>
            </a:r>
          </a:p>
          <a:p>
            <a:r>
              <a:rPr lang="ru-RU" altLang="ru-RU" sz="2000" dirty="0"/>
              <a:t>Временное или постоянное изменение (увеличение или снижение) объема учебной нагрузки … допускается только по соглашению сторон трудового договора…</a:t>
            </a:r>
          </a:p>
          <a:p>
            <a:r>
              <a:rPr lang="ru-RU" altLang="ru-RU" sz="2000" dirty="0"/>
              <a:t>Об изменениях объема учебной нагрузки (увеличение или снижение), а также о причинах, вызвавших необходимость таких изменений, работодатель обязан уведомить педагогических работников в письменной форме не позднее, чем за два месяца до осуществления предполагаемых изменений, за исключением случаев, когда изменение объема учебной нагрузки осуществляется по соглашению сторон трудового договора.</a:t>
            </a:r>
          </a:p>
          <a:p>
            <a:r>
              <a:rPr lang="ru-RU" altLang="ru-RU" sz="2000" dirty="0"/>
              <a:t>Локальные нормативные … по вопросам определения учебной нагрузки … а также ее изменения принимаются с учетом мнения выборного органа первичной профсоюзной организации или иного представительного органа работников (при наличии такого представительного органа).</a:t>
            </a:r>
          </a:p>
          <a:p>
            <a:endParaRPr lang="ru-RU" altLang="ru-RU" sz="1000" dirty="0"/>
          </a:p>
          <a:p>
            <a:endParaRPr lang="ru-RU" altLang="ru-RU" dirty="0"/>
          </a:p>
        </p:txBody>
      </p:sp>
    </p:spTree>
    <p:extLst>
      <p:ext uri="{BB962C8B-B14F-4D97-AF65-F5344CB8AC3E}">
        <p14:creationId xmlns:p14="http://schemas.microsoft.com/office/powerpoint/2010/main" val="366722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педагогов и должностные обязанности, оплата труда: очередной виток изменений</a:t>
            </a:r>
          </a:p>
        </p:txBody>
      </p:sp>
      <p:sp>
        <p:nvSpPr>
          <p:cNvPr id="3" name="Объект 2"/>
          <p:cNvSpPr>
            <a:spLocks noGrp="1"/>
          </p:cNvSpPr>
          <p:nvPr>
            <p:ph idx="1"/>
          </p:nvPr>
        </p:nvSpPr>
        <p:spPr/>
        <p:txBody>
          <a:bodyPr>
            <a:normAutofit fontScale="85000" lnSpcReduction="20000"/>
          </a:bodyPr>
          <a:lstStyle/>
          <a:p>
            <a:r>
              <a:rPr lang="ru-RU" dirty="0"/>
              <a:t>Общее правило: изменения условий труда по согласию работника</a:t>
            </a:r>
          </a:p>
          <a:p>
            <a:pPr lvl="1"/>
            <a:r>
              <a:rPr lang="ru-RU" dirty="0"/>
              <a:t>Изменение условий труда, должностных обязанностей через </a:t>
            </a:r>
            <a:r>
              <a:rPr lang="ru-RU" dirty="0" err="1"/>
              <a:t>доп.соглашение</a:t>
            </a:r>
            <a:r>
              <a:rPr lang="ru-RU" dirty="0"/>
              <a:t>, по ст. 72 или ст. 74</a:t>
            </a:r>
          </a:p>
          <a:p>
            <a:pPr lvl="1"/>
            <a:r>
              <a:rPr lang="ru-RU" dirty="0"/>
              <a:t>Ст. 72.2 позволяет перевод без согласия работника в случае эпидемии – временный, сроком ДО одного месяца</a:t>
            </a:r>
          </a:p>
          <a:p>
            <a:r>
              <a:rPr lang="ru-RU" dirty="0"/>
              <a:t>Дистанционный режим – глава 49.1 ТК</a:t>
            </a:r>
          </a:p>
          <a:p>
            <a:pPr lvl="1"/>
            <a:r>
              <a:rPr lang="ru-RU" dirty="0" err="1"/>
              <a:t>Доп.соглашения</a:t>
            </a:r>
            <a:r>
              <a:rPr lang="ru-RU" dirty="0"/>
              <a:t> о работе на условиях дистанционной работы</a:t>
            </a:r>
          </a:p>
          <a:p>
            <a:pPr lvl="1"/>
            <a:r>
              <a:rPr lang="ru-RU" dirty="0"/>
              <a:t>Вопрос компенсации за использование средств связи, техники, вопрос предоставления техники при ее отсутствии </a:t>
            </a:r>
          </a:p>
          <a:p>
            <a:r>
              <a:rPr lang="ru-RU" dirty="0"/>
              <a:t>Простой: по причинам, не зависящим от сторон</a:t>
            </a:r>
          </a:p>
          <a:p>
            <a:pPr lvl="1"/>
            <a:r>
              <a:rPr lang="ru-RU" dirty="0"/>
              <a:t>Для большинства работников не возникает ситуации простоя</a:t>
            </a:r>
          </a:p>
          <a:p>
            <a:pPr lvl="1"/>
            <a:r>
              <a:rPr lang="ru-RU" dirty="0"/>
              <a:t>Точка зрения: в приостановленных отраслях невозможное решение</a:t>
            </a:r>
          </a:p>
          <a:p>
            <a:pPr lvl="1"/>
            <a:r>
              <a:rPr lang="ru-RU" dirty="0"/>
              <a:t>Работник теряет в заработной плате (2\3 тарифной ставки, оклада)</a:t>
            </a:r>
          </a:p>
          <a:p>
            <a:r>
              <a:rPr lang="ru-RU" dirty="0"/>
              <a:t>Права на персональные данные и медицинскую тайну</a:t>
            </a:r>
          </a:p>
          <a:p>
            <a:endParaRPr lang="ru-RU" dirty="0"/>
          </a:p>
        </p:txBody>
      </p:sp>
    </p:spTree>
    <p:extLst>
      <p:ext uri="{BB962C8B-B14F-4D97-AF65-F5344CB8AC3E}">
        <p14:creationId xmlns:p14="http://schemas.microsoft.com/office/powerpoint/2010/main" val="46141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D6460B-AA09-4B7B-937F-2510D83B775E}"/>
              </a:ext>
            </a:extLst>
          </p:cNvPr>
          <p:cNvSpPr>
            <a:spLocks noGrp="1"/>
          </p:cNvSpPr>
          <p:nvPr>
            <p:ph type="title"/>
          </p:nvPr>
        </p:nvSpPr>
        <p:spPr/>
        <p:txBody>
          <a:bodyPr/>
          <a:lstStyle/>
          <a:p>
            <a:r>
              <a:rPr lang="ru-RU" dirty="0"/>
              <a:t>Новые изменения в ст. 144 ТК от 09.11.2020</a:t>
            </a:r>
          </a:p>
        </p:txBody>
      </p:sp>
      <p:sp>
        <p:nvSpPr>
          <p:cNvPr id="3" name="Объект 2">
            <a:extLst>
              <a:ext uri="{FF2B5EF4-FFF2-40B4-BE49-F238E27FC236}">
                <a16:creationId xmlns:a16="http://schemas.microsoft.com/office/drawing/2014/main" id="{6E59A5EF-4FB4-4204-9A02-5F8BB3AF001A}"/>
              </a:ext>
            </a:extLst>
          </p:cNvPr>
          <p:cNvSpPr>
            <a:spLocks noGrp="1"/>
          </p:cNvSpPr>
          <p:nvPr>
            <p:ph idx="1"/>
          </p:nvPr>
        </p:nvSpPr>
        <p:spPr/>
        <p:txBody>
          <a:bodyPr>
            <a:normAutofit fontScale="85000" lnSpcReduction="10000"/>
          </a:bodyPr>
          <a:lstStyle/>
          <a:p>
            <a:pPr indent="342900" algn="just"/>
            <a:r>
              <a:rPr lang="ru-RU" b="0" i="0" dirty="0">
                <a:solidFill>
                  <a:srgbClr val="000000"/>
                </a:solidFill>
                <a:effectLst/>
                <a:latin typeface="PT Sans"/>
              </a:rPr>
              <a:t>Правительство Российской Федерации вправе утверждать требования к системам оплаты труда работников государственных и муниципальных учреждений, в том числе в части установления (дифференциации) окладов (должностных окладов), ставок заработной платы, перечней выплат компенсационного характера, стимулирующих выплат, условий назначения выплат компенсационного характера, стимулирующих выплат.</a:t>
            </a:r>
          </a:p>
          <a:p>
            <a:pPr indent="342900" algn="just"/>
            <a:r>
              <a:rPr lang="ru-RU" b="0" i="0" dirty="0">
                <a:solidFill>
                  <a:srgbClr val="000000"/>
                </a:solidFill>
                <a:effectLst/>
                <a:latin typeface="PT Sans"/>
              </a:rPr>
              <a:t>При утверждении Правительством Российской Федерации требований к системам оплаты труда работников государственных и муниципальных учреждений определяется сфера деятельности государственных и муниципальных учреждений, на которые распространяются указанные требования, а также срок, в течение которого таким учреждениям необходимо привести условия оплаты труда работников в соответствие с указанными требованиями.</a:t>
            </a:r>
          </a:p>
          <a:p>
            <a:endParaRPr lang="ru-RU" dirty="0"/>
          </a:p>
        </p:txBody>
      </p:sp>
    </p:spTree>
    <p:extLst>
      <p:ext uri="{BB962C8B-B14F-4D97-AF65-F5344CB8AC3E}">
        <p14:creationId xmlns:p14="http://schemas.microsoft.com/office/powerpoint/2010/main" val="1689482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45239-C8AB-4512-AD13-CD6AB5B4BEF8}"/>
              </a:ext>
            </a:extLst>
          </p:cNvPr>
          <p:cNvSpPr>
            <a:spLocks noGrp="1"/>
          </p:cNvSpPr>
          <p:nvPr>
            <p:ph type="title"/>
          </p:nvPr>
        </p:nvSpPr>
        <p:spPr/>
        <p:txBody>
          <a:bodyPr/>
          <a:lstStyle/>
          <a:p>
            <a:r>
              <a:rPr lang="ru-RU" dirty="0"/>
              <a:t>СОТ</a:t>
            </a:r>
          </a:p>
        </p:txBody>
      </p:sp>
      <p:sp>
        <p:nvSpPr>
          <p:cNvPr id="3" name="Объект 2">
            <a:extLst>
              <a:ext uri="{FF2B5EF4-FFF2-40B4-BE49-F238E27FC236}">
                <a16:creationId xmlns:a16="http://schemas.microsoft.com/office/drawing/2014/main" id="{3B078AF5-3B1E-4153-B0D7-4F021D0D057B}"/>
              </a:ext>
            </a:extLst>
          </p:cNvPr>
          <p:cNvSpPr>
            <a:spLocks noGrp="1"/>
          </p:cNvSpPr>
          <p:nvPr>
            <p:ph idx="1"/>
          </p:nvPr>
        </p:nvSpPr>
        <p:spPr/>
        <p:txBody>
          <a:bodyPr>
            <a:normAutofit fontScale="92500" lnSpcReduction="10000"/>
          </a:bodyPr>
          <a:lstStyle/>
          <a:p>
            <a:r>
              <a:rPr lang="ru-RU" dirty="0"/>
              <a:t>Премьер-министр РФ Михаил </a:t>
            </a:r>
            <a:r>
              <a:rPr lang="ru-RU" dirty="0" err="1"/>
              <a:t>Мишустин</a:t>
            </a:r>
            <a:r>
              <a:rPr lang="ru-RU" dirty="0"/>
              <a:t> поручил подготовить предложения по совершенствованию системы оплаты труда педагогов. Новость от 21.12, сайт правительства России, по итогам пресс-конференции президента России Владимира Путина.</a:t>
            </a:r>
          </a:p>
          <a:p>
            <a:r>
              <a:rPr lang="ru-RU" dirty="0"/>
              <a:t>«</a:t>
            </a:r>
            <a:r>
              <a:rPr lang="ru-RU" dirty="0" err="1"/>
              <a:t>Минпросвещения</a:t>
            </a:r>
            <a:r>
              <a:rPr lang="ru-RU" dirty="0"/>
              <a:t>, Минтруду, Минфину и Минэкономразвития до 1 марта необходимо представить в правительство предложения по совершенствованию системы оплаты труда педагогов с учётом установления минимального размера оплаты труда не ниже прожиточного минимума»</a:t>
            </a:r>
          </a:p>
          <a:p>
            <a:r>
              <a:rPr lang="ru-RU" dirty="0" err="1"/>
              <a:t>Минпросвещения</a:t>
            </a:r>
            <a:r>
              <a:rPr lang="ru-RU" dirty="0"/>
              <a:t> России ведет работу, сформирована межведомственная рабочая группа, стартовало общественное обсуждение</a:t>
            </a:r>
          </a:p>
        </p:txBody>
      </p:sp>
    </p:spTree>
    <p:extLst>
      <p:ext uri="{BB962C8B-B14F-4D97-AF65-F5344CB8AC3E}">
        <p14:creationId xmlns:p14="http://schemas.microsoft.com/office/powerpoint/2010/main" val="423023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DEF4B5-4BF2-4EAD-92DD-C2A7FEE91D1D}"/>
              </a:ext>
            </a:extLst>
          </p:cNvPr>
          <p:cNvSpPr>
            <a:spLocks noGrp="1"/>
          </p:cNvSpPr>
          <p:nvPr>
            <p:ph type="title"/>
          </p:nvPr>
        </p:nvSpPr>
        <p:spPr/>
        <p:txBody>
          <a:bodyPr>
            <a:normAutofit fontScale="90000"/>
          </a:bodyPr>
          <a:lstStyle/>
          <a:p>
            <a:r>
              <a:rPr lang="ru-RU" sz="3100" dirty="0"/>
              <a:t>09.03.2021 Директор департамента подготовки и профессионального развития педагогических кадров </a:t>
            </a:r>
            <a:r>
              <a:rPr lang="ru-RU" sz="3100" dirty="0" err="1"/>
              <a:t>Минпросвещения</a:t>
            </a:r>
            <a:r>
              <a:rPr lang="ru-RU" sz="3100" dirty="0"/>
              <a:t> Андрей Милехин</a:t>
            </a:r>
            <a:br>
              <a:rPr lang="ru-RU" dirty="0"/>
            </a:br>
            <a:endParaRPr lang="ru-RU" dirty="0"/>
          </a:p>
        </p:txBody>
      </p:sp>
      <p:sp>
        <p:nvSpPr>
          <p:cNvPr id="3" name="Объект 2">
            <a:extLst>
              <a:ext uri="{FF2B5EF4-FFF2-40B4-BE49-F238E27FC236}">
                <a16:creationId xmlns:a16="http://schemas.microsoft.com/office/drawing/2014/main" id="{FE04DD54-1092-4B8C-B905-40291F84BFAE}"/>
              </a:ext>
            </a:extLst>
          </p:cNvPr>
          <p:cNvSpPr>
            <a:spLocks noGrp="1"/>
          </p:cNvSpPr>
          <p:nvPr>
            <p:ph idx="1"/>
          </p:nvPr>
        </p:nvSpPr>
        <p:spPr>
          <a:xfrm>
            <a:off x="520700" y="1485900"/>
            <a:ext cx="11252200" cy="5006975"/>
          </a:xfrm>
        </p:spPr>
        <p:txBody>
          <a:bodyPr>
            <a:normAutofit fontScale="62500" lnSpcReduction="20000"/>
          </a:bodyPr>
          <a:lstStyle/>
          <a:p>
            <a:r>
              <a:rPr lang="ru-RU" b="0" i="0" dirty="0">
                <a:solidFill>
                  <a:srgbClr val="000000"/>
                </a:solidFill>
                <a:effectLst/>
                <a:latin typeface="NotoSans"/>
              </a:rPr>
              <a:t>Самая существенная, на наш взгляд, сегодня проблема - размеры ставок за труд одинаковой сложности, которые могут различаться даже в одном субъекте. Их значение ниже прожиточного минимума. Какие последствия? Для получения достойной зарплаты на уровне субъекта учитель должен добирать свои 18 часов дополнительной работой. Чем меньше оклад в структуре зарплаты, тем сложнее понять, из каких надбавок она складывается. Система эта непрозрачна, это "точка напряжения". </a:t>
            </a:r>
          </a:p>
          <a:p>
            <a:r>
              <a:rPr lang="ru-RU" b="0" i="0" dirty="0">
                <a:solidFill>
                  <a:srgbClr val="000000"/>
                </a:solidFill>
                <a:effectLst/>
                <a:latin typeface="NotoSans"/>
              </a:rPr>
              <a:t>Сейчас организациям предоставлено право самостоятельно определять и устанавливать систему оплаты труда педагогических работников. Это привело к многообразию используемых моделей, оснований для использования компенсационных и стимулирующих выплат, сложностям расчётов и отсутствию единых подходов к определению заработной платы. В результате даже в рамках одного региона ставки/оклады существенно различаются, а иногда оказываются ниже прожиточного минимума. Примерно половина учителей не понимают принципов начисления зарплаты, поэтому одна из главных задач – сделать систему оплаты труда понятной и прозрачной. Важно упорядочить основные компенсационные и стимулирующие выплаты. </a:t>
            </a:r>
          </a:p>
          <a:p>
            <a:pPr algn="l"/>
            <a:r>
              <a:rPr lang="ru-RU" b="0" i="0" dirty="0">
                <a:solidFill>
                  <a:srgbClr val="000000"/>
                </a:solidFill>
                <a:effectLst/>
                <a:latin typeface="NotoSans"/>
              </a:rPr>
              <a:t>Первое. Ставки зарплаты (должностные оклады) устанавливаются в единых размерах для всех организаций субъекта РФ.</a:t>
            </a:r>
          </a:p>
          <a:p>
            <a:pPr algn="l"/>
            <a:r>
              <a:rPr lang="ru-RU" b="0" i="0" dirty="0">
                <a:solidFill>
                  <a:srgbClr val="000000"/>
                </a:solidFill>
                <a:effectLst/>
                <a:latin typeface="NotoSans"/>
              </a:rPr>
              <a:t>Второе. Дифференциация этой ставки устанавливается по сложности труда, в зависимости от квалификационных уровней профессиональных квалификационных групп (их всего четыре).</a:t>
            </a:r>
          </a:p>
          <a:p>
            <a:pPr algn="l"/>
            <a:r>
              <a:rPr lang="ru-RU" sz="2900" dirty="0">
                <a:solidFill>
                  <a:srgbClr val="000000"/>
                </a:solidFill>
                <a:latin typeface="NotoSans"/>
              </a:rPr>
              <a:t>Третье. Сформирован четкий перечень компенсационных выплат.</a:t>
            </a:r>
          </a:p>
          <a:p>
            <a:pPr algn="l"/>
            <a:r>
              <a:rPr lang="ru-RU" sz="2900" dirty="0">
                <a:solidFill>
                  <a:srgbClr val="000000"/>
                </a:solidFill>
                <a:latin typeface="NotoSans"/>
              </a:rPr>
              <a:t>Четвертое. Сформирован перечень стимулирующих выплат.</a:t>
            </a:r>
          </a:p>
          <a:p>
            <a:r>
              <a:rPr lang="ru-RU" sz="2900" dirty="0">
                <a:solidFill>
                  <a:srgbClr val="000000"/>
                </a:solidFill>
                <a:latin typeface="NotoSans"/>
              </a:rPr>
              <a:t>Предложенные подходы к оплате труда позволят обеспечить минимальную оплату на уровне региона, равноценную для всех педагогов.</a:t>
            </a:r>
          </a:p>
        </p:txBody>
      </p:sp>
    </p:spTree>
    <p:extLst>
      <p:ext uri="{BB962C8B-B14F-4D97-AF65-F5344CB8AC3E}">
        <p14:creationId xmlns:p14="http://schemas.microsoft.com/office/powerpoint/2010/main" val="1214717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ACF335-E348-4F59-9D35-DF33B630E56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8C20BA2-4570-454E-9169-B38C82A04BEC}"/>
              </a:ext>
            </a:extLst>
          </p:cNvPr>
          <p:cNvSpPr>
            <a:spLocks noGrp="1"/>
          </p:cNvSpPr>
          <p:nvPr>
            <p:ph idx="1"/>
          </p:nvPr>
        </p:nvSpPr>
        <p:spPr/>
        <p:txBody>
          <a:bodyPr>
            <a:normAutofit fontScale="62500" lnSpcReduction="20000"/>
          </a:bodyPr>
          <a:lstStyle/>
          <a:p>
            <a:r>
              <a:rPr lang="ru-RU" dirty="0"/>
              <a:t>Приказ Министерства науки и высшего образования РФ от 1 февраля 2021 г. № 71 "Об утверждении Примерного положения об оплате труда работников федеральных государственных бюджетных и автономных учреждений, подведомственных Министерству науки и высшего образования Российской Федерации, по виду экономической деятельности "Образование" (документ не вступил в силу)</a:t>
            </a:r>
          </a:p>
          <a:p>
            <a:r>
              <a:rPr lang="ru-RU" dirty="0"/>
              <a:t>26 апреля 2021</a:t>
            </a:r>
          </a:p>
          <a:p>
            <a:r>
              <a:rPr lang="ru-RU" dirty="0"/>
              <a:t>В соответствии с пунктом 2(1) Положения об установлении систем оплаты труда работников федеральных бюджетных, автономных и казенных учреждений, утвержденного постановлением Правительства Российской Федерации от 5 августа 2008 г. № 583 (Собрание законодательства Российской Федерации, 2008, № 33, ст. 3852; 2017, № 47, ст. 6985), приказываю:</a:t>
            </a:r>
          </a:p>
          <a:p>
            <a:r>
              <a:rPr lang="ru-RU" dirty="0"/>
              <a:t>Утвердить прилагаемое Примерное положение об оплате труда работников федеральных государственных бюджетных и автономных учреждений, подведомственных Министерству науки и высшего образования Российской Федерации, по виду экономической деятельности "Образование«</a:t>
            </a:r>
          </a:p>
          <a:p>
            <a:r>
              <a:rPr lang="ru-RU" dirty="0"/>
              <a:t>Минимальные размеры окладов, ставок заработной платы по ПКГ (уровням) приведены в приложении к Положению.</a:t>
            </a:r>
          </a:p>
          <a:p>
            <a:r>
              <a:rPr lang="ru-RU" dirty="0"/>
              <a:t>Оклады, ставки заработной платы пересматриваются учреждением в случае, если они установлены в меньшем размере, чем Положением. Принятие Положения не является основанием для снижения окладов, если они установлены в большем размере.</a:t>
            </a:r>
          </a:p>
          <a:p>
            <a:endParaRPr lang="ru-RU" dirty="0"/>
          </a:p>
        </p:txBody>
      </p:sp>
    </p:spTree>
    <p:extLst>
      <p:ext uri="{BB962C8B-B14F-4D97-AF65-F5344CB8AC3E}">
        <p14:creationId xmlns:p14="http://schemas.microsoft.com/office/powerpoint/2010/main" val="1126754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62E7EB-969B-431E-9798-6902A06389B1}"/>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515F1198-A531-47AC-9B35-CBAD13481CE3}"/>
              </a:ext>
            </a:extLst>
          </p:cNvPr>
          <p:cNvSpPr>
            <a:spLocks noGrp="1"/>
          </p:cNvSpPr>
          <p:nvPr>
            <p:ph idx="1"/>
          </p:nvPr>
        </p:nvSpPr>
        <p:spPr/>
        <p:txBody>
          <a:bodyPr>
            <a:normAutofit fontScale="62500" lnSpcReduction="20000"/>
          </a:bodyPr>
          <a:lstStyle/>
          <a:p>
            <a:r>
              <a:rPr lang="ru-RU" dirty="0"/>
              <a:t>МИНИСТЕРСТВО ОБРАЗОВАНИЯ И НАУКИ РОССИЙСКОЙ ФЕДЕРАЦИИ</a:t>
            </a:r>
          </a:p>
          <a:p>
            <a:r>
              <a:rPr lang="ru-RU" dirty="0"/>
              <a:t>ПИСЬМО</a:t>
            </a:r>
          </a:p>
          <a:p>
            <a:r>
              <a:rPr lang="ru-RU" dirty="0"/>
              <a:t>от 29 декабря 2017 года N ВП-1992/02</a:t>
            </a:r>
          </a:p>
          <a:p>
            <a:endParaRPr lang="ru-RU" dirty="0"/>
          </a:p>
          <a:p>
            <a:r>
              <a:rPr lang="ru-RU" dirty="0"/>
              <a:t>О методических рекомендациях</a:t>
            </a:r>
          </a:p>
          <a:p>
            <a:endParaRPr lang="ru-RU" dirty="0"/>
          </a:p>
          <a:p>
            <a:r>
              <a:rPr lang="ru-RU" dirty="0"/>
              <a:t>В соответствии с пунктом 2 поручения Правительства Российской Федерации от 25 августа 2016 г. N ДМ-П8-5082 Минобрнауки России направляет Методические рекомендации по формированию системы оплаты труда работников общеобразовательных организаций (далее - Методические рекомендации).</a:t>
            </a:r>
          </a:p>
          <a:p>
            <a:r>
              <a:rPr lang="ru-RU" dirty="0"/>
              <a:t>Методические рекомендации разработаны совместно с Общероссийским Профсоюзом работников народного образования и науки Российской Федерации с учетом предложений, направленных субъектами Российской Федерации, а также информационно-аналитических материалов и предложений, представленных Аналитическим центром при Правительстве Российской Федерации, прошли широкое обсуждение с заинтересованными общественными организациями.</a:t>
            </a:r>
          </a:p>
        </p:txBody>
      </p:sp>
    </p:spTree>
    <p:extLst>
      <p:ext uri="{BB962C8B-B14F-4D97-AF65-F5344CB8AC3E}">
        <p14:creationId xmlns:p14="http://schemas.microsoft.com/office/powerpoint/2010/main" val="4045102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BFCEA9-3ECE-4F4E-9B87-635188830E2D}"/>
              </a:ext>
            </a:extLst>
          </p:cNvPr>
          <p:cNvSpPr>
            <a:spLocks noGrp="1"/>
          </p:cNvSpPr>
          <p:nvPr>
            <p:ph type="title"/>
          </p:nvPr>
        </p:nvSpPr>
        <p:spPr/>
        <p:txBody>
          <a:bodyPr/>
          <a:lstStyle/>
          <a:p>
            <a:r>
              <a:rPr lang="ru-RU" dirty="0"/>
              <a:t>К вопросу про актуальность</a:t>
            </a:r>
          </a:p>
        </p:txBody>
      </p:sp>
      <p:sp>
        <p:nvSpPr>
          <p:cNvPr id="3" name="Объект 2">
            <a:extLst>
              <a:ext uri="{FF2B5EF4-FFF2-40B4-BE49-F238E27FC236}">
                <a16:creationId xmlns:a16="http://schemas.microsoft.com/office/drawing/2014/main" id="{5DE93152-D6A8-4845-94BB-2AC3747A720E}"/>
              </a:ext>
            </a:extLst>
          </p:cNvPr>
          <p:cNvSpPr>
            <a:spLocks noGrp="1"/>
          </p:cNvSpPr>
          <p:nvPr>
            <p:ph idx="1"/>
          </p:nvPr>
        </p:nvSpPr>
        <p:spPr/>
        <p:txBody>
          <a:bodyPr/>
          <a:lstStyle/>
          <a:p>
            <a:pPr algn="l" fontAlgn="base"/>
            <a:r>
              <a:rPr lang="ru-RU" dirty="0">
                <a:solidFill>
                  <a:srgbClr val="212121"/>
                </a:solidFill>
                <a:latin typeface="inherit"/>
              </a:rPr>
              <a:t>Законопроект № 1183927-7</a:t>
            </a:r>
          </a:p>
          <a:p>
            <a:pPr algn="l" fontAlgn="base"/>
            <a:r>
              <a:rPr lang="ru-RU" dirty="0">
                <a:solidFill>
                  <a:srgbClr val="212121"/>
                </a:solidFill>
                <a:latin typeface="inherit"/>
              </a:rPr>
              <a:t>О внесении изменений в статью 144 Трудового кодекса Российской Федерации</a:t>
            </a:r>
          </a:p>
          <a:p>
            <a:endParaRPr lang="ru-RU" dirty="0">
              <a:solidFill>
                <a:srgbClr val="212121"/>
              </a:solidFill>
              <a:latin typeface="inherit"/>
            </a:endParaRPr>
          </a:p>
          <a:p>
            <a:r>
              <a:rPr lang="ru-RU" dirty="0">
                <a:solidFill>
                  <a:srgbClr val="212121"/>
                </a:solidFill>
                <a:latin typeface="inherit"/>
              </a:rPr>
              <a:t>Внесен, зарегистрирован, направлен в комитет(ы) Государственной Думы (Комитет Государственной Думы по труду, социальной политике и делам ветеранов)</a:t>
            </a:r>
          </a:p>
          <a:p>
            <a:endParaRPr lang="ru-RU" dirty="0"/>
          </a:p>
        </p:txBody>
      </p:sp>
    </p:spTree>
    <p:extLst>
      <p:ext uri="{BB962C8B-B14F-4D97-AF65-F5344CB8AC3E}">
        <p14:creationId xmlns:p14="http://schemas.microsoft.com/office/powerpoint/2010/main" val="2963269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24905B-955A-445F-AD14-D1123B08AC6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EFE3F97-4C1E-4573-83DA-62ECB528E24D}"/>
              </a:ext>
            </a:extLst>
          </p:cNvPr>
          <p:cNvSpPr>
            <a:spLocks noGrp="1"/>
          </p:cNvSpPr>
          <p:nvPr>
            <p:ph idx="1"/>
          </p:nvPr>
        </p:nvSpPr>
        <p:spPr/>
        <p:txBody>
          <a:bodyPr>
            <a:normAutofit fontScale="77500" lnSpcReduction="20000"/>
          </a:bodyPr>
          <a:lstStyle/>
          <a:p>
            <a:r>
              <a:rPr lang="ru-RU" dirty="0"/>
              <a:t>«Базовый оклад (базовый должностной оклад) педагогических работников государственных и муниципальных образовательных организаций, реализующих программы общего образования, устанавливается в размере не ниже 4-кратной величины минимального размера оплаты труда, установленного в соответствии со статьей 1 Федерального закона от 19 июня 2000 года № 82-ФЗ «О минимальном размере оплаты труда». При этом минимальная заработная плата педагогических работников государственных и муниципальных образовательных организаций, реализующих программы общего образования, не может быть ниже уровня, соответствующего средней заработной плате в соответствующем субъекте Российской Федерации, на территории которого расположены государственные или муниципальные образовательные организации, реализующие программы общего образования. Предельный уровень соотношения среднемесячной заработной платы руководителей государственных или муниципальных образовательных организаций, реализующих программы общего образования, формируемой за счет всех источников финансового обеспечения и рассчитываемой за календарный год, и среднемесячной заработной платы педагогических работников этих образовательных организаций устанавливается в кратности 1 к 4.»</a:t>
            </a:r>
          </a:p>
        </p:txBody>
      </p:sp>
    </p:spTree>
    <p:extLst>
      <p:ext uri="{BB962C8B-B14F-4D97-AF65-F5344CB8AC3E}">
        <p14:creationId xmlns:p14="http://schemas.microsoft.com/office/powerpoint/2010/main" val="234342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Источники финансирования и зарплата педагога</a:t>
            </a:r>
          </a:p>
        </p:txBody>
      </p:sp>
      <p:sp>
        <p:nvSpPr>
          <p:cNvPr id="3" name="Объект 2"/>
          <p:cNvSpPr>
            <a:spLocks noGrp="1"/>
          </p:cNvSpPr>
          <p:nvPr>
            <p:ph idx="1"/>
          </p:nvPr>
        </p:nvSpPr>
        <p:spPr/>
        <p:txBody>
          <a:bodyPr>
            <a:normAutofit fontScale="77500" lnSpcReduction="20000"/>
          </a:bodyPr>
          <a:lstStyle/>
          <a:p>
            <a:r>
              <a:rPr lang="ru-RU" dirty="0"/>
              <a:t>При сохранении нагрузки и сохранении размеров нормативных затрат на образовательную услугу со стороны органов, осуществляющих функции и полномочия учредителей, объем заработной платы за счет средств бюджетов бюджетной системы Российской Федерации останется без изменений. </a:t>
            </a:r>
          </a:p>
          <a:p>
            <a:r>
              <a:rPr lang="ru-RU" dirty="0"/>
              <a:t>В ситуации, когда платная образовательная деятельность и иная приносящая доход деятельность прекратилась, есть варианты в виде простоя (не по вине работника и работодателя), сокращения штатов и штатной численности. </a:t>
            </a:r>
          </a:p>
          <a:p>
            <a:r>
              <a:rPr lang="ru-RU" dirty="0"/>
              <a:t>Допускается введение режима неполного  рабочего времени, что позволяет сохранить коллектив, но сказывается на всех работниках в части их нагрузки, и, следовательно, заработной платы. </a:t>
            </a:r>
          </a:p>
          <a:p>
            <a:r>
              <a:rPr lang="ru-RU" dirty="0"/>
              <a:t>Оптимальным, стратегическим решением является (хотя  бы частичный) перевод платных образовательных услуг и иных видов приносящей доход деятельности в дистанционный формат. Существенный опыт накоплен в системе частного образования, которая может служить источником удачных практик в этом вопросе. </a:t>
            </a:r>
          </a:p>
          <a:p>
            <a:endParaRPr lang="ru-RU" dirty="0"/>
          </a:p>
        </p:txBody>
      </p:sp>
    </p:spTree>
    <p:extLst>
      <p:ext uri="{BB962C8B-B14F-4D97-AF65-F5344CB8AC3E}">
        <p14:creationId xmlns:p14="http://schemas.microsoft.com/office/powerpoint/2010/main" val="3181770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Статья 157 ТК</a:t>
            </a:r>
          </a:p>
        </p:txBody>
      </p:sp>
      <p:sp>
        <p:nvSpPr>
          <p:cNvPr id="3" name="Объект 2"/>
          <p:cNvSpPr>
            <a:spLocks noGrp="1"/>
          </p:cNvSpPr>
          <p:nvPr>
            <p:ph idx="1"/>
          </p:nvPr>
        </p:nvSpPr>
        <p:spPr/>
        <p:txBody>
          <a:bodyPr>
            <a:normAutofit lnSpcReduction="10000"/>
          </a:bodyPr>
          <a:lstStyle/>
          <a:p>
            <a:r>
              <a:rPr lang="ru-RU" dirty="0"/>
              <a:t>Время простоя (статья 72.2 настоящего Кодекса) по вине работодателя оплачивается в размере не менее двух третей средней заработной платы работника.</a:t>
            </a:r>
          </a:p>
          <a:p>
            <a:endParaRPr lang="ru-RU" dirty="0"/>
          </a:p>
          <a:p>
            <a:r>
              <a:rPr lang="ru-RU" dirty="0"/>
              <a:t>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простоя.</a:t>
            </a:r>
          </a:p>
          <a:p>
            <a:endParaRPr lang="ru-RU" dirty="0"/>
          </a:p>
          <a:p>
            <a:r>
              <a:rPr lang="ru-RU" dirty="0"/>
              <a:t>Время простоя по вине работника не оплачивается.</a:t>
            </a:r>
          </a:p>
        </p:txBody>
      </p:sp>
    </p:spTree>
    <p:extLst>
      <p:ext uri="{BB962C8B-B14F-4D97-AF65-F5344CB8AC3E}">
        <p14:creationId xmlns:p14="http://schemas.microsoft.com/office/powerpoint/2010/main" val="2328502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Постановление Конституционного Суда от 16 декабря 2019 г. № 40-П</a:t>
            </a:r>
          </a:p>
        </p:txBody>
      </p:sp>
      <p:sp>
        <p:nvSpPr>
          <p:cNvPr id="3" name="Объект 2"/>
          <p:cNvSpPr>
            <a:spLocks noGrp="1"/>
          </p:cNvSpPr>
          <p:nvPr>
            <p:ph idx="1"/>
          </p:nvPr>
        </p:nvSpPr>
        <p:spPr>
          <a:xfrm>
            <a:off x="838200" y="1825625"/>
            <a:ext cx="10515600" cy="4667250"/>
          </a:xfrm>
        </p:spPr>
        <p:txBody>
          <a:bodyPr>
            <a:normAutofit fontScale="77500" lnSpcReduction="20000"/>
          </a:bodyPr>
          <a:lstStyle/>
          <a:p>
            <a:r>
              <a:rPr lang="ru-RU" dirty="0"/>
              <a:t>Заявитель обратился в суд с иском о взыскании, в частности, недополученной заработной платы, в обоснование которого указал, что работодатель при исчислении его заработной платы начисляет различного рода выплаты, в том числе за сверхурочную работу, работу в выходные и нерабочие праздничные дни, за работу в ночное время, за работу, выполняемую в порядке совмещения профессий (должностей), на оклад, составляющий менее минимального размера оплаты труда в Российской Федерации, хотя все эти выплаты должны начисляться после того, как его оклад будет увеличен до минимального размера оплаты труда.</a:t>
            </a:r>
          </a:p>
          <a:p>
            <a:r>
              <a:rPr lang="ru-RU" dirty="0"/>
              <a:t>Г.П. </a:t>
            </a:r>
            <a:r>
              <a:rPr lang="ru-RU" dirty="0" err="1"/>
              <a:t>Лукичов</a:t>
            </a:r>
            <a:r>
              <a:rPr lang="ru-RU" dirty="0"/>
              <a:t> просит признать оспариваемые положения статей 129, 133 и 133.1 Трудового кодекса Российской Федерации не соответствующими статьям 7, 17, 19, 37 и 55 Конституции Российской Федерации, поскольку они по смыслу, придаваемому им правоприменительной практикой, позволяют работодателю устанавливать работнику заработную плату, размер которой с учетом включения в ее состав доплаты за работу, выполняемую в порядке совмещения профессий (должностей), не превышает минимального размера оплаты труда в Российской Федерации, что нарушает право заявителя на дополнительную оплату работы, выполняемой в порядке совмещения профессий (должностей).</a:t>
            </a:r>
          </a:p>
          <a:p>
            <a:r>
              <a:rPr lang="ru-RU" dirty="0"/>
              <a:t>Вывод: доплаты должны быть не «внутри» МРОТ, а начисляться сверх МРОТ.</a:t>
            </a:r>
          </a:p>
          <a:p>
            <a:endParaRPr lang="ru-RU" dirty="0"/>
          </a:p>
          <a:p>
            <a:endParaRPr lang="ru-RU" dirty="0"/>
          </a:p>
        </p:txBody>
      </p:sp>
    </p:spTree>
    <p:extLst>
      <p:ext uri="{BB962C8B-B14F-4D97-AF65-F5344CB8AC3E}">
        <p14:creationId xmlns:p14="http://schemas.microsoft.com/office/powerpoint/2010/main" val="229630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40001"/>
            <a:ext cx="10515600" cy="1325563"/>
          </a:xfrm>
        </p:spPr>
        <p:txBody>
          <a:bodyPr/>
          <a:lstStyle/>
          <a:p>
            <a:r>
              <a:rPr lang="ru-RU" dirty="0"/>
              <a:t>Рабочее время и время отдыха</a:t>
            </a:r>
          </a:p>
        </p:txBody>
      </p:sp>
      <p:sp>
        <p:nvSpPr>
          <p:cNvPr id="3" name="Объект 2"/>
          <p:cNvSpPr>
            <a:spLocks noGrp="1"/>
          </p:cNvSpPr>
          <p:nvPr>
            <p:ph idx="1"/>
          </p:nvPr>
        </p:nvSpPr>
        <p:spPr>
          <a:xfrm>
            <a:off x="838200" y="1565564"/>
            <a:ext cx="10515600" cy="4927311"/>
          </a:xfrm>
        </p:spPr>
        <p:txBody>
          <a:bodyPr>
            <a:normAutofit fontScale="92500" lnSpcReduction="20000"/>
          </a:bodyPr>
          <a:lstStyle/>
          <a:p>
            <a:r>
              <a:rPr lang="ru-RU" altLang="ru-RU" dirty="0"/>
              <a:t>Учебная нагрузка должна быть 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a:t>Учебная работа – во взаимодействии с обучающимся (</a:t>
            </a:r>
            <a:r>
              <a:rPr lang="ru-RU" altLang="ru-RU" dirty="0" err="1"/>
              <a:t>дистант</a:t>
            </a:r>
            <a:r>
              <a:rPr lang="ru-RU" altLang="ru-RU" dirty="0"/>
              <a:t> не исключает взаимодействия)</a:t>
            </a:r>
          </a:p>
          <a:p>
            <a:pPr lvl="1"/>
            <a:r>
              <a:rPr lang="ru-RU" altLang="ru-RU" dirty="0"/>
              <a:t>При этом режим рабочего времени и расписание занятий могут быть уточнены</a:t>
            </a:r>
          </a:p>
          <a:p>
            <a:r>
              <a:rPr lang="ru-RU" altLang="ru-RU" dirty="0"/>
              <a:t>Работа из дома – не отмена временных ограничений в работе</a:t>
            </a:r>
          </a:p>
          <a:p>
            <a:pPr lvl="1"/>
            <a:r>
              <a:rPr lang="ru-RU" altLang="ru-RU" dirty="0"/>
              <a:t>Взаимодействие с родителями и обучающимися – в рабочее время</a:t>
            </a:r>
          </a:p>
          <a:p>
            <a:pPr lvl="1"/>
            <a:r>
              <a:rPr lang="ru-RU" altLang="ru-RU" dirty="0"/>
              <a:t>Наращивание работы в части методических обязанностей должно сопровождаться сокращением других обязанностей</a:t>
            </a:r>
          </a:p>
          <a:p>
            <a:r>
              <a:rPr lang="ru-RU" dirty="0"/>
              <a:t>Предоставление отпусков</a:t>
            </a:r>
          </a:p>
          <a:p>
            <a:pPr lvl="1"/>
            <a:r>
              <a:rPr lang="ru-RU" dirty="0"/>
              <a:t>Возможности предоставления отпусков в разные периоды года</a:t>
            </a:r>
          </a:p>
          <a:p>
            <a:pPr lvl="1"/>
            <a:r>
              <a:rPr lang="ru-RU" dirty="0"/>
              <a:t>Частичный перенос отпуска – только с согласия работника</a:t>
            </a:r>
          </a:p>
          <a:p>
            <a:pPr lvl="1"/>
            <a:r>
              <a:rPr lang="ru-RU" dirty="0"/>
              <a:t>Разделение отпуска на части – по соглашению с работником</a:t>
            </a:r>
          </a:p>
        </p:txBody>
      </p:sp>
    </p:spTree>
    <p:extLst>
      <p:ext uri="{BB962C8B-B14F-4D97-AF65-F5344CB8AC3E}">
        <p14:creationId xmlns:p14="http://schemas.microsoft.com/office/powerpoint/2010/main" val="358838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F1DC55-76AC-4933-B826-56C0CC47302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A3EAC39-2237-4ACB-8651-9F55D7A5A842}"/>
              </a:ext>
            </a:extLst>
          </p:cNvPr>
          <p:cNvSpPr>
            <a:spLocks noGrp="1"/>
          </p:cNvSpPr>
          <p:nvPr>
            <p:ph idx="1"/>
          </p:nvPr>
        </p:nvSpPr>
        <p:spPr/>
        <p:txBody>
          <a:bodyPr/>
          <a:lstStyle/>
          <a:p>
            <a:r>
              <a:rPr lang="ru-RU" dirty="0"/>
              <a:t>Приказ Министерства просвещения Российской Федерации от 31.05.2021 № 286 "Об утверждении федерального государственного образовательного стандарта начального общего образования" (Зарегистрирован 05.07.2021 № 64100)</a:t>
            </a:r>
          </a:p>
          <a:p>
            <a:r>
              <a:rPr lang="ru-RU" dirty="0"/>
              <a:t>Приказ Министерства просвещения Российской Федерации от 31.05.2021 № 287 "Об утверждении федерального государственного образовательного стандарта основного общего образования" (Зарегистрирован 05.07.2021 № 64101)</a:t>
            </a:r>
          </a:p>
          <a:p>
            <a:pPr lvl="1"/>
            <a:r>
              <a:rPr lang="ru-RU"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с 1 сентября 2022 года прием по старым ФГОС прекратится</a:t>
            </a:r>
            <a:endParaRPr lang="ru-RU" sz="3600" dirty="0">
              <a:solidFill>
                <a:srgbClr val="FF0000"/>
              </a:solidFill>
            </a:endParaRPr>
          </a:p>
          <a:p>
            <a:endParaRPr lang="ru-RU" dirty="0"/>
          </a:p>
        </p:txBody>
      </p:sp>
    </p:spTree>
    <p:extLst>
      <p:ext uri="{BB962C8B-B14F-4D97-AF65-F5344CB8AC3E}">
        <p14:creationId xmlns:p14="http://schemas.microsoft.com/office/powerpoint/2010/main" val="4003589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0843BE-7BDC-46E8-BA18-286F2C8F8F17}"/>
              </a:ext>
            </a:extLst>
          </p:cNvPr>
          <p:cNvSpPr>
            <a:spLocks noGrp="1"/>
          </p:cNvSpPr>
          <p:nvPr>
            <p:ph type="title"/>
          </p:nvPr>
        </p:nvSpPr>
        <p:spPr/>
        <p:txBody>
          <a:bodyPr/>
          <a:lstStyle/>
          <a:p>
            <a:r>
              <a:rPr lang="ru-RU" dirty="0"/>
              <a:t>Основные характеристики</a:t>
            </a:r>
          </a:p>
        </p:txBody>
      </p:sp>
      <p:sp>
        <p:nvSpPr>
          <p:cNvPr id="3" name="Объект 2">
            <a:extLst>
              <a:ext uri="{FF2B5EF4-FFF2-40B4-BE49-F238E27FC236}">
                <a16:creationId xmlns:a16="http://schemas.microsoft.com/office/drawing/2014/main" id="{C706E7EC-9158-45F4-8234-5550A3509043}"/>
              </a:ext>
            </a:extLst>
          </p:cNvPr>
          <p:cNvSpPr>
            <a:spLocks noGrp="1"/>
          </p:cNvSpPr>
          <p:nvPr>
            <p:ph idx="1"/>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Ключевым принципом новых стандартов является вариативность содержания программ НОО, ООО, возможность формировать программы разного уровня сложности и направленности с учетом образовательных потребностей и способностей обучающихся</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В рамках программы выделяются учебный предмет (отражает предмет соответствующей науки), учебный курс (целостная завершенная часть содержания образования, расширяющая и углубляющая материал предметных областей \ относительно самостоятельный тематический блок), учебный модуль (освоение относительно самостоятельного тематического блока учебного предмета или учебного курса).</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Отдельно зафиксировано право организации применять различные образовательные технологии, включая электронное обучение и дистанционные образовательные технологии.</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r>
              <a:rPr lang="ru-RU" sz="1800" dirty="0">
                <a:effectLst/>
                <a:latin typeface="Calibri" panose="020F0502020204030204" pitchFamily="34" charset="0"/>
                <a:ea typeface="Calibri" panose="020F0502020204030204" pitchFamily="34" charset="0"/>
                <a:cs typeface="Times New Roman" panose="02020603050405020304" pitchFamily="18" charset="0"/>
              </a:rPr>
              <a:t>Новые ФГОС довольно четко закрепляют, что организация образовательной деятельности может быть основана на делении на группы. При этом однозначно сказано, что построение учебного процесса в выделенных группах может быть различным, в т.ч. с учетом успеваемости, образовательных потребностей и интересов, целей, включая углубленное изучение предметных областей и учебных предметов (профильное обучение). </a:t>
            </a: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64305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0843BE-7BDC-46E8-BA18-286F2C8F8F17}"/>
              </a:ext>
            </a:extLst>
          </p:cNvPr>
          <p:cNvSpPr>
            <a:spLocks noGrp="1"/>
          </p:cNvSpPr>
          <p:nvPr>
            <p:ph type="title"/>
          </p:nvPr>
        </p:nvSpPr>
        <p:spPr/>
        <p:txBody>
          <a:bodyPr/>
          <a:lstStyle/>
          <a:p>
            <a:r>
              <a:rPr lang="ru-RU" dirty="0"/>
              <a:t>Основные характеристики</a:t>
            </a:r>
          </a:p>
        </p:txBody>
      </p:sp>
      <p:sp>
        <p:nvSpPr>
          <p:cNvPr id="3" name="Объект 2">
            <a:extLst>
              <a:ext uri="{FF2B5EF4-FFF2-40B4-BE49-F238E27FC236}">
                <a16:creationId xmlns:a16="http://schemas.microsoft.com/office/drawing/2014/main" id="{C706E7EC-9158-45F4-8234-5550A3509043}"/>
              </a:ext>
            </a:extLst>
          </p:cNvPr>
          <p:cNvSpPr>
            <a:spLocks noGrp="1"/>
          </p:cNvSpPr>
          <p:nvPr>
            <p:ph idx="1"/>
          </p:nvPr>
        </p:nvSpPr>
        <p:spPr>
          <a:xfrm>
            <a:off x="838200" y="1690688"/>
            <a:ext cx="10515600" cy="4685059"/>
          </a:xfrm>
        </p:spPr>
        <p:txBody>
          <a:bodyPr>
            <a:normAutofit lnSpcReduction="10000"/>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Часть, формируемая участниками образовательных отношений, формируется за счет внеурочной деятельности (по выбору родителей, и из перечня, предлагаемого организацией). В рамках внеурочной деятельности предполагается выбор родителями учебных курсов внеурочной деятельности (из перечня, предлагаемого организацией). </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Изменились требования к содержанию пояснительной записки. Так, для программ ООО нужно описать механизмы реализации программы, включая и индивидуальные учебные планы, дать общую характеристику программы. Для программ НОО также нужны механизмы реализации, но можно исключать общие подходы к формированию состава участников образовательных отношений и организации внеурочной деятельности.</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Сформулирован целый ряд требований к планируемым результатам, и должен быть выполнен анализ имеющихся образовательных программ на предмет соответствия, в т.ч. системы оценки достижения планируемых результатов (обратите внимание на оценку внеурочной деятельности, ориентированность на личностное развитие (для НОО), оценивание практических, командных, исследовательских, творческих работ, самоанализ и самооценку,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взаимооценку</a:t>
            </a:r>
            <a:r>
              <a:rPr lang="ru-RU" sz="1800" dirty="0">
                <a:effectLst/>
                <a:latin typeface="Calibri" panose="020F0502020204030204" pitchFamily="34" charset="0"/>
                <a:ea typeface="Calibri" panose="020F0502020204030204" pitchFamily="34" charset="0"/>
                <a:cs typeface="Times New Roman" panose="02020603050405020304" pitchFamily="18" charset="0"/>
              </a:rPr>
              <a:t>, динамические показатели (в т.ч. с использованием цифровых технологий) (для ООО).). </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Рабочие программы учебных предметов, учебных курсов, учебных модулей должны формироваться с учетом рабочей программы воспитания (рабочие программы в целом, а не только тематическое планирование). </a:t>
            </a:r>
          </a:p>
          <a:p>
            <a:endParaRPr lang="ru-RU" dirty="0"/>
          </a:p>
        </p:txBody>
      </p:sp>
    </p:spTree>
    <p:extLst>
      <p:ext uri="{BB962C8B-B14F-4D97-AF65-F5344CB8AC3E}">
        <p14:creationId xmlns:p14="http://schemas.microsoft.com/office/powerpoint/2010/main" val="637311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0843BE-7BDC-46E8-BA18-286F2C8F8F17}"/>
              </a:ext>
            </a:extLst>
          </p:cNvPr>
          <p:cNvSpPr>
            <a:spLocks noGrp="1"/>
          </p:cNvSpPr>
          <p:nvPr>
            <p:ph type="title"/>
          </p:nvPr>
        </p:nvSpPr>
        <p:spPr/>
        <p:txBody>
          <a:bodyPr/>
          <a:lstStyle/>
          <a:p>
            <a:r>
              <a:rPr lang="ru-RU" dirty="0"/>
              <a:t>Основные характеристики</a:t>
            </a:r>
          </a:p>
        </p:txBody>
      </p:sp>
      <p:sp>
        <p:nvSpPr>
          <p:cNvPr id="3" name="Объект 2">
            <a:extLst>
              <a:ext uri="{FF2B5EF4-FFF2-40B4-BE49-F238E27FC236}">
                <a16:creationId xmlns:a16="http://schemas.microsoft.com/office/drawing/2014/main" id="{C706E7EC-9158-45F4-8234-5550A3509043}"/>
              </a:ext>
            </a:extLst>
          </p:cNvPr>
          <p:cNvSpPr>
            <a:spLocks noGrp="1"/>
          </p:cNvSpPr>
          <p:nvPr>
            <p:ph idx="1"/>
          </p:nvPr>
        </p:nvSpPr>
        <p:spPr>
          <a:xfrm>
            <a:off x="838200" y="1690688"/>
            <a:ext cx="10515600" cy="4685059"/>
          </a:xfrm>
        </p:spPr>
        <p:txBody>
          <a:bodyPr>
            <a:normAutofit fontScale="92500"/>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Тематическое планирование должно содержать указание на возможность использования электронных образовательных ресурсов по каждой теме. </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Программа формирования универсальных учебных действий. Требования к содержанию упростились, хотя новые формулировки требуют оценки применительно к каждой конкретной программе. Вместе с тем, для ООО в рамках программы формирования УУД теперь предполагается формирование знаний и навыков в области финансовой грамотности и устойчивого развития общества, что может потребовать доработки.</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Требования к рабочей программе воспитания НОО стали мягче. Во-первых, ранее предполагалось, что она имеет модульную структуру. Согласно же новым ФГОС, она может иметь модульную структуру, т.е. может и не быть модульной, по решению организации. Кроме того, ранее определялось, что именно должна включать в себя такая программа, сейчас же лишь описывается, что она может включать (а может, следовательно, и не включать). Тем самым, образовательная организация получила больше возможностей (при условии выполнения оставшихся неизменными требований о единстве урочной и внеурочной деятельности, осуществлении совместно с семьей, приобщении к традиционных духовным ценностям и т.п.). </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Для ООО модульная структура также стала возможной, а не обязательной, и «должна включать» сменилось на «может включать». Однако появился целый перечень новых моментов, которые рабочая программа воспитания в рамках ООО должна обеспечивать (и это обязательные требования). Рабочую программу воспитания нужно проверить на соответствие данному перечню, и при необходимости скорректировать. </a:t>
            </a: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11277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0843BE-7BDC-46E8-BA18-286F2C8F8F17}"/>
              </a:ext>
            </a:extLst>
          </p:cNvPr>
          <p:cNvSpPr>
            <a:spLocks noGrp="1"/>
          </p:cNvSpPr>
          <p:nvPr>
            <p:ph type="title"/>
          </p:nvPr>
        </p:nvSpPr>
        <p:spPr/>
        <p:txBody>
          <a:bodyPr/>
          <a:lstStyle/>
          <a:p>
            <a:r>
              <a:rPr lang="ru-RU" dirty="0"/>
              <a:t>Основные характеристики</a:t>
            </a:r>
          </a:p>
        </p:txBody>
      </p:sp>
      <p:sp>
        <p:nvSpPr>
          <p:cNvPr id="3" name="Объект 2">
            <a:extLst>
              <a:ext uri="{FF2B5EF4-FFF2-40B4-BE49-F238E27FC236}">
                <a16:creationId xmlns:a16="http://schemas.microsoft.com/office/drawing/2014/main" id="{C706E7EC-9158-45F4-8234-5550A3509043}"/>
              </a:ext>
            </a:extLst>
          </p:cNvPr>
          <p:cNvSpPr>
            <a:spLocks noGrp="1"/>
          </p:cNvSpPr>
          <p:nvPr>
            <p:ph idx="1"/>
          </p:nvPr>
        </p:nvSpPr>
        <p:spPr>
          <a:xfrm>
            <a:off x="838200" y="1528176"/>
            <a:ext cx="10515600" cy="4847572"/>
          </a:xfrm>
        </p:spPr>
        <p:txBody>
          <a:bodyPr>
            <a:normAutofit fontScale="92500" lnSpcReduction="10000"/>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Календарный план воспитательной работы. Ранее он лишь упоминался во ФГОС. Теперь же указано, что он включает в себя перечень событий и мероприятий воспитательной направленности. При этом четко указано, что в план нужно включать не только те мероприятия, которые организуются и проводятся организацией, но и те, в которых организация просто принимает участие.</a:t>
            </a:r>
          </a:p>
          <a:p>
            <a:r>
              <a:rPr lang="ru-RU" sz="1800" dirty="0">
                <a:latin typeface="Calibri" panose="020F0502020204030204" pitchFamily="34" charset="0"/>
                <a:ea typeface="Calibri" panose="020F0502020204030204" pitchFamily="34" charset="0"/>
                <a:cs typeface="Times New Roman" panose="02020603050405020304" pitchFamily="18" charset="0"/>
              </a:rPr>
              <a:t>Учебный план. </a:t>
            </a:r>
            <a:r>
              <a:rPr lang="ru-RU" sz="1800" dirty="0">
                <a:effectLst/>
                <a:latin typeface="Calibri" panose="020F0502020204030204" pitchFamily="34" charset="0"/>
                <a:ea typeface="Calibri" panose="020F0502020204030204" pitchFamily="34" charset="0"/>
                <a:cs typeface="Times New Roman" panose="02020603050405020304" pitchFamily="18" charset="0"/>
              </a:rPr>
              <a:t>Важнейшим нововведением является снижение максимальной нагрузки. Так, по старому ФГОС НОО диапазон составлял 2904-3345 учебных занятий, по новому ФГОС – 2954-3190 академических часов аудиторной работы за 4 года. Таким образом, минимальное число часов растет, а максимальное сокращается – диапазон становится уже. Для ООО диапазон 5267-6020 учебных занятий сменился на 5058-5549 академических часов. Таким образом, и минимальное, и максимальное число часов сокращается. </a:t>
            </a:r>
          </a:p>
          <a:p>
            <a:pPr lvl="1"/>
            <a:r>
              <a:rPr lang="ru-RU" sz="1400" dirty="0">
                <a:latin typeface="Calibri" panose="020F0502020204030204" pitchFamily="34" charset="0"/>
                <a:ea typeface="Calibri" panose="020F0502020204030204" pitchFamily="34" charset="0"/>
                <a:cs typeface="Times New Roman" panose="02020603050405020304" pitchFamily="18" charset="0"/>
              </a:rPr>
              <a:t>В рамках предметной области «математика и информатика» появляется учебный предмет «математика», в рамках которого есть учебные курсы «алгебра», «геометрия» (это новая структура программы, ранее данные курсы также включались, но в ином статусе), и «вероятность и статистика» (а это – новый учебный курс, которого не было в прежнем ФГОС). Также сменила структуру и предметная область «общественно-научные предметы», теперь учебный предмет «история» включает учебные курсы «история России» и «всеобщая история». </a:t>
            </a:r>
          </a:p>
          <a:p>
            <a:pPr lvl="1"/>
            <a:r>
              <a:rPr lang="ru-RU" sz="1400" dirty="0">
                <a:latin typeface="Calibri" panose="020F0502020204030204" pitchFamily="34" charset="0"/>
                <a:ea typeface="Calibri" panose="020F0502020204030204" pitchFamily="34" charset="0"/>
                <a:cs typeface="Times New Roman" panose="02020603050405020304" pitchFamily="18" charset="0"/>
              </a:rPr>
              <a:t>Согласно новому ФГОС НОО, при изучении предметной области «основы религиозных культур и светской этики» предусматриваются такие учебные модули, как основы православной, исламской, буддистской, иудейской культуры, религиозных культур народов России, светской этики. Выбор осуществляется по заявлению родителей (законных представителей). Это заявление нужно получить в письменной форме. </a:t>
            </a:r>
          </a:p>
          <a:p>
            <a:pPr lvl="1"/>
            <a:r>
              <a:rPr lang="ru-RU" sz="1400" dirty="0">
                <a:latin typeface="Calibri" panose="020F0502020204030204" pitchFamily="34" charset="0"/>
                <a:ea typeface="Calibri" panose="020F0502020204030204" pitchFamily="34" charset="0"/>
                <a:cs typeface="Times New Roman" panose="02020603050405020304" pitchFamily="18" charset="0"/>
              </a:rPr>
              <a:t>Согласно новому ФГОС ООО, изучение второго иностранного языка предполагается теперь по заявлению родителей (законных представителей), поэтому, если ранее в организации не получали таких заявлений, нужно будет организовать их получение. Выбор учебного курса (учебного модуля) предметной области «основы духовно-нравственной культуры народов России» также предполагается по заявлению.  </a:t>
            </a:r>
          </a:p>
          <a:p>
            <a:pPr lvl="1"/>
            <a:r>
              <a:rPr lang="ru-RU" sz="1400" dirty="0">
                <a:latin typeface="Calibri" panose="020F0502020204030204" pitchFamily="34" charset="0"/>
                <a:ea typeface="Calibri" panose="020F0502020204030204" pitchFamily="34" charset="0"/>
                <a:cs typeface="Times New Roman" panose="02020603050405020304" pitchFamily="18" charset="0"/>
              </a:rPr>
              <a:t>Ранее было предусмотрено, что образовательная программа может включать в себя как один, так и несколько учебных планов. Новые ФГОС не предусматривают такую возможность. </a:t>
            </a:r>
          </a:p>
          <a:p>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33551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0843BE-7BDC-46E8-BA18-286F2C8F8F17}"/>
              </a:ext>
            </a:extLst>
          </p:cNvPr>
          <p:cNvSpPr>
            <a:spLocks noGrp="1"/>
          </p:cNvSpPr>
          <p:nvPr>
            <p:ph type="title"/>
          </p:nvPr>
        </p:nvSpPr>
        <p:spPr/>
        <p:txBody>
          <a:bodyPr/>
          <a:lstStyle/>
          <a:p>
            <a:r>
              <a:rPr lang="ru-RU" dirty="0"/>
              <a:t>Основные характеристики</a:t>
            </a:r>
          </a:p>
        </p:txBody>
      </p:sp>
      <p:sp>
        <p:nvSpPr>
          <p:cNvPr id="3" name="Объект 2">
            <a:extLst>
              <a:ext uri="{FF2B5EF4-FFF2-40B4-BE49-F238E27FC236}">
                <a16:creationId xmlns:a16="http://schemas.microsoft.com/office/drawing/2014/main" id="{C706E7EC-9158-45F4-8234-5550A3509043}"/>
              </a:ext>
            </a:extLst>
          </p:cNvPr>
          <p:cNvSpPr>
            <a:spLocks noGrp="1"/>
          </p:cNvSpPr>
          <p:nvPr>
            <p:ph idx="1"/>
          </p:nvPr>
        </p:nvSpPr>
        <p:spPr>
          <a:xfrm>
            <a:off x="838200" y="1690688"/>
            <a:ext cx="10515600" cy="4685059"/>
          </a:xfrm>
        </p:spPr>
        <p:txBody>
          <a:bodyPr>
            <a:normAutofit/>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Важным моментом для НОО является снижение нагрузки – новый ФГОС НОО предполагает, что внеурочная деятельность ведется в объеме до 1320 часов, в то время, как ранее допускалось до 1350 часов. При этом для ООО изменений по нагрузке в рамках внеурочной деятельности не происходит. </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При этом новый ФГОС ООО прямо указывает, что должна быть предусмотрена вариативность содержания внеурочной деятельности. А также устанавливает, что для реализации плана допускается использование ресурсов других организаций – фактически, сетевое взаимодействие. </a:t>
            </a:r>
          </a:p>
          <a:p>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85876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21376-2DDD-4F97-B40E-6F43CDBADE5C}"/>
              </a:ext>
            </a:extLst>
          </p:cNvPr>
          <p:cNvSpPr>
            <a:spLocks noGrp="1"/>
          </p:cNvSpPr>
          <p:nvPr>
            <p:ph type="title"/>
          </p:nvPr>
        </p:nvSpPr>
        <p:spPr/>
        <p:txBody>
          <a:bodyPr/>
          <a:lstStyle/>
          <a:p>
            <a:r>
              <a:rPr lang="ru-RU" dirty="0"/>
              <a:t>Информационно-образовательная среда, ДОТ, ЭО, оснащение кабинетов</a:t>
            </a:r>
          </a:p>
        </p:txBody>
      </p:sp>
      <p:sp>
        <p:nvSpPr>
          <p:cNvPr id="3" name="Объект 2">
            <a:extLst>
              <a:ext uri="{FF2B5EF4-FFF2-40B4-BE49-F238E27FC236}">
                <a16:creationId xmlns:a16="http://schemas.microsoft.com/office/drawing/2014/main" id="{AB64D32E-B58A-4DD2-BD68-FBCCF69D42E8}"/>
              </a:ext>
            </a:extLst>
          </p:cNvPr>
          <p:cNvSpPr>
            <a:spLocks noGrp="1"/>
          </p:cNvSpPr>
          <p:nvPr>
            <p:ph idx="1"/>
          </p:nvPr>
        </p:nvSpPr>
        <p:spPr>
          <a:xfrm>
            <a:off x="838200" y="1825625"/>
            <a:ext cx="10515600" cy="4667250"/>
          </a:xfrm>
        </p:spPr>
        <p:txBody>
          <a:bodyPr>
            <a:normAutofit fontScale="70000" lnSpcReduction="20000"/>
          </a:bodyPr>
          <a:lstStyle/>
          <a:p>
            <a:r>
              <a:rPr lang="ru-RU" dirty="0"/>
              <a:t>Новые ФГОС прямо указывают, что доступ к информационно-образовательной среде должен быть обеспечен каждому обучающемуся и родителям (законным представителям) в течение всего периода обучения. Целесообразно соотнести требования ФГОС с ситуацией в образовательной организации.  </a:t>
            </a:r>
          </a:p>
          <a:p>
            <a:r>
              <a:rPr lang="ru-RU" dirty="0"/>
              <a:t>В частности, целый ряд подробных и конкретных требований содержит новый ФГОС ООО. Они обновлены и расширены, в сравнении с прежним стандартом, и требуют анализа применительно к условиям каждой конкретной организации. Важный момент – обязательное наличие служб поддержки применения ИКТ. Обеспечение поддержки организуется учредителем организации, что не является нововведением (было и в прежнем стандарте), но не везде реализовано на практике. </a:t>
            </a:r>
          </a:p>
          <a:p>
            <a:r>
              <a:rPr lang="ru-RU" dirty="0"/>
              <a:t>Новые ФГОС вводят ряд новых требований для таких ситуаций. В частности, при использовании таких технологий обучающимся нужно обеспечить индивидуальный авторизованный доступ к совокупности ресурсов, причем как на территории организации, так и за ее пределами. Это важный момент, т.к. зачастую под доступом понимают доступ из дома, со своих устройств, и доступ на территории организации фактически не организован. </a:t>
            </a:r>
          </a:p>
          <a:p>
            <a:r>
              <a:rPr lang="ru-RU" dirty="0"/>
              <a:t>Новый ФГОС ООО устанавливает требования к оснащению кабинетов по отдельным предметным областям (русский язык и литература, родной язык и родная литература и другим). В частности, кабинеты естественно-научного цикла должны быть оборудованы комплектами специального лабораторного оборудования. </a:t>
            </a:r>
          </a:p>
          <a:p>
            <a:endParaRPr lang="ru-RU" dirty="0"/>
          </a:p>
        </p:txBody>
      </p:sp>
    </p:spTree>
    <p:extLst>
      <p:ext uri="{BB962C8B-B14F-4D97-AF65-F5344CB8AC3E}">
        <p14:creationId xmlns:p14="http://schemas.microsoft.com/office/powerpoint/2010/main" val="26338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805373-AD06-4B2E-9F35-3C1CACE67FA9}"/>
              </a:ext>
            </a:extLst>
          </p:cNvPr>
          <p:cNvSpPr>
            <a:spLocks noGrp="1"/>
          </p:cNvSpPr>
          <p:nvPr>
            <p:ph type="title"/>
          </p:nvPr>
        </p:nvSpPr>
        <p:spPr/>
        <p:txBody>
          <a:bodyPr/>
          <a:lstStyle/>
          <a:p>
            <a:r>
              <a:rPr lang="ru-RU" dirty="0"/>
              <a:t>Учебники</a:t>
            </a:r>
          </a:p>
        </p:txBody>
      </p:sp>
      <p:sp>
        <p:nvSpPr>
          <p:cNvPr id="3" name="Объект 2">
            <a:extLst>
              <a:ext uri="{FF2B5EF4-FFF2-40B4-BE49-F238E27FC236}">
                <a16:creationId xmlns:a16="http://schemas.microsoft.com/office/drawing/2014/main" id="{433A66EC-2CDA-49E8-9DFB-DE51ADD77717}"/>
              </a:ext>
            </a:extLst>
          </p:cNvPr>
          <p:cNvSpPr>
            <a:spLocks noGrp="1"/>
          </p:cNvSpPr>
          <p:nvPr>
            <p:ph idx="1"/>
          </p:nvPr>
        </p:nvSpPr>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Важное изменение – это обязательство организации обеспечить обучающегося не менее, чем одним учебником и (или) учебным пособием по каждому учебному предмету, курсу, модулю программы. В прежнем ФГОС допускалось обеспечить им в печатной и (или) электронной форме. Новый же ФГОС решает вопрос иначе – требуется обеспечить именно в печатной форме. Обеспечить учебниками, учебными пособиями в электронной форме тоже можно, но дополнительно. </a:t>
            </a:r>
          </a:p>
          <a:p>
            <a:endParaRPr lang="ru-RU" dirty="0"/>
          </a:p>
        </p:txBody>
      </p:sp>
    </p:spTree>
    <p:extLst>
      <p:ext uri="{BB962C8B-B14F-4D97-AF65-F5344CB8AC3E}">
        <p14:creationId xmlns:p14="http://schemas.microsoft.com/office/powerpoint/2010/main" val="2561084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320723-0ECF-4E36-A5DF-094B3787FB2C}"/>
              </a:ext>
            </a:extLst>
          </p:cNvPr>
          <p:cNvSpPr>
            <a:spLocks noGrp="1"/>
          </p:cNvSpPr>
          <p:nvPr>
            <p:ph type="title"/>
          </p:nvPr>
        </p:nvSpPr>
        <p:spPr/>
        <p:txBody>
          <a:bodyPr/>
          <a:lstStyle/>
          <a:p>
            <a:r>
              <a:rPr lang="ru-RU" dirty="0"/>
              <a:t>Психолого-педагогические условия</a:t>
            </a:r>
          </a:p>
        </p:txBody>
      </p:sp>
      <p:sp>
        <p:nvSpPr>
          <p:cNvPr id="3" name="Объект 2">
            <a:extLst>
              <a:ext uri="{FF2B5EF4-FFF2-40B4-BE49-F238E27FC236}">
                <a16:creationId xmlns:a16="http://schemas.microsoft.com/office/drawing/2014/main" id="{07E17404-9233-4368-B2FF-DAA39A956F12}"/>
              </a:ext>
            </a:extLst>
          </p:cNvPr>
          <p:cNvSpPr>
            <a:spLocks noGrp="1"/>
          </p:cNvSpPr>
          <p:nvPr>
            <p:ph idx="1"/>
          </p:nvPr>
        </p:nvSpPr>
        <p:spPr/>
        <p:txBody>
          <a:bodyPr>
            <a:normAutofit fontScale="92500" lnSpcReduction="20000"/>
          </a:bodyPr>
          <a:lstStyle/>
          <a:p>
            <a:r>
              <a:rPr lang="ru-RU" dirty="0"/>
              <a:t>В новых ФГОС несколько иначе сформулированы данные требования, что требует оценки соответствия деятельности организации. </a:t>
            </a:r>
          </a:p>
          <a:p>
            <a:r>
              <a:rPr lang="ru-RU" dirty="0"/>
              <a:t>В частности, появился новый акцент на социально-психологическую адаптацию к условиям организации, подробно расписано психолого-педагогическое сопровождение участников образовательных отношений. </a:t>
            </a:r>
          </a:p>
          <a:p>
            <a:pPr lvl="1"/>
            <a:r>
              <a:rPr lang="ru-RU" dirty="0"/>
              <a:t>Совет администрации: оцените, достаточны ли те действия, которые предпринимает организация для психолого-педагогического сопровождения обучающихся (например, достаточны ли имеющиеся меры и механизмы для адаптации, доступно ли сопровождение детско-родительских отношений, ведется ли выявление и сопровождение одаренных детей, есть ли возможности по психолого-педагогическому сопровождению у педагогов и родителей и т.п.). При необходимости продумайте меры для расширения сопровождения, включая повышение квалификации специалистов, включение дополнительных должностей в штатное расписание и другие меры. </a:t>
            </a:r>
          </a:p>
          <a:p>
            <a:endParaRPr lang="ru-RU" dirty="0"/>
          </a:p>
        </p:txBody>
      </p:sp>
    </p:spTree>
    <p:extLst>
      <p:ext uri="{BB962C8B-B14F-4D97-AF65-F5344CB8AC3E}">
        <p14:creationId xmlns:p14="http://schemas.microsoft.com/office/powerpoint/2010/main" val="364668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408560-4CE7-4991-A93E-7A746B368B19}"/>
              </a:ext>
            </a:extLst>
          </p:cNvPr>
          <p:cNvSpPr>
            <a:spLocks noGrp="1"/>
          </p:cNvSpPr>
          <p:nvPr>
            <p:ph type="title"/>
          </p:nvPr>
        </p:nvSpPr>
        <p:spPr/>
        <p:txBody>
          <a:bodyPr/>
          <a:lstStyle/>
          <a:p>
            <a:r>
              <a:rPr lang="ru-RU" dirty="0"/>
              <a:t>Повышение квалификации</a:t>
            </a:r>
          </a:p>
        </p:txBody>
      </p:sp>
      <p:sp>
        <p:nvSpPr>
          <p:cNvPr id="3" name="Объект 2">
            <a:extLst>
              <a:ext uri="{FF2B5EF4-FFF2-40B4-BE49-F238E27FC236}">
                <a16:creationId xmlns:a16="http://schemas.microsoft.com/office/drawing/2014/main" id="{54729FD3-3F2F-46CD-B3FF-32CD871519A9}"/>
              </a:ext>
            </a:extLst>
          </p:cNvPr>
          <p:cNvSpPr>
            <a:spLocks noGrp="1"/>
          </p:cNvSpPr>
          <p:nvPr>
            <p:ph idx="1"/>
          </p:nvPr>
        </p:nvSpPr>
        <p:spPr/>
        <p:txBody>
          <a:bodyPr>
            <a:normAutofit fontScale="70000" lnSpcReduction="20000"/>
          </a:bodyPr>
          <a:lstStyle/>
          <a:p>
            <a:r>
              <a:rPr lang="ru-RU" dirty="0"/>
              <a:t>Важнейшее изменение в новых ФГОС – исключение требования о том, чтобы квалификацию педагоги повышали не реже, чем раз в три года. </a:t>
            </a:r>
          </a:p>
          <a:p>
            <a:r>
              <a:rPr lang="ru-RU" dirty="0"/>
              <a:t>В соответствии со ст. 47 федерального закона «Об образовании в РФ», педагоги имеют право на ДПО по профилю не реже, чем раз в три года. Вместе с тем, в соответствии со ст. 48 федерального закона «Об образовании в РФ», педагоги обязаны систематически повышать свой профессиональный уровень, однако никакая периодичность тут не установлена. Таким образом, педагог имеет право проходить ДПО раз в три года, но обязанности такой у него нет, повышение профессионального уровня и раз в пять лет может быть признано систематическим, и не только через программы ДПО можно повышать такой уровень. Работодатель же, в теории, обязан отправить педагога учиться не реже, чем один раз в три года, если педагог захочет реализовать свое право. А если педагог не захочет его реализовать (и захочет учиться, например, раз в пять лет, либо еще реже) – теоретически, работодатель может и не иметь мотивации направлять педагога на обучение. Ранее таким мотивом служили стандарты – нет обучения раз в три года, следовательно, нет соответствия требованиям стандартов и нет государственной аккредитации программы (что, безусловно, сильный стимул). </a:t>
            </a:r>
          </a:p>
          <a:p>
            <a:r>
              <a:rPr lang="ru-RU" dirty="0"/>
              <a:t>Таким образом, именно стандарты в конечном итоге содержали четкое и безусловное требование о данном сроке повышения квалификации. Это требование отменено. </a:t>
            </a:r>
          </a:p>
        </p:txBody>
      </p:sp>
    </p:spTree>
    <p:extLst>
      <p:ext uri="{BB962C8B-B14F-4D97-AF65-F5344CB8AC3E}">
        <p14:creationId xmlns:p14="http://schemas.microsoft.com/office/powerpoint/2010/main" val="286137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a:extLst>
              <a:ext uri="{FF2B5EF4-FFF2-40B4-BE49-F238E27FC236}">
                <a16:creationId xmlns:a16="http://schemas.microsoft.com/office/drawing/2014/main" id="{DC713631-1838-438A-8D2D-646451D6C6EA}"/>
              </a:ext>
            </a:extLst>
          </p:cNvPr>
          <p:cNvSpPr>
            <a:spLocks noGrp="1"/>
          </p:cNvSpPr>
          <p:nvPr>
            <p:ph type="title"/>
          </p:nvPr>
        </p:nvSpPr>
        <p:spPr>
          <a:xfrm>
            <a:off x="1524000" y="511175"/>
            <a:ext cx="8991600" cy="1063625"/>
          </a:xfrm>
        </p:spPr>
        <p:txBody>
          <a:bodyPr>
            <a:normAutofit fontScale="90000"/>
          </a:bodyPr>
          <a:lstStyle/>
          <a:p>
            <a:r>
              <a:rPr lang="ru-RU" altLang="ru-RU" sz="3200" dirty="0"/>
              <a:t>Законопроект № 1146595-7 О внесении изменения в статью 13 ФЗ "Об образовании в РФ"</a:t>
            </a:r>
            <a:br>
              <a:rPr lang="ru-RU" altLang="ru-RU" sz="3200" dirty="0"/>
            </a:br>
            <a:endParaRPr lang="ru-RU" altLang="ru-RU" sz="3200" dirty="0"/>
          </a:p>
        </p:txBody>
      </p:sp>
      <p:sp>
        <p:nvSpPr>
          <p:cNvPr id="3" name="Объект 2">
            <a:extLst>
              <a:ext uri="{FF2B5EF4-FFF2-40B4-BE49-F238E27FC236}">
                <a16:creationId xmlns:a16="http://schemas.microsoft.com/office/drawing/2014/main" id="{9D75BE90-2A43-4A33-8850-872143C8D04B}"/>
              </a:ext>
            </a:extLst>
          </p:cNvPr>
          <p:cNvSpPr>
            <a:spLocks noGrp="1"/>
          </p:cNvSpPr>
          <p:nvPr>
            <p:ph idx="1"/>
          </p:nvPr>
        </p:nvSpPr>
        <p:spPr>
          <a:xfrm>
            <a:off x="838200" y="1759551"/>
            <a:ext cx="10208741" cy="4961924"/>
          </a:xfrm>
        </p:spPr>
        <p:txBody>
          <a:bodyPr>
            <a:normAutofit fontScale="70000" lnSpcReduction="20000"/>
          </a:bodyPr>
          <a:lstStyle/>
          <a:p>
            <a:pPr>
              <a:defRPr/>
            </a:pPr>
            <a:r>
              <a:rPr lang="ru-RU" dirty="0"/>
              <a:t>Предлагается дополнить часть 2 статьи 13: «При предоставлении государственными и муниципальными образовательными организациями начального общего, основного общего, среднего общего образования по основным общеобразовательным программам в очной форме обучения применение дистанционных образовательных технологий не допускается».</a:t>
            </a:r>
          </a:p>
          <a:p>
            <a:pPr>
              <a:defRPr/>
            </a:pPr>
            <a:r>
              <a:rPr lang="ru-RU" dirty="0"/>
              <a:t>…подробного регулирования, чем именно отличаются друг от друга очная, очно-заочная и заочная формы обучения, ФЗ … не содержит.</a:t>
            </a:r>
          </a:p>
          <a:p>
            <a:pPr>
              <a:defRPr/>
            </a:pPr>
            <a:r>
              <a:rPr lang="ru-RU" dirty="0"/>
              <a:t>… применение ДОТ означает, что непосредственное взаимодействие обучающихся и педагогических работников в основном заменяется их опосредованным (на расстоянии) взаимодействием.</a:t>
            </a:r>
          </a:p>
          <a:p>
            <a:pPr>
              <a:defRPr/>
            </a:pPr>
            <a:r>
              <a:rPr lang="ru-RU" dirty="0"/>
              <a:t>Очевидно, что при применении ДОТ происходит фактическая подмена очной формы обучения очно-заочной или даже заочной.</a:t>
            </a:r>
          </a:p>
          <a:p>
            <a:pPr>
              <a:defRPr/>
            </a:pPr>
            <a:r>
              <a:rPr lang="ru-RU" dirty="0"/>
              <a:t>Дистанционное обучение перед экраном электронного устройства не может быть приравнено к обучению в помещении образовательной организации, оборудованном в соответствии с государственными и местными нормами и требованиями...</a:t>
            </a:r>
          </a:p>
          <a:p>
            <a:pPr>
              <a:defRPr/>
            </a:pPr>
            <a:r>
              <a:rPr lang="ru-RU" dirty="0"/>
              <a:t>Обучающийся, выбравший очную форму обучения, не должен быть лишен возможности непосредственного взаимодействия с педагогическим работником на каждом занятии.</a:t>
            </a:r>
          </a:p>
          <a:p>
            <a:pPr>
              <a:defRPr/>
            </a:pPr>
            <a:endParaRPr lang="ru-RU" dirty="0"/>
          </a:p>
        </p:txBody>
      </p:sp>
      <p:sp>
        <p:nvSpPr>
          <p:cNvPr id="21508" name="Номер слайда 3">
            <a:extLst>
              <a:ext uri="{FF2B5EF4-FFF2-40B4-BE49-F238E27FC236}">
                <a16:creationId xmlns:a16="http://schemas.microsoft.com/office/drawing/2014/main" id="{0E9BA93D-34E4-4C9B-B904-D9C7401024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BE869D5-21CC-4156-9A9D-4AD7D18CB021}" type="slidenum">
              <a:rPr lang="ru-RU" altLang="ru-RU" sz="1200">
                <a:solidFill>
                  <a:srgbClr val="898989"/>
                </a:solidFill>
              </a:rPr>
              <a:pPr>
                <a:spcBef>
                  <a:spcPct val="0"/>
                </a:spcBef>
                <a:buFontTx/>
                <a:buNone/>
              </a:pPr>
              <a:t>4</a:t>
            </a:fld>
            <a:endParaRPr lang="ru-RU" altLang="ru-RU" sz="1200">
              <a:solidFill>
                <a:srgbClr val="89898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Федеральный закон от 02.12.2019 N 403-ФЗ "О внесении изменений в Федеральный закон "Об образовании в Российской Федерации" и отдельные законодательные акты Российской Федерации"</a:t>
            </a:r>
          </a:p>
        </p:txBody>
      </p:sp>
      <p:sp>
        <p:nvSpPr>
          <p:cNvPr id="3" name="Объект 2"/>
          <p:cNvSpPr>
            <a:spLocks noGrp="1"/>
          </p:cNvSpPr>
          <p:nvPr>
            <p:ph idx="1"/>
          </p:nvPr>
        </p:nvSpPr>
        <p:spPr/>
        <p:txBody>
          <a:bodyPr>
            <a:normAutofit fontScale="77500" lnSpcReduction="20000"/>
          </a:bodyPr>
          <a:lstStyle/>
          <a:p>
            <a:r>
              <a:rPr lang="ru-RU" dirty="0"/>
              <a:t>Практическая подготовка - форма организации образовательной деятельности при освоении образовательной программы в условиях выполнения обучающимися определенных видов работ, связанных с будущей профессиональной деятельностью и направленных на формирование, закрепление, развитие практических навыков и компетенции по профилю соответствующей образовательной программы</a:t>
            </a:r>
          </a:p>
          <a:p>
            <a:r>
              <a:rPr lang="ru-RU" dirty="0"/>
              <a:t>Освоение основных профессиональных образовательных программ предусматривает проведение практики обучающихся. Образовательная деятельность при освоении основных профессиональных образовательных программ или отдельных компонентов этих программ организуется в форме практической подготовки. Образовательная деятельность при освоении иных образовательных программ или отдельных компонентов этих программ может быть организована в форме практической подготовки. </a:t>
            </a:r>
          </a:p>
          <a:p>
            <a:pPr lvl="1"/>
            <a:r>
              <a:rPr lang="ru-RU" dirty="0"/>
              <a:t>Приказ Министерства науки и высшего образования РФ и Министерства просвещения РФ от 5 августа 2020 г. № 885/390 "О практической подготовке обучающихся», Приложение № 2 - Примерная форма, Договор о практической подготовке обучающихся, заключаемый между организацией, осуществляющей образовательную деятельность, и организацией, осуществляющей деятельность по профилю соответствующей образовательной программы</a:t>
            </a:r>
          </a:p>
          <a:p>
            <a:endParaRPr lang="ru-RU" dirty="0"/>
          </a:p>
        </p:txBody>
      </p:sp>
    </p:spTree>
    <p:extLst>
      <p:ext uri="{BB962C8B-B14F-4D97-AF65-F5344CB8AC3E}">
        <p14:creationId xmlns:p14="http://schemas.microsoft.com/office/powerpoint/2010/main" val="3621556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9387"/>
            <a:ext cx="10515600" cy="1325563"/>
          </a:xfrm>
        </p:spPr>
        <p:txBody>
          <a:bodyPr/>
          <a:lstStyle/>
          <a:p>
            <a:r>
              <a:rPr lang="ru-RU" dirty="0"/>
              <a:t>403-ФЗ, в ст. 15</a:t>
            </a:r>
          </a:p>
        </p:txBody>
      </p:sp>
      <p:sp>
        <p:nvSpPr>
          <p:cNvPr id="3" name="Объект 2"/>
          <p:cNvSpPr>
            <a:spLocks noGrp="1"/>
          </p:cNvSpPr>
          <p:nvPr>
            <p:ph idx="1"/>
          </p:nvPr>
        </p:nvSpPr>
        <p:spPr>
          <a:xfrm>
            <a:off x="594426" y="974870"/>
            <a:ext cx="11335657" cy="5762172"/>
          </a:xfrm>
        </p:spPr>
        <p:txBody>
          <a:bodyPr>
            <a:normAutofit fontScale="92500" lnSpcReduction="10000"/>
          </a:bodyPr>
          <a:lstStyle/>
          <a:p>
            <a:r>
              <a:rPr lang="ru-RU" dirty="0"/>
              <a:t>3. Порядок организации и осуществления образовательной деятельности при сетевой форме реализации образовательных программ и примерная форма договора о сетевой форме реализации образовательных программ утверждаются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высшего образования, совместно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a:t>
            </a:r>
          </a:p>
          <a:p>
            <a:pPr lvl="1"/>
            <a:r>
              <a:rPr lang="ru-RU" dirty="0"/>
              <a:t>Приказ Министерства науки и высшего образования РФ и Министерства просвещения РФ от 5 августа 2020 г. № 882/391 "Об организации и осуществлении образовательной деятельности при сетевой форме реализации образовательных программ»</a:t>
            </a:r>
          </a:p>
          <a:p>
            <a:pPr lvl="1"/>
            <a:r>
              <a:rPr lang="ru-RU" dirty="0"/>
              <a:t>Утвердить:</a:t>
            </a:r>
          </a:p>
          <a:p>
            <a:pPr lvl="1"/>
            <a:r>
              <a:rPr lang="ru-RU" dirty="0"/>
              <a:t>Порядок организации и осуществления образовательной деятельности при сетевой форме реализации образовательных программ (приложение № 1);</a:t>
            </a:r>
          </a:p>
          <a:p>
            <a:pPr lvl="1"/>
            <a:r>
              <a:rPr lang="ru-RU" dirty="0"/>
              <a:t>примерную форму договора о сетевой форме реализации образовательных программ (приложение № 2).</a:t>
            </a:r>
          </a:p>
          <a:p>
            <a:endParaRPr lang="ru-RU" dirty="0"/>
          </a:p>
          <a:p>
            <a:endParaRPr lang="ru-RU" dirty="0"/>
          </a:p>
        </p:txBody>
      </p:sp>
    </p:spTree>
    <p:extLst>
      <p:ext uri="{BB962C8B-B14F-4D97-AF65-F5344CB8AC3E}">
        <p14:creationId xmlns:p14="http://schemas.microsoft.com/office/powerpoint/2010/main" val="1162635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normAutofit fontScale="90000"/>
          </a:bodyPr>
          <a:lstStyle/>
          <a:p>
            <a:r>
              <a:rPr lang="ru-RU" sz="3100" dirty="0"/>
              <a:t>Федеральный закон от 31.07.2020 N 304-ФЗ "О внесении изменений в Федеральный закон "Об образовании в Российской Федерации" по вопросам воспитания обучающихся"</a:t>
            </a:r>
            <a:br>
              <a:rPr lang="ru-RU" dirty="0"/>
            </a:br>
            <a:endParaRPr lang="ru-RU" dirty="0"/>
          </a:p>
        </p:txBody>
      </p:sp>
      <p:sp>
        <p:nvSpPr>
          <p:cNvPr id="3" name="Объект 2"/>
          <p:cNvSpPr>
            <a:spLocks noGrp="1"/>
          </p:cNvSpPr>
          <p:nvPr>
            <p:ph idx="1"/>
          </p:nvPr>
        </p:nvSpPr>
        <p:spPr>
          <a:xfrm>
            <a:off x="838199" y="1825624"/>
            <a:ext cx="10924309" cy="4838411"/>
          </a:xfrm>
        </p:spPr>
        <p:txBody>
          <a:bodyPr>
            <a:normAutofit fontScale="70000" lnSpcReduction="20000"/>
          </a:bodyPr>
          <a:lstStyle/>
          <a:p>
            <a:r>
              <a:rPr lang="ru-RU" dirty="0"/>
              <a:t>Статья 12.1. Общие требования к организации воспитания обучающихся</a:t>
            </a:r>
          </a:p>
          <a:p>
            <a:r>
              <a:rPr lang="ru-RU" dirty="0"/>
              <a:t> 1. Воспитание обучающихся при освоении ими основных образовательных программ в организациях, осуществляющих образовательную деятельность, осуществляется на основе включаемых в образовательную программу рабочей программы воспитания и календарного плана воспитательной работы, разрабатываемых и утверждаемых такими организациями самостоятельно, если иное не установлено настоящим Федеральным законом.</a:t>
            </a:r>
          </a:p>
          <a:p>
            <a:r>
              <a:rPr lang="ru-RU" dirty="0"/>
              <a:t>2. Воспитание обучающихся при освоении ими основных общеобразовательных программ, образовательных программ среднего профессионального образования, образовательных программ высшего образования (программ бакалавриата и программ специалитета) в организациях, осуществляющих образовательную деятельность, осуществляется на основе включаемых в такие образовательные программы рабочей программы воспитания и календарного плана воспитательной работы, разрабатываемых и утверждаемых с учетом включенных в примерные образовательные программы, указанные в части 9.1 статьи 12 настоящего Федерального закона, примерных рабочих программ воспитания и примерных календарных планов воспитательной работы.</a:t>
            </a:r>
          </a:p>
          <a:p>
            <a:r>
              <a:rPr lang="ru-RU" dirty="0"/>
              <a:t>3. В разработке рабочих программ воспитания и календарных планов воспитательной работы имеют право принимать участие указанные в части 6 статьи 26 настоящего Федерального закона советы обучающихся, советы родителей, представительные органы обучающихся (при их наличии).</a:t>
            </a:r>
          </a:p>
          <a:p>
            <a:endParaRPr lang="ru-RU" dirty="0"/>
          </a:p>
        </p:txBody>
      </p:sp>
    </p:spTree>
    <p:extLst>
      <p:ext uri="{BB962C8B-B14F-4D97-AF65-F5344CB8AC3E}">
        <p14:creationId xmlns:p14="http://schemas.microsoft.com/office/powerpoint/2010/main" val="2419366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7364" y="343189"/>
            <a:ext cx="11104418" cy="6348556"/>
          </a:xfrm>
        </p:spPr>
        <p:txBody>
          <a:bodyPr>
            <a:normAutofit fontScale="92500" lnSpcReduction="20000"/>
          </a:bodyPr>
          <a:lstStyle/>
          <a:p>
            <a:r>
              <a:rPr lang="ru-RU" dirty="0"/>
              <a:t>Постановлением Главного государственного санитарного врача Российской Федерации от 30.06.2020 г. №16 утверждены санитарно-эпидемиологические правила СП 3.1/2.4.3598-20 «Санитарно-эпидемиологические требования к устройству,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a:t>
            </a:r>
            <a:r>
              <a:rPr lang="ru-RU" dirty="0" err="1"/>
              <a:t>коронавирусной</a:t>
            </a:r>
            <a:r>
              <a:rPr lang="ru-RU" dirty="0"/>
              <a:t> инфекции (COVID-19)». </a:t>
            </a:r>
          </a:p>
          <a:p>
            <a:r>
              <a:rPr lang="ru-RU" dirty="0"/>
              <a:t>Постановление действует до 1 января 2022 года.</a:t>
            </a:r>
          </a:p>
          <a:p>
            <a:pPr lvl="1"/>
            <a:r>
              <a:rPr lang="ru-RU" dirty="0"/>
              <a:t>2.1. Запрещается проведение массовых мероприятий с участием различных групп лиц (групповых ячеек, классов, отрядов и иных), а также массовых мероприятий с привлечением лиц из иных организаций.</a:t>
            </a:r>
          </a:p>
          <a:p>
            <a:pPr lvl="1"/>
            <a:r>
              <a:rPr lang="ru-RU" dirty="0"/>
              <a:t>2.2. Лица, находящиеся в Организации при круглосуточном режиме ее работы, а также лица, посещающие Организацию (на входе), подлежат термометрии с занесением ее результатов в журнал в отношении лиц с температурой тела 37,1 °C и выше в целях учета при проведении противоэпидемических мероприятий.</a:t>
            </a:r>
          </a:p>
          <a:p>
            <a:pPr lvl="1"/>
            <a:r>
              <a:rPr lang="ru-RU" dirty="0"/>
              <a:t>Лица с признаками инфекционных заболеваний (респираторными, кишечными, повышенной температурой тела) должны быть незамедлительно изолированы с момента выявления указанных признаков до приезда бригады скорой (неотложной) медицинской помощи либо прибытия родителей (законных представителей) или самостоятельной самоизоляции в домашних условиях. При этом дети должны размещаться отдельно от взрослых.</a:t>
            </a:r>
          </a:p>
          <a:p>
            <a:endParaRPr lang="ru-RU" dirty="0"/>
          </a:p>
          <a:p>
            <a:endParaRPr lang="ru-RU" dirty="0"/>
          </a:p>
        </p:txBody>
      </p:sp>
    </p:spTree>
    <p:extLst>
      <p:ext uri="{BB962C8B-B14F-4D97-AF65-F5344CB8AC3E}">
        <p14:creationId xmlns:p14="http://schemas.microsoft.com/office/powerpoint/2010/main" val="4064803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ъект 2">
            <a:extLst>
              <a:ext uri="{FF2B5EF4-FFF2-40B4-BE49-F238E27FC236}">
                <a16:creationId xmlns:a16="http://schemas.microsoft.com/office/drawing/2014/main" id="{5B2267BF-B656-4262-B766-30DDD28E1D6E}"/>
              </a:ext>
            </a:extLst>
          </p:cNvPr>
          <p:cNvSpPr>
            <a:spLocks noGrp="1"/>
          </p:cNvSpPr>
          <p:nvPr>
            <p:ph idx="1"/>
          </p:nvPr>
        </p:nvSpPr>
        <p:spPr>
          <a:xfrm>
            <a:off x="1066221" y="761567"/>
            <a:ext cx="9296977" cy="5626100"/>
          </a:xfrm>
        </p:spPr>
        <p:txBody>
          <a:bodyPr/>
          <a:lstStyle/>
          <a:p>
            <a:r>
              <a:rPr lang="ru-RU" altLang="ru-RU" sz="2000" dirty="0"/>
              <a:t>При проведении итоговой и промежуточной аттестации общеобразовательной организацией должны быть обеспечены:</a:t>
            </a:r>
          </a:p>
          <a:p>
            <a:r>
              <a:rPr lang="ru-RU" altLang="ru-RU" sz="2000" dirty="0"/>
              <a:t>составление графика явки обучающихся на аттестацию обучающихся в целях минимизации контактов обучающихся, в том числе при проведении термометрии;</a:t>
            </a:r>
          </a:p>
          <a:p>
            <a:r>
              <a:rPr lang="ru-RU" altLang="ru-RU" sz="2000" dirty="0"/>
              <a:t>условия для гигиенической обработки рук с применением кожных антисептиков или дезинфицирующих салфеток при входе в помещение для проведения аттестации;</a:t>
            </a:r>
          </a:p>
          <a:p>
            <a:r>
              <a:rPr lang="ru-RU" altLang="ru-RU" sz="2000" dirty="0"/>
              <a:t>соблюдение в местах проведения аттестации социальной дистанции между обучающимися не менее 1,5 метров посредством зигзагообразной рассадки по 1 человеку за партой;</a:t>
            </a:r>
          </a:p>
          <a:p>
            <a:r>
              <a:rPr lang="ru-RU" altLang="ru-RU" sz="2000" dirty="0"/>
              <a:t>использование членами экзаменационной комиссии, присутствующими на экзамене, средств индивидуальной защиты органов дыхания (одноразовых масок или многоразовых масок со сменными фильтрами). При этом смена одноразовых масок должна производиться не реже 1 раза в 3 часа, фильтров - в соответствии с инструкцией по их применению.</a:t>
            </a:r>
          </a:p>
          <a:p>
            <a:endParaRPr lang="ru-RU" alt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ъект 2">
            <a:extLst>
              <a:ext uri="{FF2B5EF4-FFF2-40B4-BE49-F238E27FC236}">
                <a16:creationId xmlns:a16="http://schemas.microsoft.com/office/drawing/2014/main" id="{9A3157B4-3617-4732-83C1-477730053686}"/>
              </a:ext>
            </a:extLst>
          </p:cNvPr>
          <p:cNvSpPr>
            <a:spLocks noGrp="1"/>
          </p:cNvSpPr>
          <p:nvPr>
            <p:ph idx="1"/>
          </p:nvPr>
        </p:nvSpPr>
        <p:spPr>
          <a:xfrm>
            <a:off x="498765" y="346074"/>
            <a:ext cx="11208326" cy="6511926"/>
          </a:xfrm>
        </p:spPr>
        <p:txBody>
          <a:bodyPr>
            <a:normAutofit lnSpcReduction="10000"/>
          </a:bodyPr>
          <a:lstStyle/>
          <a:p>
            <a:r>
              <a:rPr lang="ru-RU" altLang="ru-RU" sz="2000" dirty="0"/>
              <a:t>Постановление Правительства РФ от 8 октября 2020 г. № 1631 </a:t>
            </a:r>
            <a:r>
              <a:rPr lang="ru-RU" altLang="ru-RU" sz="2000" b="1" dirty="0"/>
              <a:t>“Об отмене нормативных правовых актов федеральных органов исполнительной власти, содержащих обязательные требования, соблюдение которых оценивается при проведении мероприятий по контролю при осуществлении федерального государственного санитарно-эпидемиологического надзора” </a:t>
            </a:r>
          </a:p>
          <a:p>
            <a:r>
              <a:rPr lang="ru-RU" altLang="ru-RU" sz="2000" dirty="0"/>
              <a:t>1. Отменить нормативные правовые акты федеральных органов исполнительной власти, содержащие обязательные требования, соблюдение которых оценивается при проведении мероприятий по контролю при осуществлении федерального государственного санитарно-эпидемиологического надзора, по перечню согласно приложению.</a:t>
            </a:r>
          </a:p>
          <a:p>
            <a:r>
              <a:rPr lang="ru-RU" altLang="ru-RU" sz="2000" dirty="0"/>
              <a:t>2. Настоящее постановление вступает в силу с 1 января 2021 г.</a:t>
            </a:r>
          </a:p>
          <a:p>
            <a:pPr lvl="1"/>
            <a:r>
              <a:rPr lang="ru-RU" altLang="ru-RU" sz="1600" dirty="0"/>
              <a:t>Постановление Главного государственного санитарного врача Российской Федерации от 29 декабря 2010 г. N 189 "Об утверждении СанПиН 2.4.2.2821-10 "Санитарно-эпидемиологические требования к условиям и организации обучения в </a:t>
            </a:r>
            <a:r>
              <a:rPr lang="ru-RU" altLang="ru-RU" sz="1600" b="1" dirty="0"/>
              <a:t>общеобразовательных</a:t>
            </a:r>
            <a:r>
              <a:rPr lang="ru-RU" altLang="ru-RU" sz="1600" dirty="0"/>
              <a:t> учреждениях" (зарегистрировано Министерством юстиции Российской Федерации 3 марта 2011 г., N 19993) </a:t>
            </a:r>
          </a:p>
          <a:p>
            <a:pPr lvl="1"/>
            <a:r>
              <a:rPr lang="ru-RU" altLang="ru-RU" sz="1600" dirty="0"/>
              <a:t>Постановление Главного государственного санитарного врача Российской Федерации от 15 мая 2013 г. N 26 "Об утверждении СанПиН 2.4.1.3049-13 "Санитарно-эпидемиологические требования к устройству, содержанию и организации режима работы </a:t>
            </a:r>
            <a:r>
              <a:rPr lang="ru-RU" altLang="ru-RU" sz="1600" b="1" dirty="0"/>
              <a:t>дошкольных</a:t>
            </a:r>
            <a:r>
              <a:rPr lang="ru-RU" altLang="ru-RU" sz="1600" dirty="0"/>
              <a:t> образовательных организаций" (зарегистрировано Министерством юстиции Российской Федерации 29 мая 2013 г., N 28564) </a:t>
            </a:r>
          </a:p>
          <a:p>
            <a:pPr lvl="1"/>
            <a:r>
              <a:rPr lang="ru-RU" altLang="ru-RU" sz="1600" dirty="0"/>
              <a:t>Постановление Главного государственного санитарного врача Российской Федерации от 4 июля 2014 г. N 41 "Об утверждении СанПиН 2.4.4.3172-14 "Санитарно-эпидемиологические требования к устройству, содержанию и организации режима работы образовательных организаций </a:t>
            </a:r>
            <a:r>
              <a:rPr lang="ru-RU" altLang="ru-RU" sz="1600" b="1" dirty="0"/>
              <a:t>дополнительного образования детей</a:t>
            </a:r>
            <a:r>
              <a:rPr lang="ru-RU" altLang="ru-RU" sz="1600" dirty="0"/>
              <a:t>" (зарегистрировано Министерством юстиции Российской Федерации 20 августа 2014 г., N 33660)</a:t>
            </a:r>
          </a:p>
          <a:p>
            <a:pPr lvl="1"/>
            <a:r>
              <a:rPr lang="ru-RU" altLang="ru-RU" sz="1600" dirty="0"/>
              <a:t>Постановление Главного государственного санитарного врача Российской Федерации от 10 июля 2015 г. N 26 "Об утверждении СанПиН 2.4.2.3286-15 "Санитарно-эпидемиологические требования к условиям и организации обучения и воспитания в организациях, осуществляющих образовательную деятельность </a:t>
            </a:r>
            <a:r>
              <a:rPr lang="ru-RU" altLang="ru-RU" sz="1600" b="1" dirty="0"/>
              <a:t>по адаптированным </a:t>
            </a:r>
            <a:r>
              <a:rPr lang="ru-RU" altLang="ru-RU" sz="1600" dirty="0"/>
              <a:t>основным общеобразовательным программам для обучающихся с ограниченными возможностями здоровья" (зарегистрировано Министерством юстиции Российской Федерации 14 августа 2015 г., регистрационный N 38528)</a:t>
            </a:r>
            <a:endParaRPr lang="ru-RU" altLang="ru-RU" sz="1000" dirty="0"/>
          </a:p>
          <a:p>
            <a:endParaRPr lang="ru-RU" altLang="ru-RU"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a:extLst>
              <a:ext uri="{FF2B5EF4-FFF2-40B4-BE49-F238E27FC236}">
                <a16:creationId xmlns:a16="http://schemas.microsoft.com/office/drawing/2014/main" id="{5BD549BB-E800-4925-AF34-464DDE2FAA12}"/>
              </a:ext>
            </a:extLst>
          </p:cNvPr>
          <p:cNvSpPr>
            <a:spLocks noGrp="1"/>
          </p:cNvSpPr>
          <p:nvPr>
            <p:ph type="title"/>
          </p:nvPr>
        </p:nvSpPr>
        <p:spPr>
          <a:xfrm>
            <a:off x="4374573" y="461386"/>
            <a:ext cx="4648200" cy="1325563"/>
          </a:xfrm>
        </p:spPr>
        <p:txBody>
          <a:bodyPr/>
          <a:lstStyle/>
          <a:p>
            <a:r>
              <a:rPr lang="ru-RU" altLang="ru-RU" sz="2800" b="1" dirty="0"/>
              <a:t>А что вместо?</a:t>
            </a:r>
          </a:p>
        </p:txBody>
      </p:sp>
      <p:sp>
        <p:nvSpPr>
          <p:cNvPr id="26627" name="Объект 2">
            <a:extLst>
              <a:ext uri="{FF2B5EF4-FFF2-40B4-BE49-F238E27FC236}">
                <a16:creationId xmlns:a16="http://schemas.microsoft.com/office/drawing/2014/main" id="{C17EF320-235A-428F-AA7C-37FBB1292592}"/>
              </a:ext>
            </a:extLst>
          </p:cNvPr>
          <p:cNvSpPr>
            <a:spLocks noGrp="1"/>
          </p:cNvSpPr>
          <p:nvPr>
            <p:ph idx="1"/>
          </p:nvPr>
        </p:nvSpPr>
        <p:spPr>
          <a:xfrm>
            <a:off x="886691" y="1994767"/>
            <a:ext cx="10418618" cy="4530724"/>
          </a:xfrm>
        </p:spPr>
        <p:txBody>
          <a:bodyPr/>
          <a:lstStyle/>
          <a:p>
            <a:r>
              <a:rPr lang="ru-RU" altLang="ru-RU" sz="2000" dirty="0"/>
              <a:t>ГЛАВНЫЙ ГОСУДАРСТВЕННЫЙ САНИТАРНЫЙ ВРАЧ РОССИЙСКОЙ ФЕДЕРАЦИИ</a:t>
            </a:r>
          </a:p>
          <a:p>
            <a:r>
              <a:rPr lang="ru-RU" altLang="ru-RU" sz="2000" dirty="0"/>
              <a:t>ПОСТАНОВЛЕНИЕ</a:t>
            </a:r>
          </a:p>
          <a:p>
            <a:r>
              <a:rPr lang="ru-RU" altLang="ru-RU" sz="2000" dirty="0"/>
              <a:t>от 28 сентября 2020 года N 28</a:t>
            </a:r>
          </a:p>
          <a:p>
            <a:r>
              <a:rPr lang="ru-RU" altLang="ru-RU" sz="2000" dirty="0"/>
              <a:t>Об утверждении санитарных правил СП 2.4.3648-20 "Санитарно-эпидемиологические требования к организациям воспитания и обучения, отдыха и оздоровления детей и молодежи"</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190B2E-D438-4C9F-8534-19D3B83FE56B}"/>
              </a:ext>
            </a:extLst>
          </p:cNvPr>
          <p:cNvSpPr>
            <a:spLocks noGrp="1"/>
          </p:cNvSpPr>
          <p:nvPr>
            <p:ph type="title"/>
          </p:nvPr>
        </p:nvSpPr>
        <p:spPr/>
        <p:txBody>
          <a:bodyPr/>
          <a:lstStyle/>
          <a:p>
            <a:r>
              <a:rPr lang="ru-RU" dirty="0"/>
              <a:t>Требования к реализации программ</a:t>
            </a:r>
          </a:p>
        </p:txBody>
      </p:sp>
      <p:sp>
        <p:nvSpPr>
          <p:cNvPr id="3" name="Объект 2">
            <a:extLst>
              <a:ext uri="{FF2B5EF4-FFF2-40B4-BE49-F238E27FC236}">
                <a16:creationId xmlns:a16="http://schemas.microsoft.com/office/drawing/2014/main" id="{60C583C3-01EE-45B7-AACA-F1197EC42769}"/>
              </a:ext>
            </a:extLst>
          </p:cNvPr>
          <p:cNvSpPr>
            <a:spLocks noGrp="1"/>
          </p:cNvSpPr>
          <p:nvPr>
            <p:ph idx="1"/>
          </p:nvPr>
        </p:nvSpPr>
        <p:spPr/>
        <p:txBody>
          <a:bodyPr/>
          <a:lstStyle/>
          <a:p>
            <a:r>
              <a:rPr lang="ru-RU" dirty="0"/>
              <a:t>Часы, отведенные на внеурочную деятельность, должны быть организованы в формах, отличных от урочных, предусматривающих проведение общественно полезных практик, исследовательской деятельности, реализации образовательных проектов, экскурсий, походов, соревнований, посещений театров, музеев и иные формы.</a:t>
            </a:r>
          </a:p>
        </p:txBody>
      </p:sp>
    </p:spTree>
    <p:extLst>
      <p:ext uri="{BB962C8B-B14F-4D97-AF65-F5344CB8AC3E}">
        <p14:creationId xmlns:p14="http://schemas.microsoft.com/office/powerpoint/2010/main" val="22793111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E0635D-57C0-48B7-9D14-5E1E568FF3EC}"/>
              </a:ext>
            </a:extLst>
          </p:cNvPr>
          <p:cNvSpPr>
            <a:spLocks noGrp="1"/>
          </p:cNvSpPr>
          <p:nvPr>
            <p:ph type="title"/>
          </p:nvPr>
        </p:nvSpPr>
        <p:spPr>
          <a:xfrm>
            <a:off x="838200" y="152400"/>
            <a:ext cx="10515600" cy="396875"/>
          </a:xfrm>
        </p:spPr>
        <p:txBody>
          <a:bodyPr>
            <a:normAutofit fontScale="90000"/>
          </a:bodyPr>
          <a:lstStyle/>
          <a:p>
            <a:r>
              <a:rPr lang="ru-RU" dirty="0"/>
              <a:t>ОВЗ</a:t>
            </a:r>
          </a:p>
        </p:txBody>
      </p:sp>
      <p:sp>
        <p:nvSpPr>
          <p:cNvPr id="3" name="Объект 2">
            <a:extLst>
              <a:ext uri="{FF2B5EF4-FFF2-40B4-BE49-F238E27FC236}">
                <a16:creationId xmlns:a16="http://schemas.microsoft.com/office/drawing/2014/main" id="{88E79F5E-5FAE-467C-8332-03B5DA7D7D2C}"/>
              </a:ext>
            </a:extLst>
          </p:cNvPr>
          <p:cNvSpPr>
            <a:spLocks noGrp="1"/>
          </p:cNvSpPr>
          <p:nvPr>
            <p:ph idx="1"/>
          </p:nvPr>
        </p:nvSpPr>
        <p:spPr>
          <a:xfrm>
            <a:off x="381000" y="736600"/>
            <a:ext cx="11684000" cy="6045200"/>
          </a:xfrm>
        </p:spPr>
        <p:txBody>
          <a:bodyPr>
            <a:normAutofit fontScale="62500" lnSpcReduction="20000"/>
          </a:bodyPr>
          <a:lstStyle/>
          <a:p>
            <a:r>
              <a:rPr lang="ru-RU" dirty="0"/>
              <a:t>Предельная наполняемость отдельного класса (группы), группы продленного дня для обучающихся с ограниченными возможностями здоровья устанавливается в зависимости от нозологической группы:</a:t>
            </a:r>
          </a:p>
          <a:p>
            <a:r>
              <a:rPr lang="ru-RU" dirty="0"/>
              <a:t>для глухих обучающихся - 6 человек, для слабослышащих и позднооглохших обучающихся с легким недоразвитием речи, обусловленным нарушением слуха, - 10 человек,</a:t>
            </a:r>
          </a:p>
          <a:p>
            <a:r>
              <a:rPr lang="ru-RU" dirty="0"/>
              <a:t>для слабослышащих и позднооглохших обучающихся с глубоким недоразвитием речи, обусловленным нарушением слуха, - 6 человек,</a:t>
            </a:r>
          </a:p>
          <a:p>
            <a:r>
              <a:rPr lang="ru-RU" dirty="0"/>
              <a:t>для слепых обучающихся - 8 человек,</a:t>
            </a:r>
          </a:p>
          <a:p>
            <a:r>
              <a:rPr lang="ru-RU" dirty="0"/>
              <a:t>для слабовидящих обучающихся - 12 человек,</a:t>
            </a:r>
          </a:p>
          <a:p>
            <a:r>
              <a:rPr lang="ru-RU" dirty="0"/>
              <a:t>для обучающихся с тяжелыми нарушениями речи - 12 человек,</a:t>
            </a:r>
          </a:p>
          <a:p>
            <a:r>
              <a:rPr lang="ru-RU" dirty="0"/>
              <a:t>для обучающихся с нарушениями опорно-двигательного аппарата – 10 человек,</a:t>
            </a:r>
          </a:p>
          <a:p>
            <a:r>
              <a:rPr lang="ru-RU" dirty="0"/>
              <a:t>для обучающихся, имеющих задержку психического развития, - 12 человек,</a:t>
            </a:r>
          </a:p>
          <a:p>
            <a:r>
              <a:rPr lang="ru-RU" dirty="0"/>
              <a:t>для учащихся с умственной отсталостью (интеллектуальными нарушениями) - 12 человек,</a:t>
            </a:r>
          </a:p>
          <a:p>
            <a:r>
              <a:rPr lang="ru-RU" dirty="0"/>
              <a:t>для обучающихся с расстройствами аутистического спектра - 8 человек,</a:t>
            </a:r>
          </a:p>
          <a:p>
            <a:r>
              <a:rPr lang="ru-RU" dirty="0"/>
              <a:t>для обучающихся со сложными дефектами (с тяжелыми множественными нарушениями развития) - 5 человек.</a:t>
            </a:r>
          </a:p>
          <a:p>
            <a:r>
              <a:rPr lang="ru-RU" dirty="0"/>
              <a:t>Количество обучающихся с ограниченными возможностями здоровья устанавливается из расчета не более 3 обучающихся при получении образования совместно с другими учащимися.</a:t>
            </a:r>
          </a:p>
          <a:p>
            <a:r>
              <a:rPr lang="ru-RU" dirty="0"/>
              <a:t>Внеурочная деятельность обучающихся с ограниченными возможностями здоровья формируется из часов, необходимых для обеспечения их индивидуальных потребностей и составляющих суммарно 10 часов в неделю на обучающегося, из которых не менее 5 часов должны включать обязательные занятия коррекционной направленности с учетом возрастных особенностей учащихся и их физиологических потребностей.</a:t>
            </a:r>
          </a:p>
          <a:p>
            <a:endParaRPr lang="ru-RU" dirty="0"/>
          </a:p>
        </p:txBody>
      </p:sp>
    </p:spTree>
    <p:extLst>
      <p:ext uri="{BB962C8B-B14F-4D97-AF65-F5344CB8AC3E}">
        <p14:creationId xmlns:p14="http://schemas.microsoft.com/office/powerpoint/2010/main" val="960796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Заголовок 1">
            <a:extLst>
              <a:ext uri="{FF2B5EF4-FFF2-40B4-BE49-F238E27FC236}">
                <a16:creationId xmlns:a16="http://schemas.microsoft.com/office/drawing/2014/main" id="{F934CE62-F159-44DA-8D66-C2AC77332A74}"/>
              </a:ext>
            </a:extLst>
          </p:cNvPr>
          <p:cNvSpPr>
            <a:spLocks noGrp="1"/>
          </p:cNvSpPr>
          <p:nvPr>
            <p:ph type="title"/>
          </p:nvPr>
        </p:nvSpPr>
        <p:spPr>
          <a:xfrm>
            <a:off x="1682750" y="723900"/>
            <a:ext cx="7886700" cy="463550"/>
          </a:xfrm>
        </p:spPr>
        <p:txBody>
          <a:bodyPr>
            <a:normAutofit fontScale="90000"/>
          </a:bodyPr>
          <a:lstStyle/>
          <a:p>
            <a:r>
              <a:rPr lang="ru-RU" altLang="ru-RU" sz="3200"/>
              <a:t>Требования к цифровому обучению</a:t>
            </a:r>
          </a:p>
        </p:txBody>
      </p:sp>
      <p:sp>
        <p:nvSpPr>
          <p:cNvPr id="94211" name="Объект 2">
            <a:extLst>
              <a:ext uri="{FF2B5EF4-FFF2-40B4-BE49-F238E27FC236}">
                <a16:creationId xmlns:a16="http://schemas.microsoft.com/office/drawing/2014/main" id="{0B1B8348-22AF-4043-A2E2-8A1CB3F50E15}"/>
              </a:ext>
            </a:extLst>
          </p:cNvPr>
          <p:cNvSpPr>
            <a:spLocks noGrp="1"/>
          </p:cNvSpPr>
          <p:nvPr>
            <p:ph idx="1"/>
          </p:nvPr>
        </p:nvSpPr>
        <p:spPr>
          <a:xfrm>
            <a:off x="820615" y="1483581"/>
            <a:ext cx="10550769" cy="5497511"/>
          </a:xfrm>
        </p:spPr>
        <p:txBody>
          <a:bodyPr>
            <a:normAutofit/>
          </a:bodyPr>
          <a:lstStyle/>
          <a:p>
            <a:r>
              <a:rPr lang="ru-RU" altLang="ru-RU" sz="2400" dirty="0"/>
              <a:t>Использование на занятиях более двух различных ЭСО (интерактивная доска и персональный компьютер, интерактивная доска и планшет) не допускается. </a:t>
            </a:r>
          </a:p>
          <a:p>
            <a:r>
              <a:rPr lang="ru-RU" altLang="ru-RU" sz="2400" dirty="0"/>
              <a:t>Для образовательных целей мобильные средства связи не используются.</a:t>
            </a:r>
          </a:p>
          <a:p>
            <a:r>
              <a:rPr lang="ru-RU" altLang="ru-RU" sz="2400" dirty="0"/>
              <a:t>Интерактивную доску (панель) и другие ЭСО следует выключать или переводить в режим ожидания, когда их использование приостановлено или завершено.</a:t>
            </a:r>
          </a:p>
          <a:p>
            <a:r>
              <a:rPr lang="ru-RU" altLang="ru-RU" sz="2400" dirty="0"/>
              <a:t>Режим учебного дня, в том числе во время учебных занятий, должен включать различные формы двигательной активности. В середине урока организуется перерыв для проведения комплекса упражнений для профилактики зрительного утомления, повышения активности центральной нервной системы, снятия напряжения с мышц шеи и плечевого пояса, с мышц туловища, для укрепления мышц и связок нижних конечностей.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255"/>
            <a:ext cx="10515600" cy="1325563"/>
          </a:xfrm>
        </p:spPr>
        <p:txBody>
          <a:bodyPr>
            <a:normAutofit/>
          </a:bodyPr>
          <a:lstStyle/>
          <a:p>
            <a:pPr algn="just"/>
            <a:r>
              <a:rPr lang="ru-RU" sz="3600" dirty="0"/>
              <a:t>Базовые принципы регулирования трудовых отношений с педагогами</a:t>
            </a:r>
          </a:p>
        </p:txBody>
      </p:sp>
      <p:sp>
        <p:nvSpPr>
          <p:cNvPr id="3" name="Объект 2"/>
          <p:cNvSpPr>
            <a:spLocks noGrp="1"/>
          </p:cNvSpPr>
          <p:nvPr>
            <p:ph idx="1"/>
          </p:nvPr>
        </p:nvSpPr>
        <p:spPr>
          <a:xfrm>
            <a:off x="838199" y="1343818"/>
            <a:ext cx="10868891" cy="5306364"/>
          </a:xfrm>
        </p:spPr>
        <p:txBody>
          <a:bodyPr>
            <a:normAutofit fontScale="77500" lnSpcReduction="20000"/>
          </a:bodyPr>
          <a:lstStyle/>
          <a:p>
            <a:pPr algn="l">
              <a:buFont typeface="+mj-lt"/>
              <a:buAutoNum type="arabicPeriod"/>
            </a:pPr>
            <a:r>
              <a:rPr lang="ru-RU" b="1" i="0" dirty="0">
                <a:solidFill>
                  <a:srgbClr val="333333"/>
                </a:solidFill>
                <a:effectLst/>
                <a:latin typeface="Roboto"/>
              </a:rPr>
              <a:t>Академические права и свободы педагогических работников</a:t>
            </a:r>
            <a:r>
              <a:rPr lang="ru-RU" b="0" i="0" dirty="0">
                <a:solidFill>
                  <a:srgbClr val="333333"/>
                </a:solidFill>
                <a:effectLst/>
                <a:latin typeface="Roboto"/>
              </a:rPr>
              <a:t>: пределы их реализации в рамках образовательной программы (ФГОС + </a:t>
            </a:r>
            <a:r>
              <a:rPr lang="ru-RU" b="0" i="0" dirty="0" err="1">
                <a:solidFill>
                  <a:srgbClr val="333333"/>
                </a:solidFill>
                <a:effectLst/>
                <a:latin typeface="Roboto"/>
              </a:rPr>
              <a:t>санпин</a:t>
            </a:r>
            <a:r>
              <a:rPr lang="ru-RU" b="0" i="0" dirty="0">
                <a:solidFill>
                  <a:srgbClr val="333333"/>
                </a:solidFill>
                <a:effectLst/>
                <a:latin typeface="Roboto"/>
              </a:rPr>
              <a:t>), прав обучающихся</a:t>
            </a:r>
          </a:p>
          <a:p>
            <a:pPr algn="l">
              <a:buFont typeface="+mj-lt"/>
              <a:buAutoNum type="arabicPeriod"/>
            </a:pPr>
            <a:r>
              <a:rPr lang="ru-RU" b="1" i="0" dirty="0">
                <a:solidFill>
                  <a:srgbClr val="333333"/>
                </a:solidFill>
                <a:effectLst/>
                <a:latin typeface="Roboto"/>
              </a:rPr>
              <a:t>Профессиональный стандарт педагога</a:t>
            </a:r>
            <a:r>
              <a:rPr lang="ru-RU" b="0" i="0" dirty="0">
                <a:solidFill>
                  <a:srgbClr val="333333"/>
                </a:solidFill>
                <a:effectLst/>
                <a:latin typeface="Roboto"/>
              </a:rPr>
              <a:t>: обязателен для работодателя, основа для разработки трудового договора, в т.ч. требования к квалификации</a:t>
            </a:r>
          </a:p>
          <a:p>
            <a:pPr algn="l">
              <a:buFont typeface="+mj-lt"/>
              <a:buAutoNum type="arabicPeriod"/>
            </a:pPr>
            <a:r>
              <a:rPr lang="ru-RU" b="1" i="0" dirty="0">
                <a:solidFill>
                  <a:srgbClr val="333333"/>
                </a:solidFill>
                <a:effectLst/>
                <a:latin typeface="Roboto"/>
              </a:rPr>
              <a:t>Повышение квалификации педагога</a:t>
            </a:r>
            <a:r>
              <a:rPr lang="ru-RU" b="0" i="0" dirty="0">
                <a:solidFill>
                  <a:srgbClr val="333333"/>
                </a:solidFill>
                <a:effectLst/>
                <a:latin typeface="Roboto"/>
              </a:rPr>
              <a:t>: выбор программы и формата освоения программы за организацией (план повышения квалификации)</a:t>
            </a:r>
          </a:p>
          <a:p>
            <a:pPr algn="l">
              <a:buFont typeface="+mj-lt"/>
              <a:buAutoNum type="arabicPeriod"/>
            </a:pPr>
            <a:r>
              <a:rPr lang="ru-RU" b="1" i="0" dirty="0">
                <a:solidFill>
                  <a:srgbClr val="333333"/>
                </a:solidFill>
                <a:effectLst/>
                <a:latin typeface="Roboto"/>
              </a:rPr>
              <a:t>Соответствие педагога занимаемой должности</a:t>
            </a:r>
            <a:r>
              <a:rPr lang="ru-RU" b="0" i="0" dirty="0">
                <a:solidFill>
                  <a:srgbClr val="333333"/>
                </a:solidFill>
                <a:effectLst/>
                <a:latin typeface="Roboto"/>
              </a:rPr>
              <a:t>: </a:t>
            </a:r>
            <a:r>
              <a:rPr lang="ru-RU" b="0" i="0" dirty="0" err="1">
                <a:solidFill>
                  <a:srgbClr val="333333"/>
                </a:solidFill>
                <a:effectLst/>
                <a:latin typeface="Roboto"/>
              </a:rPr>
              <a:t>профстандарт</a:t>
            </a:r>
            <a:r>
              <a:rPr lang="ru-RU" b="0" i="0" dirty="0">
                <a:solidFill>
                  <a:srgbClr val="333333"/>
                </a:solidFill>
                <a:effectLst/>
                <a:latin typeface="Roboto"/>
              </a:rPr>
              <a:t>, должностная инструкция, аттестация (проверка) \ ПК (новый уровень компетенций)</a:t>
            </a:r>
          </a:p>
          <a:p>
            <a:pPr algn="l">
              <a:buFont typeface="+mj-lt"/>
              <a:buAutoNum type="arabicPeriod"/>
            </a:pPr>
            <a:r>
              <a:rPr lang="ru-RU" b="1" i="0" dirty="0">
                <a:solidFill>
                  <a:srgbClr val="333333"/>
                </a:solidFill>
                <a:effectLst/>
                <a:latin typeface="Roboto"/>
              </a:rPr>
              <a:t>Рабочее время педагога</a:t>
            </a:r>
            <a:r>
              <a:rPr lang="ru-RU" b="0" i="0" dirty="0">
                <a:solidFill>
                  <a:srgbClr val="333333"/>
                </a:solidFill>
                <a:effectLst/>
                <a:latin typeface="Roboto"/>
              </a:rPr>
              <a:t>: часы педагогической работы \ учебная (преподавательская) нагрузка + ненормированная часть, формирование нагрузки: тарификация (на базе трудового договора)</a:t>
            </a:r>
          </a:p>
          <a:p>
            <a:pPr algn="l">
              <a:buFont typeface="+mj-lt"/>
              <a:buAutoNum type="arabicPeriod"/>
            </a:pPr>
            <a:r>
              <a:rPr lang="ru-RU" b="1" i="0" dirty="0">
                <a:solidFill>
                  <a:srgbClr val="333333"/>
                </a:solidFill>
                <a:effectLst/>
                <a:latin typeface="Roboto"/>
              </a:rPr>
              <a:t>Заработная плата педагога</a:t>
            </a:r>
            <a:r>
              <a:rPr lang="ru-RU" b="0" i="0" dirty="0">
                <a:solidFill>
                  <a:srgbClr val="333333"/>
                </a:solidFill>
                <a:effectLst/>
                <a:latin typeface="Roboto"/>
              </a:rPr>
              <a:t>: базовые принципы системы оплаты труда в ТК, особенности СОТ определяются в каждой организации</a:t>
            </a:r>
          </a:p>
          <a:p>
            <a:pPr algn="l">
              <a:buFont typeface="+mj-lt"/>
              <a:buAutoNum type="arabicPeriod"/>
            </a:pPr>
            <a:r>
              <a:rPr lang="ru-RU" b="1" i="0" dirty="0">
                <a:solidFill>
                  <a:srgbClr val="333333"/>
                </a:solidFill>
                <a:effectLst/>
                <a:latin typeface="Roboto"/>
              </a:rPr>
              <a:t>Взаимодействие работника с работодателем</a:t>
            </a:r>
            <a:r>
              <a:rPr lang="ru-RU" b="0" i="0" dirty="0">
                <a:solidFill>
                  <a:srgbClr val="333333"/>
                </a:solidFill>
                <a:effectLst/>
                <a:latin typeface="Roboto"/>
              </a:rPr>
              <a:t>: участие в управлении организацией в порядке, установленном уставом, личные и коллективные переговоры с администрацией в порядке, установленном ТК</a:t>
            </a:r>
          </a:p>
          <a:p>
            <a:endParaRPr lang="ru-RU" dirty="0"/>
          </a:p>
        </p:txBody>
      </p:sp>
    </p:spTree>
    <p:extLst>
      <p:ext uri="{BB962C8B-B14F-4D97-AF65-F5344CB8AC3E}">
        <p14:creationId xmlns:p14="http://schemas.microsoft.com/office/powerpoint/2010/main" val="29585854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Заголовок 1">
            <a:extLst>
              <a:ext uri="{FF2B5EF4-FFF2-40B4-BE49-F238E27FC236}">
                <a16:creationId xmlns:a16="http://schemas.microsoft.com/office/drawing/2014/main" id="{CFCCD547-0F7A-4B81-9CB3-5E0724422611}"/>
              </a:ext>
            </a:extLst>
          </p:cNvPr>
          <p:cNvSpPr>
            <a:spLocks noGrp="1"/>
          </p:cNvSpPr>
          <p:nvPr>
            <p:ph type="title"/>
          </p:nvPr>
        </p:nvSpPr>
        <p:spPr>
          <a:xfrm>
            <a:off x="1806576" y="512396"/>
            <a:ext cx="7886700" cy="463550"/>
          </a:xfrm>
        </p:spPr>
        <p:txBody>
          <a:bodyPr>
            <a:normAutofit fontScale="90000"/>
          </a:bodyPr>
          <a:lstStyle/>
          <a:p>
            <a:r>
              <a:rPr lang="ru-RU" altLang="ru-RU" sz="3200" dirty="0"/>
              <a:t>Дистанционные образовательные технологии</a:t>
            </a:r>
          </a:p>
        </p:txBody>
      </p:sp>
      <p:sp>
        <p:nvSpPr>
          <p:cNvPr id="95235" name="Объект 2">
            <a:extLst>
              <a:ext uri="{FF2B5EF4-FFF2-40B4-BE49-F238E27FC236}">
                <a16:creationId xmlns:a16="http://schemas.microsoft.com/office/drawing/2014/main" id="{DAD5B932-509D-4898-BE99-DC5726630DBC}"/>
              </a:ext>
            </a:extLst>
          </p:cNvPr>
          <p:cNvSpPr>
            <a:spLocks noGrp="1"/>
          </p:cNvSpPr>
          <p:nvPr>
            <p:ph idx="1"/>
          </p:nvPr>
        </p:nvSpPr>
        <p:spPr>
          <a:xfrm>
            <a:off x="914400" y="1406769"/>
            <a:ext cx="10251831" cy="5386144"/>
          </a:xfrm>
        </p:spPr>
        <p:txBody>
          <a:bodyPr/>
          <a:lstStyle/>
          <a:p>
            <a:r>
              <a:rPr lang="ru-RU" altLang="ru-RU" sz="2400" dirty="0"/>
              <a:t>При реализации образовательных программ с использованием дистанционных образовательных технологий, электронного обучения расписание занятий составляется с учетом дневной и недельной динамики умственной работоспособности обучающихся и трудности учебных предметов. Обучение должно заканчиваться не позднее 18.00 часов.</a:t>
            </a:r>
          </a:p>
          <a:p>
            <a:r>
              <a:rPr lang="ru-RU" altLang="ru-RU" sz="2400" dirty="0"/>
              <a:t>Продолжительность урока не должна превышать 40 минут.</a:t>
            </a:r>
          </a:p>
          <a:p>
            <a:r>
              <a:rPr lang="ru-RU" altLang="ru-RU" sz="2400" dirty="0"/>
              <a:t>В помещении, где организовано рабочее место обучающегося с компьютером (ноутбуком) или планшетом, необходимо предусмотреть естественное освещение и искусственное общее и местное на рабочем столе.</a:t>
            </a:r>
          </a:p>
          <a:p>
            <a:r>
              <a:rPr lang="ru-RU" altLang="ru-RU" sz="2400" dirty="0"/>
              <a:t>Источник местного освещения на рабочем месте обучающегося должен располагаться сбоку от экрана персонального компьютера (ноутбука) или планшета. Освещение не должно создавать бликов на поверхности экрана.</a:t>
            </a:r>
          </a:p>
          <a:p>
            <a:endParaRPr lang="ru-RU" altLang="ru-RU"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1">
            <a:extLst>
              <a:ext uri="{FF2B5EF4-FFF2-40B4-BE49-F238E27FC236}">
                <a16:creationId xmlns:a16="http://schemas.microsoft.com/office/drawing/2014/main" id="{D536EFC1-4E62-412A-AB28-A089B4AED750}"/>
              </a:ext>
            </a:extLst>
          </p:cNvPr>
          <p:cNvSpPr>
            <a:spLocks noGrp="1"/>
          </p:cNvSpPr>
          <p:nvPr>
            <p:ph type="title"/>
          </p:nvPr>
        </p:nvSpPr>
        <p:spPr>
          <a:xfrm>
            <a:off x="1682750" y="723900"/>
            <a:ext cx="7886700" cy="463550"/>
          </a:xfrm>
        </p:spPr>
        <p:txBody>
          <a:bodyPr>
            <a:normAutofit fontScale="90000"/>
          </a:bodyPr>
          <a:lstStyle/>
          <a:p>
            <a:r>
              <a:rPr lang="ru-RU" altLang="ru-RU" sz="3200"/>
              <a:t>Электронные средства обучения</a:t>
            </a:r>
          </a:p>
        </p:txBody>
      </p:sp>
      <p:sp>
        <p:nvSpPr>
          <p:cNvPr id="96259" name="Объект 2">
            <a:extLst>
              <a:ext uri="{FF2B5EF4-FFF2-40B4-BE49-F238E27FC236}">
                <a16:creationId xmlns:a16="http://schemas.microsoft.com/office/drawing/2014/main" id="{A0C540E5-794F-4341-8EB9-F66D71B5AA9D}"/>
              </a:ext>
            </a:extLst>
          </p:cNvPr>
          <p:cNvSpPr>
            <a:spLocks noGrp="1"/>
          </p:cNvSpPr>
          <p:nvPr>
            <p:ph idx="1"/>
          </p:nvPr>
        </p:nvSpPr>
        <p:spPr>
          <a:xfrm>
            <a:off x="685800" y="1538289"/>
            <a:ext cx="10902462" cy="4954587"/>
          </a:xfrm>
        </p:spPr>
        <p:txBody>
          <a:bodyPr>
            <a:normAutofit/>
          </a:bodyPr>
          <a:lstStyle/>
          <a:p>
            <a:r>
              <a:rPr lang="ru-RU" altLang="ru-RU" sz="2400" dirty="0"/>
              <a:t>Интерактивные доски, сенсорные экраны, информационные панели и иные средства отображения информации, а также компьютеры, ноутбуки, планшеты, моноблоки, иные электронные средства обучения (далее - ЭСО) используются в соответствии с инструкцией по эксплуатации и (или) техническим паспортом. ЭСО должны иметь документы об оценке (подтверждении) соответствия.</a:t>
            </a:r>
          </a:p>
          <a:p>
            <a:r>
              <a:rPr lang="ru-RU" altLang="ru-RU" sz="2400" dirty="0"/>
              <a:t>Использование ЭСО должно осуществляться при условии их соответствия Единым санитарно-эпидемиологическим и гигиеническим требованиям к продукции (товарам), подлежащей санитарно-эпидемиологическому надзору (контролю) .</a:t>
            </a:r>
          </a:p>
          <a:p>
            <a:r>
              <a:rPr lang="ru-RU" altLang="ru-RU" sz="2400" dirty="0"/>
              <a:t>________________</a:t>
            </a:r>
          </a:p>
          <a:p>
            <a:r>
              <a:rPr lang="ru-RU" altLang="ru-RU" sz="2400" dirty="0"/>
              <a:t>Утверждены решением Комиссии Таможенного союза от 28.05.2010 N 299 "О применении санитарных мер в таможенном союзе"  Официальный сайт Комиссии Таможенного союза http://www.tsouz.ru/, 28.06.2010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Заголовок 1">
            <a:extLst>
              <a:ext uri="{FF2B5EF4-FFF2-40B4-BE49-F238E27FC236}">
                <a16:creationId xmlns:a16="http://schemas.microsoft.com/office/drawing/2014/main" id="{3A66739A-3382-4F65-9BBE-BC4A71C33C6D}"/>
              </a:ext>
            </a:extLst>
          </p:cNvPr>
          <p:cNvSpPr>
            <a:spLocks noGrp="1"/>
          </p:cNvSpPr>
          <p:nvPr>
            <p:ph type="title"/>
          </p:nvPr>
        </p:nvSpPr>
        <p:spPr>
          <a:xfrm>
            <a:off x="1682750" y="723900"/>
            <a:ext cx="7886700" cy="463550"/>
          </a:xfrm>
        </p:spPr>
        <p:txBody>
          <a:bodyPr>
            <a:normAutofit fontScale="90000"/>
          </a:bodyPr>
          <a:lstStyle/>
          <a:p>
            <a:r>
              <a:rPr lang="ru-RU" altLang="ru-RU" sz="3200"/>
              <a:t>Электронные средства обучения</a:t>
            </a:r>
          </a:p>
        </p:txBody>
      </p:sp>
      <p:sp>
        <p:nvSpPr>
          <p:cNvPr id="97283" name="Объект 2">
            <a:extLst>
              <a:ext uri="{FF2B5EF4-FFF2-40B4-BE49-F238E27FC236}">
                <a16:creationId xmlns:a16="http://schemas.microsoft.com/office/drawing/2014/main" id="{E03D53A4-B87C-4064-956F-ECD903BCD93F}"/>
              </a:ext>
            </a:extLst>
          </p:cNvPr>
          <p:cNvSpPr>
            <a:spLocks noGrp="1"/>
          </p:cNvSpPr>
          <p:nvPr>
            <p:ph idx="1"/>
          </p:nvPr>
        </p:nvSpPr>
        <p:spPr>
          <a:xfrm>
            <a:off x="545123" y="1262064"/>
            <a:ext cx="11201400" cy="5367336"/>
          </a:xfrm>
        </p:spPr>
        <p:txBody>
          <a:bodyPr>
            <a:normAutofit lnSpcReduction="10000"/>
          </a:bodyPr>
          <a:lstStyle/>
          <a:p>
            <a:r>
              <a:rPr lang="ru-RU" altLang="ru-RU" sz="2400" dirty="0"/>
              <a:t>Использование ЭСО должно осуществляться при наличии документов об оценке (подтверждении) соответствия. Использование мониторов на основе электронно-лучевых трубок в образовательных организациях не допускается.</a:t>
            </a:r>
          </a:p>
          <a:p>
            <a:r>
              <a:rPr lang="ru-RU" altLang="ru-RU" sz="2400" dirty="0"/>
              <a:t>Линейные размеры (диагональ) экрана ЭСО должны соответствовать гигиеническим нормативам. Минимальная диагональ ЭСО должна составлять для монитора персонального компьютера и ноутбука - не менее 39,6 см, планшета - 26,6 см.</a:t>
            </a:r>
          </a:p>
          <a:p>
            <a:r>
              <a:rPr lang="ru-RU" altLang="ru-RU" sz="2400" dirty="0"/>
              <a:t>Организация рабочих мест пользователей персональных ЭСО должна обеспечивать зрительную дистанцию до экрана не менее 50 см.</a:t>
            </a:r>
          </a:p>
          <a:p>
            <a:r>
              <a:rPr lang="ru-RU" altLang="ru-RU" sz="2400" dirty="0"/>
              <a:t>Использование планшетов предполагает их размещения на столе под углом наклона 30°.</a:t>
            </a:r>
          </a:p>
          <a:p>
            <a:r>
              <a:rPr lang="ru-RU" altLang="ru-RU" sz="2400" dirty="0"/>
              <a:t>Шрифтовое оформление электронных учебных изданий должно соответствовать гигиеническим нормативам.</a:t>
            </a:r>
          </a:p>
          <a:p>
            <a:r>
              <a:rPr lang="ru-RU" altLang="ru-RU" sz="2400" dirty="0"/>
              <a:t>Непрерывная и суммарная продолжительность использования различных типов ЭСО на занятиях должна соответствовать  гигиеническим нормативам</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Заголовок 1">
            <a:extLst>
              <a:ext uri="{FF2B5EF4-FFF2-40B4-BE49-F238E27FC236}">
                <a16:creationId xmlns:a16="http://schemas.microsoft.com/office/drawing/2014/main" id="{70B1DCD2-BFF4-4353-9043-F0F7E5AF98AD}"/>
              </a:ext>
            </a:extLst>
          </p:cNvPr>
          <p:cNvSpPr>
            <a:spLocks noGrp="1"/>
          </p:cNvSpPr>
          <p:nvPr>
            <p:ph type="title"/>
          </p:nvPr>
        </p:nvSpPr>
        <p:spPr>
          <a:xfrm>
            <a:off x="1682750" y="723900"/>
            <a:ext cx="7886700" cy="463550"/>
          </a:xfrm>
        </p:spPr>
        <p:txBody>
          <a:bodyPr>
            <a:normAutofit fontScale="90000"/>
          </a:bodyPr>
          <a:lstStyle/>
          <a:p>
            <a:r>
              <a:rPr lang="ru-RU" altLang="ru-RU" sz="3200"/>
              <a:t>Электронные средства обучения</a:t>
            </a:r>
          </a:p>
        </p:txBody>
      </p:sp>
      <p:sp>
        <p:nvSpPr>
          <p:cNvPr id="98307" name="Объект 2">
            <a:extLst>
              <a:ext uri="{FF2B5EF4-FFF2-40B4-BE49-F238E27FC236}">
                <a16:creationId xmlns:a16="http://schemas.microsoft.com/office/drawing/2014/main" id="{9C4BE8E1-7EFB-4916-B47B-83C5AD3E499F}"/>
              </a:ext>
            </a:extLst>
          </p:cNvPr>
          <p:cNvSpPr>
            <a:spLocks noGrp="1"/>
          </p:cNvSpPr>
          <p:nvPr>
            <p:ph idx="1"/>
          </p:nvPr>
        </p:nvSpPr>
        <p:spPr>
          <a:xfrm>
            <a:off x="369277" y="1538289"/>
            <a:ext cx="11500338" cy="4954587"/>
          </a:xfrm>
        </p:spPr>
        <p:txBody>
          <a:bodyPr>
            <a:normAutofit/>
          </a:bodyPr>
          <a:lstStyle/>
          <a:p>
            <a:r>
              <a:rPr lang="ru-RU" altLang="ru-RU" sz="2400" dirty="0"/>
              <a:t>При использовании ЭСО во время занятий и перемен должна проводиться гимнастика для глаз. При использовании книжных учебных изданий гимнастика для глаз должна проводиться во время перемен. </a:t>
            </a:r>
          </a:p>
          <a:p>
            <a:r>
              <a:rPr lang="ru-RU" altLang="ru-RU" sz="2400" dirty="0"/>
              <a:t>При использовании ЭСО с демонстрацией обучающих фильмов, программ или иной информации, предусматривающих ее фиксацию в тетрадях воспитанниками и обучающимися, продолжительность непрерывного использования экрана не должна превышать для детей 5-7 лет - 5-7 минут, для учащихся 1-4-х классов - 10 минут, для 5-9-х классов - 15 минут.</a:t>
            </a:r>
          </a:p>
          <a:p>
            <a:r>
              <a:rPr lang="ru-RU" altLang="ru-RU" sz="2400" dirty="0"/>
              <a:t>Общая продолжительность использования ЭСО на уроке не должна превышать для интерактивной доски - для детей до 10 лет - 20  минут, старше 10 лет - 30 минут; компьютера - для детей 1-2 классов - 20 минут, 3-4 классов - 25 минут, 5-9 классов - 30 минут, 10-11 классов - 35 минут. </a:t>
            </a:r>
          </a:p>
          <a:p>
            <a:r>
              <a:rPr lang="ru-RU" altLang="ru-RU" sz="2400" dirty="0"/>
              <a:t>Занятия с использованием ЭСО в возрастных группах до 5 лет не проводятся.</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721930-B487-47D3-B324-A349F538AD1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87F95D21-7B91-4DD4-9C86-14EDC64762A0}"/>
              </a:ext>
            </a:extLst>
          </p:cNvPr>
          <p:cNvSpPr>
            <a:spLocks noGrp="1"/>
          </p:cNvSpPr>
          <p:nvPr>
            <p:ph idx="1"/>
          </p:nvPr>
        </p:nvSpPr>
        <p:spPr/>
        <p:txBody>
          <a:bodyPr/>
          <a:lstStyle/>
          <a:p>
            <a:r>
              <a:rPr lang="ru-RU" dirty="0"/>
              <a:t>Главный государственный санитарный врач РФ принял Постановление от 28 января 2021 года N 4 «Об утверждении санитарных правил и норм СанПиН 3.3686-21 "Санитарно-эпидемиологические требования по профилактике инфекционных </a:t>
            </a:r>
            <a:r>
              <a:rPr lang="ru-RU"/>
              <a:t>болезней"» </a:t>
            </a:r>
          </a:p>
          <a:p>
            <a:r>
              <a:rPr lang="ru-RU" dirty="0"/>
              <a:t>Данные правила вступят в силу с нового учебного года</a:t>
            </a:r>
          </a:p>
        </p:txBody>
      </p:sp>
    </p:spTree>
    <p:extLst>
      <p:ext uri="{BB962C8B-B14F-4D97-AF65-F5344CB8AC3E}">
        <p14:creationId xmlns:p14="http://schemas.microsoft.com/office/powerpoint/2010/main" val="1977781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Федеральный закон от 08.06.2020 N 164-ФЗ "О внесении изменений в статьи 71.1 и 108 Федерального закона "Об образовании в Российской Федерации"</a:t>
            </a:r>
          </a:p>
        </p:txBody>
      </p:sp>
      <p:sp>
        <p:nvSpPr>
          <p:cNvPr id="3" name="Объект 2"/>
          <p:cNvSpPr>
            <a:spLocks noGrp="1"/>
          </p:cNvSpPr>
          <p:nvPr>
            <p:ph idx="1"/>
          </p:nvPr>
        </p:nvSpPr>
        <p:spPr/>
        <p:txBody>
          <a:bodyPr>
            <a:normAutofit fontScale="62500" lnSpcReduction="20000"/>
          </a:bodyPr>
          <a:lstStyle/>
          <a:p>
            <a:r>
              <a:rPr lang="ru-RU" dirty="0"/>
              <a:t>При угрозе возникновения и (или) возникновении отдельных чрезвычайных ситуаций, введении режима повышенной готовности или чрезвычайной ситуации на всей территории Российской Федерации либо на ее части:</a:t>
            </a:r>
          </a:p>
          <a:p>
            <a:r>
              <a:rPr lang="ru-RU" dirty="0"/>
              <a:t>1) реализация образовательных программ, а также проведение государственной итоговой аттестации, завершающей освоение основных профессиональных образовательных программ, осуществляется с применением электронного обучения, дистанционных образовательных технологий вне зависимости от ограничений, предусмотренных в федеральных государственных образовательных стандартах или в перечне профессий, направлений подготовки, специальностей, реализация образовательных программ по которым не допускается с применением исключительно дистанционных образовательных технологий, если реализация указанных образовательных программ и проведение государственной итоговой аттестации без применения указанных технологий и перенос сроков обучения невозможны;</a:t>
            </a:r>
          </a:p>
          <a:p>
            <a:r>
              <a:rPr lang="ru-RU" dirty="0"/>
              <a:t>2) копии документов об образовании и (или) о квалификации, документов об обучении, выданные в электронной форме (документ на бумажном носителе, преобразованный в электронную форму путем сканирования или фотографирования с обеспечением машиночитаемого распознавания его реквизитов), предоставляют доступ к образованию и (или) профессиональной деятельности наряду с документами об образовании и (или) о квалификации, документами об обучении, выданными на бумажном носителе.</a:t>
            </a:r>
          </a:p>
          <a:p>
            <a:endParaRPr lang="ru-RU" dirty="0"/>
          </a:p>
        </p:txBody>
      </p:sp>
    </p:spTree>
    <p:extLst>
      <p:ext uri="{BB962C8B-B14F-4D97-AF65-F5344CB8AC3E}">
        <p14:creationId xmlns:p14="http://schemas.microsoft.com/office/powerpoint/2010/main" val="28897283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a:t>Основные нормы: гл. 49.1 ТК РФ</a:t>
            </a:r>
          </a:p>
        </p:txBody>
      </p:sp>
      <p:sp>
        <p:nvSpPr>
          <p:cNvPr id="3" name="Объект 2"/>
          <p:cNvSpPr>
            <a:spLocks noGrp="1"/>
          </p:cNvSpPr>
          <p:nvPr>
            <p:ph idx="1"/>
          </p:nvPr>
        </p:nvSpPr>
        <p:spPr/>
        <p:txBody>
          <a:bodyPr/>
          <a:lstStyle/>
          <a:p>
            <a:r>
              <a:rPr lang="ru-RU" dirty="0"/>
              <a:t>Статья 312.1 ТК РФ, признаки дистанционной работы:</a:t>
            </a:r>
          </a:p>
          <a:p>
            <a:r>
              <a:rPr lang="ru-RU" dirty="0"/>
              <a:t>работники работают вне места нахождения работодателя;</a:t>
            </a:r>
          </a:p>
          <a:p>
            <a:r>
              <a:rPr lang="ru-RU" dirty="0"/>
              <a:t>работники работают вне стационарных рабочих мест, находящихся под контролем работодателя;</a:t>
            </a:r>
          </a:p>
          <a:p>
            <a:r>
              <a:rPr lang="ru-RU" dirty="0"/>
              <a:t>для выполнения трудовой функции и взаимодействия с работодателем работники используют Интернет.</a:t>
            </a:r>
          </a:p>
          <a:p>
            <a:endParaRPr lang="ru-RU" dirty="0"/>
          </a:p>
          <a:p>
            <a:r>
              <a:rPr lang="ru-RU" dirty="0"/>
              <a:t>Новые изменения: от 8.12.2020 № 407-ФЗ</a:t>
            </a:r>
          </a:p>
          <a:p>
            <a:endParaRPr lang="ru-RU" dirty="0"/>
          </a:p>
        </p:txBody>
      </p:sp>
    </p:spTree>
    <p:extLst>
      <p:ext uri="{BB962C8B-B14F-4D97-AF65-F5344CB8AC3E}">
        <p14:creationId xmlns:p14="http://schemas.microsoft.com/office/powerpoint/2010/main" val="2694570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74 ТК РФ</a:t>
            </a:r>
          </a:p>
        </p:txBody>
      </p:sp>
      <p:sp>
        <p:nvSpPr>
          <p:cNvPr id="3" name="Объект 2"/>
          <p:cNvSpPr>
            <a:spLocks noGrp="1"/>
          </p:cNvSpPr>
          <p:nvPr>
            <p:ph idx="1"/>
          </p:nvPr>
        </p:nvSpPr>
        <p:spPr/>
        <p:txBody>
          <a:bodyPr>
            <a:normAutofit fontScale="92500" lnSpcReduction="20000"/>
          </a:bodyPr>
          <a:lstStyle/>
          <a:p>
            <a:r>
              <a:rPr lang="ru-RU" dirty="0"/>
              <a:t>Есть изменения организационных или технологических условий труда и приказ о таких изменениях (ч. 1 с. 74 ТК РФ; п. 21 Постановления Пленума Верховного Суда РФ от 17.03.2004 № 2 «О применении судами Российской Федерации Трудового кодекса РФ» (в ред. от 24.11.2015)</a:t>
            </a:r>
          </a:p>
          <a:p>
            <a:r>
              <a:rPr lang="ru-RU" dirty="0"/>
              <a:t>Уведомление об изменениях условий трудового договора и их причинах в письменной форме не позднее чем за 2 месяца до их введения (ч. 2 ст. 74 ТК РФ)</a:t>
            </a:r>
          </a:p>
          <a:p>
            <a:r>
              <a:rPr lang="ru-RU" dirty="0"/>
              <a:t>Предложение в письменном виде другой работы при отказе работника от изменений (ч. 3 ст. 74 ТК РФ)</a:t>
            </a:r>
          </a:p>
          <a:p>
            <a:r>
              <a:rPr lang="ru-RU" dirty="0"/>
              <a:t>При отсутствии подходящих вакансий или отказе работника от предложенной работы увольнение по п. 7 ч. 1 ст. 77 ТК РФ + выходное пособие в размере двухнедельного среднего заработка (ст. 178 ТК РФ).</a:t>
            </a:r>
          </a:p>
          <a:p>
            <a:endParaRPr lang="ru-RU" dirty="0"/>
          </a:p>
        </p:txBody>
      </p:sp>
    </p:spTree>
    <p:extLst>
      <p:ext uri="{BB962C8B-B14F-4D97-AF65-F5344CB8AC3E}">
        <p14:creationId xmlns:p14="http://schemas.microsoft.com/office/powerpoint/2010/main" val="38516939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вносится?</a:t>
            </a:r>
          </a:p>
        </p:txBody>
      </p:sp>
      <p:sp>
        <p:nvSpPr>
          <p:cNvPr id="3" name="Объект 2"/>
          <p:cNvSpPr>
            <a:spLocks noGrp="1"/>
          </p:cNvSpPr>
          <p:nvPr>
            <p:ph idx="1"/>
          </p:nvPr>
        </p:nvSpPr>
        <p:spPr/>
        <p:txBody>
          <a:bodyPr/>
          <a:lstStyle/>
          <a:p>
            <a:r>
              <a:rPr lang="ru-RU" dirty="0"/>
              <a:t>Условие о дистанционной работе</a:t>
            </a:r>
          </a:p>
          <a:p>
            <a:r>
              <a:rPr lang="ru-RU" dirty="0"/>
              <a:t>Уточнения о рабочем времени</a:t>
            </a:r>
          </a:p>
          <a:p>
            <a:r>
              <a:rPr lang="ru-RU" dirty="0"/>
              <a:t>Уточнения о способах коммуникации</a:t>
            </a:r>
          </a:p>
          <a:p>
            <a:r>
              <a:rPr lang="ru-RU" dirty="0"/>
              <a:t>Уточнения должностных обязанностей: уточнение, изменение, сокращение \ возложение новых по разным должностям</a:t>
            </a:r>
          </a:p>
          <a:p>
            <a:r>
              <a:rPr lang="ru-RU" dirty="0"/>
              <a:t>Уточнения о предоставлении оборудования, компенсациях за использование личного имущества, возмещении расходов</a:t>
            </a:r>
          </a:p>
          <a:p>
            <a:r>
              <a:rPr lang="ru-RU" dirty="0"/>
              <a:t>Уточнения о контроле</a:t>
            </a:r>
          </a:p>
        </p:txBody>
      </p:sp>
    </p:spTree>
    <p:extLst>
      <p:ext uri="{BB962C8B-B14F-4D97-AF65-F5344CB8AC3E}">
        <p14:creationId xmlns:p14="http://schemas.microsoft.com/office/powerpoint/2010/main" val="6814561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вводят?</a:t>
            </a:r>
          </a:p>
        </p:txBody>
      </p:sp>
      <p:sp>
        <p:nvSpPr>
          <p:cNvPr id="3" name="Объект 2"/>
          <p:cNvSpPr>
            <a:spLocks noGrp="1"/>
          </p:cNvSpPr>
          <p:nvPr>
            <p:ph idx="1"/>
          </p:nvPr>
        </p:nvSpPr>
        <p:spPr/>
        <p:txBody>
          <a:bodyPr>
            <a:normAutofit/>
          </a:bodyPr>
          <a:lstStyle/>
          <a:p>
            <a:r>
              <a:rPr lang="ru-RU" dirty="0"/>
              <a:t>Введение работникам дистанционного труда не будет являться переводом по смыслу ст. 72.1 ТК РФ</a:t>
            </a:r>
          </a:p>
          <a:p>
            <a:r>
              <a:rPr lang="ru-RU" dirty="0"/>
              <a:t>Дистанционная работа по той же должности в том же подразделении - изменение условий трудового договора (ч. 1 ст. 312.1 ТК РФ; Апелляционное определение Мосгорсуда от 04.04.2018 № 33-8693/2018). </a:t>
            </a:r>
          </a:p>
          <a:p>
            <a:r>
              <a:rPr lang="ru-RU" dirty="0"/>
              <a:t>Согласно ст. 72 ТК РФ необходимо оформить дополнительные соглашения к трудовым договорам.</a:t>
            </a:r>
          </a:p>
          <a:p>
            <a:r>
              <a:rPr lang="ru-RU" dirty="0"/>
              <a:t>Если работники не согласны, то при наличии оснований возможно применение ст. 74 ТК РФ.</a:t>
            </a:r>
          </a:p>
        </p:txBody>
      </p:sp>
    </p:spTree>
    <p:extLst>
      <p:ext uri="{BB962C8B-B14F-4D97-AF65-F5344CB8AC3E}">
        <p14:creationId xmlns:p14="http://schemas.microsoft.com/office/powerpoint/2010/main" val="208274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Заголовок 1">
            <a:extLst>
              <a:ext uri="{FF2B5EF4-FFF2-40B4-BE49-F238E27FC236}">
                <a16:creationId xmlns:a16="http://schemas.microsoft.com/office/drawing/2014/main" id="{EDCFB93C-E0F6-49B9-9E33-CFB99376EF70}"/>
              </a:ext>
            </a:extLst>
          </p:cNvPr>
          <p:cNvSpPr>
            <a:spLocks noGrp="1"/>
          </p:cNvSpPr>
          <p:nvPr>
            <p:ph type="title"/>
          </p:nvPr>
        </p:nvSpPr>
        <p:spPr>
          <a:xfrm>
            <a:off x="838200" y="117907"/>
            <a:ext cx="10515600" cy="563130"/>
          </a:xfrm>
        </p:spPr>
        <p:txBody>
          <a:bodyPr>
            <a:normAutofit fontScale="90000"/>
          </a:bodyPr>
          <a:lstStyle/>
          <a:p>
            <a:r>
              <a:rPr lang="ru-RU" altLang="ru-RU" sz="3600" dirty="0"/>
              <a:t>Что такое НСУР?</a:t>
            </a:r>
          </a:p>
        </p:txBody>
      </p:sp>
      <p:sp>
        <p:nvSpPr>
          <p:cNvPr id="3" name="Объект 2">
            <a:extLst>
              <a:ext uri="{FF2B5EF4-FFF2-40B4-BE49-F238E27FC236}">
                <a16:creationId xmlns:a16="http://schemas.microsoft.com/office/drawing/2014/main" id="{393203DA-AAF1-4C43-99B0-8DF5B9C4D368}"/>
              </a:ext>
            </a:extLst>
          </p:cNvPr>
          <p:cNvSpPr>
            <a:spLocks noGrp="1"/>
          </p:cNvSpPr>
          <p:nvPr>
            <p:ph idx="1"/>
          </p:nvPr>
        </p:nvSpPr>
        <p:spPr>
          <a:xfrm>
            <a:off x="658091" y="1094508"/>
            <a:ext cx="10993582" cy="5500255"/>
          </a:xfrm>
        </p:spPr>
        <p:txBody>
          <a:bodyPr>
            <a:normAutofit fontScale="92500" lnSpcReduction="20000"/>
          </a:bodyPr>
          <a:lstStyle/>
          <a:p>
            <a:pPr>
              <a:defRPr/>
            </a:pPr>
            <a:r>
              <a:rPr lang="ru-RU" dirty="0"/>
              <a:t>Система </a:t>
            </a:r>
            <a:r>
              <a:rPr lang="ru-RU" b="1" u="sng" dirty="0"/>
              <a:t>роста педагогического мастерства</a:t>
            </a:r>
          </a:p>
          <a:p>
            <a:pPr>
              <a:defRPr/>
            </a:pPr>
            <a:r>
              <a:rPr lang="ru-RU" dirty="0"/>
              <a:t>Работа была начата в 2015 году по поручению Президента, и в 2016 году был сделан первый доклад</a:t>
            </a:r>
          </a:p>
          <a:p>
            <a:pPr>
              <a:defRPr/>
            </a:pPr>
            <a:r>
              <a:rPr lang="ru-RU" dirty="0"/>
              <a:t>«Новый майский» указ Президента "О национальных целях и стратегических задачах развития РФ на период до 2024 года", внедрение НСУР обозначено как одна из ключевых мер развития образования в России. При этом установлен и  охват – не менее 50 процентов учителей в 2024 году</a:t>
            </a:r>
          </a:p>
          <a:p>
            <a:pPr>
              <a:defRPr/>
            </a:pPr>
            <a:r>
              <a:rPr lang="ru-RU" dirty="0"/>
              <a:t>Правительство утвердило основные принципы профессионального роста педагогических работников, включая НСУР (распоряжение от 31.12.2019 № 3273-р): учителя + воспитатели + другие педагоги</a:t>
            </a:r>
          </a:p>
          <a:p>
            <a:pPr>
              <a:defRPr/>
            </a:pPr>
            <a:r>
              <a:rPr lang="ru-RU" dirty="0"/>
              <a:t>Внедрение национальной системы учительского роста – это задача федерального проекта «Учитель будущего» национального проекта «Образование» (п. 1.4 раздела 4.5 паспорта нацпроекта «Образование») </a:t>
            </a:r>
          </a:p>
          <a:p>
            <a:pPr>
              <a:defRPr/>
            </a:pPr>
            <a:endParaRPr lang="ru-RU" dirty="0"/>
          </a:p>
          <a:p>
            <a:pPr>
              <a:defRPr/>
            </a:pPr>
            <a:r>
              <a:rPr lang="ru-RU" dirty="0"/>
              <a:t>Три направления: </a:t>
            </a:r>
            <a:r>
              <a:rPr lang="ru-RU" altLang="ru-RU" sz="2800" dirty="0"/>
              <a:t>Аттестация + </a:t>
            </a:r>
            <a:r>
              <a:rPr lang="ru-RU" altLang="ru-RU" sz="2800" dirty="0" err="1"/>
              <a:t>Профтандарт</a:t>
            </a:r>
            <a:r>
              <a:rPr lang="ru-RU" altLang="ru-RU" sz="2800" dirty="0"/>
              <a:t> + ДПО</a:t>
            </a:r>
          </a:p>
          <a:p>
            <a:pPr>
              <a:defRPr/>
            </a:pP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A81D8A-D4F7-4CFF-8EDB-97E536E122F8}"/>
              </a:ext>
            </a:extLst>
          </p:cNvPr>
          <p:cNvSpPr>
            <a:spLocks noGrp="1"/>
          </p:cNvSpPr>
          <p:nvPr>
            <p:ph type="title"/>
          </p:nvPr>
        </p:nvSpPr>
        <p:spPr/>
        <p:txBody>
          <a:bodyPr/>
          <a:lstStyle/>
          <a:p>
            <a:r>
              <a:rPr lang="ru-RU" dirty="0"/>
              <a:t>Определение</a:t>
            </a:r>
          </a:p>
        </p:txBody>
      </p:sp>
      <p:sp>
        <p:nvSpPr>
          <p:cNvPr id="3" name="Объект 2">
            <a:extLst>
              <a:ext uri="{FF2B5EF4-FFF2-40B4-BE49-F238E27FC236}">
                <a16:creationId xmlns:a16="http://schemas.microsoft.com/office/drawing/2014/main" id="{FFD59A24-1B5B-4AF4-B5C5-EAD37DF0BEAB}"/>
              </a:ext>
            </a:extLst>
          </p:cNvPr>
          <p:cNvSpPr>
            <a:spLocks noGrp="1"/>
          </p:cNvSpPr>
          <p:nvPr>
            <p:ph idx="1"/>
          </p:nvPr>
        </p:nvSpPr>
        <p:spPr/>
        <p:txBody>
          <a:bodyPr>
            <a:normAutofit fontScale="92500" lnSpcReduction="10000"/>
          </a:bodyPr>
          <a:lstStyle/>
          <a:p>
            <a:r>
              <a:rPr lang="ru-RU" dirty="0"/>
              <a:t>Дистанционной (удаленной) работой (далее - дистанционная работа, выполнение трудовой функции дистанционно) является выполнение определенной трудовым договором трудовой функции вне места нахождения работодателя, его филиала, представительства, иного обособленного структурного подразделения (включая расположенные в другой местности), вне стационарного рабочего места, территории или объекта, прямо или косвенно находящихся под контролем работодателя, при условии использования для выполнения данной трудовой функции и для осуществления взаимодействия между работодателем и работником по вопросам, связанным с ее выполнением, информационно-телекоммуникационных сетей, в том числе сети "Интернет", и сетей связи общего пользования.</a:t>
            </a:r>
          </a:p>
        </p:txBody>
      </p:sp>
    </p:spTree>
    <p:extLst>
      <p:ext uri="{BB962C8B-B14F-4D97-AF65-F5344CB8AC3E}">
        <p14:creationId xmlns:p14="http://schemas.microsoft.com/office/powerpoint/2010/main" val="2644867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FBA90D-0204-472C-A55E-8C88FFE3B499}"/>
              </a:ext>
            </a:extLst>
          </p:cNvPr>
          <p:cNvSpPr>
            <a:spLocks noGrp="1"/>
          </p:cNvSpPr>
          <p:nvPr>
            <p:ph type="title"/>
          </p:nvPr>
        </p:nvSpPr>
        <p:spPr/>
        <p:txBody>
          <a:bodyPr/>
          <a:lstStyle/>
          <a:p>
            <a:r>
              <a:rPr lang="ru-RU" dirty="0"/>
              <a:t>Варианты</a:t>
            </a:r>
          </a:p>
        </p:txBody>
      </p:sp>
      <p:sp>
        <p:nvSpPr>
          <p:cNvPr id="3" name="Объект 2">
            <a:extLst>
              <a:ext uri="{FF2B5EF4-FFF2-40B4-BE49-F238E27FC236}">
                <a16:creationId xmlns:a16="http://schemas.microsoft.com/office/drawing/2014/main" id="{698E6A1A-474A-464B-B701-C07CA75B3B0F}"/>
              </a:ext>
            </a:extLst>
          </p:cNvPr>
          <p:cNvSpPr>
            <a:spLocks noGrp="1"/>
          </p:cNvSpPr>
          <p:nvPr>
            <p:ph idx="1"/>
          </p:nvPr>
        </p:nvSpPr>
        <p:spPr>
          <a:xfrm>
            <a:off x="838200" y="1565564"/>
            <a:ext cx="10515600" cy="4611399"/>
          </a:xfrm>
        </p:spPr>
        <p:txBody>
          <a:bodyPr>
            <a:normAutofit fontScale="77500" lnSpcReduction="20000"/>
          </a:bodyPr>
          <a:lstStyle/>
          <a:p>
            <a:r>
              <a:rPr lang="ru-RU" dirty="0"/>
              <a:t>Трудовым договором или дополнительным соглашением к трудовому договору может предусматриваться выполнение работником трудовой функции дистанционно на постоянной основе (в течение срока действия трудового договора) либо временно (непрерывно в течение определенного трудовым договором или дополнительным соглашением к трудовому договору срока, не превышающего шести месяцев, либо периодически при условии чередования периодов выполнения работником трудовой функции дистанционно и периодов выполнения им трудовой функции на стационарном рабочем месте).</a:t>
            </a:r>
          </a:p>
          <a:p>
            <a:r>
              <a:rPr lang="ru-RU" dirty="0"/>
              <a:t>     Для целей настоящей главы под дистанционным работником понимается работник, заключивший трудовой договор или дополнительное соглашение к трудовому договору, указанные в части второй настоящей статьи, а также работник, выполняющий трудовую функцию дистанционно в соответствии с локальным нормативным актом, принятым работодателем в соответствии со статьей 312.9 настоящего Кодекса (далее также в настоящей главе - работник).</a:t>
            </a:r>
          </a:p>
          <a:p>
            <a:r>
              <a:rPr lang="ru-RU" dirty="0"/>
              <a:t>     На дистанционных работников в период выполнения ими трудовой функции дистанционно распространяется действие трудового законодательства и иных актов, содержащих нормы трудового права, с учетом особенностей, установленных настоящей главой.</a:t>
            </a:r>
          </a:p>
        </p:txBody>
      </p:sp>
    </p:spTree>
    <p:extLst>
      <p:ext uri="{BB962C8B-B14F-4D97-AF65-F5344CB8AC3E}">
        <p14:creationId xmlns:p14="http://schemas.microsoft.com/office/powerpoint/2010/main" val="4068870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4AC6B9-EE0C-4C43-B2D7-681CD4E2A3F4}"/>
              </a:ext>
            </a:extLst>
          </p:cNvPr>
          <p:cNvSpPr>
            <a:spLocks noGrp="1"/>
          </p:cNvSpPr>
          <p:nvPr>
            <p:ph type="title"/>
          </p:nvPr>
        </p:nvSpPr>
        <p:spPr>
          <a:xfrm>
            <a:off x="838200" y="0"/>
            <a:ext cx="10515600" cy="1325563"/>
          </a:xfrm>
        </p:spPr>
        <p:txBody>
          <a:bodyPr/>
          <a:lstStyle/>
          <a:p>
            <a:r>
              <a:rPr lang="ru-RU" dirty="0"/>
              <a:t>Заключение трудового договора</a:t>
            </a:r>
          </a:p>
        </p:txBody>
      </p:sp>
      <p:sp>
        <p:nvSpPr>
          <p:cNvPr id="3" name="Объект 2">
            <a:extLst>
              <a:ext uri="{FF2B5EF4-FFF2-40B4-BE49-F238E27FC236}">
                <a16:creationId xmlns:a16="http://schemas.microsoft.com/office/drawing/2014/main" id="{B36A253D-4B92-4ABA-AC4F-40A518968E69}"/>
              </a:ext>
            </a:extLst>
          </p:cNvPr>
          <p:cNvSpPr>
            <a:spLocks noGrp="1"/>
          </p:cNvSpPr>
          <p:nvPr>
            <p:ph idx="1"/>
          </p:nvPr>
        </p:nvSpPr>
        <p:spPr>
          <a:xfrm>
            <a:off x="838200" y="1066799"/>
            <a:ext cx="11118273" cy="5458691"/>
          </a:xfrm>
        </p:spPr>
        <p:txBody>
          <a:bodyPr>
            <a:normAutofit fontScale="62500" lnSpcReduction="20000"/>
          </a:bodyPr>
          <a:lstStyle/>
          <a:p>
            <a:r>
              <a:rPr lang="ru-RU" dirty="0"/>
              <a:t>Трудовой договор и дополнительное соглашение к трудовому договору, предусматривающие выполнение работником трудовой функции дистанционно, могут заключаться путем обмена между работником (лицом, поступающим на работу) и работодателем электронными документами в порядке, предусмотренном частью первой статьи 312.3 настоящего Кодекса. </a:t>
            </a:r>
          </a:p>
          <a:p>
            <a:r>
              <a:rPr lang="ru-RU" dirty="0"/>
              <a:t> По письменному заявлению дистанционного работника работодатель не позднее трех рабочих дней со дня получения такого заявления обязан направить дистанционному работнику оформленный надлежащим образом экземпляр трудового договора или дополнительного соглашения к трудовому договору на бумажном носителе.</a:t>
            </a:r>
          </a:p>
          <a:p>
            <a:r>
              <a:rPr lang="ru-RU" dirty="0"/>
              <a:t>     При заключении трудового договора путем обмена электронными документами документы, предусмотренные статьей 65 настоящего Кодекса, могут быть предъявлены работодателю лицом, поступающим на дистанционную работу, в форме электронных документов, если иное не предусмотрено законодательством Российской Федерации. По требованию работодателя данное лицо обязано представить ему нотариально заверенные копии указанных документов на бумажном носителе.</a:t>
            </a:r>
          </a:p>
          <a:p>
            <a:r>
              <a:rPr lang="ru-RU" dirty="0"/>
              <a:t>     При заключении трудового договора путем обмена электронными документами лицом, впервые заключающим трудовой договор, данное лицо получает документ, подтверждающий регистрацию в системе индивидуального (персонифицированного) учета, в том числе в форме электронного документа, самостоятельно.</a:t>
            </a:r>
          </a:p>
          <a:p>
            <a:r>
              <a:rPr lang="ru-RU" dirty="0"/>
              <a:t>     Ознакомление лица, поступающего на дистанционную работу, с документами, предусмотренными частью третьей статьи 68 настоящего Кодекса, может осуществляться путем обмена электронными документами. </a:t>
            </a:r>
          </a:p>
          <a:p>
            <a:r>
              <a:rPr lang="ru-RU" dirty="0"/>
              <a:t>     По желанию дистанционного работника сведения о его трудовой деятельности вносятся работодателем в трудовую книжку дистанционного работника при условии ее предоставления им, в том числе путем направления по почте заказным письмом с уведомлением (за исключением случаев, если в соответствии с настоящим Кодексом, иным федеральным законом трудовая книжка на работника не ведется).</a:t>
            </a:r>
          </a:p>
        </p:txBody>
      </p:sp>
    </p:spTree>
    <p:extLst>
      <p:ext uri="{BB962C8B-B14F-4D97-AF65-F5344CB8AC3E}">
        <p14:creationId xmlns:p14="http://schemas.microsoft.com/office/powerpoint/2010/main" val="14079076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650FA-9AD4-4CB8-8ABC-600E50A59CA7}"/>
              </a:ext>
            </a:extLst>
          </p:cNvPr>
          <p:cNvSpPr>
            <a:spLocks noGrp="1"/>
          </p:cNvSpPr>
          <p:nvPr>
            <p:ph type="title"/>
          </p:nvPr>
        </p:nvSpPr>
        <p:spPr>
          <a:xfrm>
            <a:off x="838200" y="-119784"/>
            <a:ext cx="10515600" cy="1325563"/>
          </a:xfrm>
        </p:spPr>
        <p:txBody>
          <a:bodyPr/>
          <a:lstStyle/>
          <a:p>
            <a:r>
              <a:rPr lang="ru-RU" dirty="0"/>
              <a:t>Взаимодействие</a:t>
            </a:r>
          </a:p>
        </p:txBody>
      </p:sp>
      <p:sp>
        <p:nvSpPr>
          <p:cNvPr id="3" name="Объект 2">
            <a:extLst>
              <a:ext uri="{FF2B5EF4-FFF2-40B4-BE49-F238E27FC236}">
                <a16:creationId xmlns:a16="http://schemas.microsoft.com/office/drawing/2014/main" id="{E3B279B6-F105-41AB-8A96-5C32DC963C6D}"/>
              </a:ext>
            </a:extLst>
          </p:cNvPr>
          <p:cNvSpPr>
            <a:spLocks noGrp="1"/>
          </p:cNvSpPr>
          <p:nvPr>
            <p:ph idx="1"/>
          </p:nvPr>
        </p:nvSpPr>
        <p:spPr>
          <a:xfrm>
            <a:off x="838200" y="1205778"/>
            <a:ext cx="10515600" cy="5555239"/>
          </a:xfrm>
        </p:spPr>
        <p:txBody>
          <a:bodyPr>
            <a:normAutofit fontScale="70000" lnSpcReduction="20000"/>
          </a:bodyPr>
          <a:lstStyle/>
          <a:p>
            <a:r>
              <a:rPr lang="ru-RU" dirty="0"/>
              <a:t>При заключении в электронном виде трудовых договоров, дополнительных соглашений к трудовым договорам, договоров о материальной ответственности, ученических договоров на получение образования без отрыва или с отрывом от работы, а также при внесении изменений в эти договоры (дополнительные соглашения к трудовым договорам) и их расторжении путем обмена электронными документами используются усиленная квалифицированная электронная подпись работодателя и усиленная квалифицированная электронная подпись или усиленная неквалифицированная электронная подпись работника в соответствии с законодательством Российской Федерации об электронной подписи.</a:t>
            </a:r>
          </a:p>
          <a:p>
            <a:r>
              <a:rPr lang="ru-RU" dirty="0"/>
              <a:t>     В иных случаях взаимодействие дистанционного работника и работодателя может осуществляться путем обмена электронными документами с использованием других видов электронной подписи или в иной форме, предусмотренной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 и позволяющей обеспечить фиксацию факта получения работником и (или) работодателем документов в электронном виде.</a:t>
            </a:r>
          </a:p>
          <a:p>
            <a:r>
              <a:rPr lang="ru-RU" dirty="0"/>
              <a:t>     При осуществлении взаимодействия дистанционного работника и работодателя путем обмена электронными документами каждая из осуществляющих взаимодействие сторон обязана направлять в форме электронного документа подтверждение получения электронного документа от другой стороны в срок, определенный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37060657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0528CC-ACA5-4C68-B627-F84241E743A5}"/>
              </a:ext>
            </a:extLst>
          </p:cNvPr>
          <p:cNvSpPr>
            <a:spLocks noGrp="1"/>
          </p:cNvSpPr>
          <p:nvPr>
            <p:ph idx="1"/>
          </p:nvPr>
        </p:nvSpPr>
        <p:spPr>
          <a:xfrm>
            <a:off x="838200" y="387926"/>
            <a:ext cx="10515600" cy="6359237"/>
          </a:xfrm>
        </p:spPr>
        <p:txBody>
          <a:bodyPr>
            <a:normAutofit fontScale="62500" lnSpcReduction="20000"/>
          </a:bodyPr>
          <a:lstStyle/>
          <a:p>
            <a:r>
              <a:rPr lang="ru-RU" dirty="0"/>
              <a:t> При осуществлении взаимодействия дистанционного работника и работодателя в иной форме (часть вторая настоящей статьи) подтверждение действий дистанционного работника и работодателя, связанных с предоставлением друг другу информации, осуществляется в порядке, определенном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 </a:t>
            </a:r>
          </a:p>
          <a:p>
            <a:r>
              <a:rPr lang="ru-RU" dirty="0"/>
              <a:t>     С непосредственно связанными с трудовой деятельностью дистанционного работника локальными нормативными актами, приказами (распоряжениями) работодателя, уведомлениями, требованиями и иными документами, в отношении которых трудовым законодательством Российской Федерации предусмотрено их оформление на бумажном носителе и (или) ознакомление с ними работника в письменной форме, в том числе под роспись, дистанционный работник должен быть ознакомлен в письменной форме, в том числе под роспись, либо путем обмена электронными документами между работодателем и дистанционным работником, либо в иной форме, предусмотренной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a:p>
            <a:r>
              <a:rPr lang="ru-RU" dirty="0"/>
              <a:t>     В случаях, если в соответствии с настоящим Кодексом работник вправе или обязан обратиться к работодателю с заявлением, предоставить работодателю объяснения либо другую информацию, дистанционный работник делает это в форме электронного документа или в иной форме, предусмотренной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a:p>
            <a:r>
              <a:rPr lang="ru-RU" dirty="0"/>
              <a:t>     При подаче дистанционным работником заявления о выдаче заверенных надлежащим образом копий документов, связанных с работой (статья 62 настоящего Кодекса), работодатель не позднее трех рабочих дней со дня подачи указанного заявления обязан направить дистанционному работнику эти копии на бумажном носителе (по почте заказным письмом с уведомлением) или в форме электронного документа, если это указано в заявлении работника (в порядке взаимодействия, предусмотренном частью девятой настоящей статьи).</a:t>
            </a:r>
          </a:p>
        </p:txBody>
      </p:sp>
    </p:spTree>
    <p:extLst>
      <p:ext uri="{BB962C8B-B14F-4D97-AF65-F5344CB8AC3E}">
        <p14:creationId xmlns:p14="http://schemas.microsoft.com/office/powerpoint/2010/main" val="32547899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AA909-EFCA-471F-9DBA-D3B9E0609F3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9036932-E19A-455B-8908-2400851ED409}"/>
              </a:ext>
            </a:extLst>
          </p:cNvPr>
          <p:cNvSpPr>
            <a:spLocks noGrp="1"/>
          </p:cNvSpPr>
          <p:nvPr>
            <p:ph idx="1"/>
          </p:nvPr>
        </p:nvSpPr>
        <p:spPr/>
        <p:txBody>
          <a:bodyPr>
            <a:normAutofit/>
          </a:bodyPr>
          <a:lstStyle/>
          <a:p>
            <a:r>
              <a:rPr lang="ru-RU" dirty="0"/>
              <a:t>Порядок взаимодействия работодателя и работника, в том числе в связи с выполнением трудовой функции дистанционно, передачей результатов работы и отчетов о выполненной работе по запросам работодателя, устанавливается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17658046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31983A-96FC-436D-8E74-B5EF5BC02A7D}"/>
              </a:ext>
            </a:extLst>
          </p:cNvPr>
          <p:cNvSpPr>
            <a:spLocks noGrp="1"/>
          </p:cNvSpPr>
          <p:nvPr>
            <p:ph type="title"/>
          </p:nvPr>
        </p:nvSpPr>
        <p:spPr/>
        <p:txBody>
          <a:bodyPr/>
          <a:lstStyle/>
          <a:p>
            <a:r>
              <a:rPr lang="ru-RU" dirty="0"/>
              <a:t>Режим рабочего времени</a:t>
            </a:r>
          </a:p>
        </p:txBody>
      </p:sp>
      <p:sp>
        <p:nvSpPr>
          <p:cNvPr id="3" name="Объект 2">
            <a:extLst>
              <a:ext uri="{FF2B5EF4-FFF2-40B4-BE49-F238E27FC236}">
                <a16:creationId xmlns:a16="http://schemas.microsoft.com/office/drawing/2014/main" id="{FE67F9C9-F06F-4093-BDAF-EEE63C59E1E9}"/>
              </a:ext>
            </a:extLst>
          </p:cNvPr>
          <p:cNvSpPr>
            <a:spLocks noGrp="1"/>
          </p:cNvSpPr>
          <p:nvPr>
            <p:ph idx="1"/>
          </p:nvPr>
        </p:nvSpPr>
        <p:spPr/>
        <p:txBody>
          <a:bodyPr>
            <a:normAutofit fontScale="85000" lnSpcReduction="20000"/>
          </a:bodyPr>
          <a:lstStyle/>
          <a:p>
            <a:r>
              <a:rPr lang="ru-RU" dirty="0"/>
              <a:t>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 может определяться режим рабочего времени дистанционного работника, а при временной дистанционной работе также могут определяться продолжительность и (или) периодичность выполнения работником трудовой функции дистанционно.</a:t>
            </a:r>
          </a:p>
          <a:p>
            <a:r>
              <a:rPr lang="ru-RU" dirty="0"/>
              <a:t>     Если иное не предусмотрено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 режим рабочего времени дистанционного работника устанавливается таким работником по своему усмотрению.</a:t>
            </a:r>
          </a:p>
          <a:p>
            <a:r>
              <a:rPr lang="ru-RU" dirty="0"/>
              <a:t>Время взаимодействия дистанционного работника с работодателем включается в рабочее время.</a:t>
            </a:r>
          </a:p>
        </p:txBody>
      </p:sp>
    </p:spTree>
    <p:extLst>
      <p:ext uri="{BB962C8B-B14F-4D97-AF65-F5344CB8AC3E}">
        <p14:creationId xmlns:p14="http://schemas.microsoft.com/office/powerpoint/2010/main" val="15012432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C0ECC7-3EC4-4ADC-942A-5A11F5F254C4}"/>
              </a:ext>
            </a:extLst>
          </p:cNvPr>
          <p:cNvSpPr>
            <a:spLocks noGrp="1"/>
          </p:cNvSpPr>
          <p:nvPr>
            <p:ph type="title"/>
          </p:nvPr>
        </p:nvSpPr>
        <p:spPr/>
        <p:txBody>
          <a:bodyPr/>
          <a:lstStyle/>
          <a:p>
            <a:r>
              <a:rPr lang="ru-RU" dirty="0"/>
              <a:t>Зарплата</a:t>
            </a:r>
          </a:p>
        </p:txBody>
      </p:sp>
      <p:sp>
        <p:nvSpPr>
          <p:cNvPr id="3" name="Объект 2">
            <a:extLst>
              <a:ext uri="{FF2B5EF4-FFF2-40B4-BE49-F238E27FC236}">
                <a16:creationId xmlns:a16="http://schemas.microsoft.com/office/drawing/2014/main" id="{2FEC8ED8-A9ED-4397-A708-CA9E8C366329}"/>
              </a:ext>
            </a:extLst>
          </p:cNvPr>
          <p:cNvSpPr>
            <a:spLocks noGrp="1"/>
          </p:cNvSpPr>
          <p:nvPr>
            <p:ph idx="1"/>
          </p:nvPr>
        </p:nvSpPr>
        <p:spPr/>
        <p:txBody>
          <a:bodyPr/>
          <a:lstStyle/>
          <a:p>
            <a:r>
              <a:rPr lang="ru-RU" dirty="0"/>
              <a:t>Выполнение работником трудовой функции дистанционно не может являться основанием для снижения ему заработной платы.</a:t>
            </a:r>
          </a:p>
        </p:txBody>
      </p:sp>
    </p:spTree>
    <p:extLst>
      <p:ext uri="{BB962C8B-B14F-4D97-AF65-F5344CB8AC3E}">
        <p14:creationId xmlns:p14="http://schemas.microsoft.com/office/powerpoint/2010/main" val="12326111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1EB2E-EF59-4C9D-A927-8ED0A2AD8B30}"/>
              </a:ext>
            </a:extLst>
          </p:cNvPr>
          <p:cNvSpPr>
            <a:spLocks noGrp="1"/>
          </p:cNvSpPr>
          <p:nvPr>
            <p:ph type="title"/>
          </p:nvPr>
        </p:nvSpPr>
        <p:spPr/>
        <p:txBody>
          <a:bodyPr/>
          <a:lstStyle/>
          <a:p>
            <a:r>
              <a:rPr lang="ru-RU" dirty="0"/>
              <a:t>Компенсации </a:t>
            </a:r>
          </a:p>
        </p:txBody>
      </p:sp>
      <p:sp>
        <p:nvSpPr>
          <p:cNvPr id="3" name="Объект 2">
            <a:extLst>
              <a:ext uri="{FF2B5EF4-FFF2-40B4-BE49-F238E27FC236}">
                <a16:creationId xmlns:a16="http://schemas.microsoft.com/office/drawing/2014/main" id="{18BBD314-4384-4A9E-9C48-567645173B57}"/>
              </a:ext>
            </a:extLst>
          </p:cNvPr>
          <p:cNvSpPr>
            <a:spLocks noGrp="1"/>
          </p:cNvSpPr>
          <p:nvPr>
            <p:ph idx="1"/>
          </p:nvPr>
        </p:nvSpPr>
        <p:spPr/>
        <p:txBody>
          <a:bodyPr>
            <a:normAutofit fontScale="85000" lnSpcReduction="20000"/>
          </a:bodyPr>
          <a:lstStyle/>
          <a:p>
            <a:r>
              <a:rPr lang="ru-RU" dirty="0"/>
              <a:t>Работодатель обеспечивает дистанционного работника необходимыми для выполнения им трудовой функции оборудованием, программно-техническими средствами, средствами защиты информации и иными средствами.</a:t>
            </a:r>
          </a:p>
          <a:p>
            <a:r>
              <a:rPr lang="ru-RU" dirty="0"/>
              <a:t>     Дистанционный работник вправе с согласия или ведома работодателя и в его интересах использовать для выполнения трудовой функции принадлежащие работнику или арендованные им оборудование, программно-технические средства, средства защиты информации и иные средства. При этом работодатель выплачивает дистанционному работнику компенсацию за использование принадлежащих ему или арендованных им оборудования, программно-технических средств, средств защиты информации и иных средств, а также возмещает расходы, связанные с их использованием, в порядке, сроки и размерах, которые определяются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25942227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E55758-AA65-494C-8B63-B9A01B1FF808}"/>
              </a:ext>
            </a:extLst>
          </p:cNvPr>
          <p:cNvSpPr>
            <a:spLocks noGrp="1"/>
          </p:cNvSpPr>
          <p:nvPr>
            <p:ph type="title"/>
          </p:nvPr>
        </p:nvSpPr>
        <p:spPr/>
        <p:txBody>
          <a:bodyPr/>
          <a:lstStyle/>
          <a:p>
            <a:r>
              <a:rPr lang="ru-RU" dirty="0"/>
              <a:t>Экстренная ситуация</a:t>
            </a:r>
          </a:p>
        </p:txBody>
      </p:sp>
      <p:sp>
        <p:nvSpPr>
          <p:cNvPr id="3" name="Объект 2">
            <a:extLst>
              <a:ext uri="{FF2B5EF4-FFF2-40B4-BE49-F238E27FC236}">
                <a16:creationId xmlns:a16="http://schemas.microsoft.com/office/drawing/2014/main" id="{809DF89F-F050-4AB6-B1A3-9000A9617003}"/>
              </a:ext>
            </a:extLst>
          </p:cNvPr>
          <p:cNvSpPr>
            <a:spLocks noGrp="1"/>
          </p:cNvSpPr>
          <p:nvPr>
            <p:ph idx="1"/>
          </p:nvPr>
        </p:nvSpPr>
        <p:spPr>
          <a:xfrm>
            <a:off x="838200" y="1413164"/>
            <a:ext cx="10515600" cy="4763799"/>
          </a:xfrm>
        </p:spPr>
        <p:txBody>
          <a:bodyPr>
            <a:normAutofit fontScale="70000" lnSpcReduction="20000"/>
          </a:bodyPr>
          <a:lstStyle/>
          <a:p>
            <a:r>
              <a:rPr lang="ru-RU" dirty="0"/>
              <a:t>В случае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или эпизоотии и в любых исключительных случаях, ставящих под угрозу жизнь или нормальные жизненные условия всего населения или его части, работник может быть временно переведен по инициативе работодателя на дистанционную работу на период наличия указанных обстоятельств (случаев). Временный перевод работника на дистанционную работу по инициативе работодателя также может быть осуществлен в случае принятия соответствующего решения органом государственной власти и (или) органом местного самоуправления.</a:t>
            </a:r>
          </a:p>
          <a:p>
            <a:r>
              <a:rPr lang="ru-RU" dirty="0"/>
              <a:t>     Согласие работника на такой перевод не требуется. При этом работодатель обеспечивает работника, временно переведенного на дистанционную работу по инициативе работодателя, необходимыми для выполнения этим работником трудовой функции дистанционно оборудованием, программно-техническими средствами, средствами защиты информации и иными средствами либо выплачивает дистанционному работнику компенсацию за использование принадлежащих ему или арендованных им оборудования, программно-технических средств, средств защиты информации и иных средств, возмещает расходы, связанные с их использованием, а также возмещает дистанционному работнику другие расходы, связанные с выполнением трудовой функции дистанционно. При необходимости работодатель проводит обучение работника применению оборудования, программно-технических средств, средств защиты информации и иных средств, рекомендованных или предоставленных работодателем.</a:t>
            </a:r>
          </a:p>
        </p:txBody>
      </p:sp>
    </p:spTree>
    <p:extLst>
      <p:ext uri="{BB962C8B-B14F-4D97-AF65-F5344CB8AC3E}">
        <p14:creationId xmlns:p14="http://schemas.microsoft.com/office/powerpoint/2010/main" val="414137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Заголовок 1">
            <a:extLst>
              <a:ext uri="{FF2B5EF4-FFF2-40B4-BE49-F238E27FC236}">
                <a16:creationId xmlns:a16="http://schemas.microsoft.com/office/drawing/2014/main" id="{B92E9AD3-21FF-4341-9AA0-6690E112C02A}"/>
              </a:ext>
            </a:extLst>
          </p:cNvPr>
          <p:cNvSpPr>
            <a:spLocks noGrp="1"/>
          </p:cNvSpPr>
          <p:nvPr>
            <p:ph type="title"/>
          </p:nvPr>
        </p:nvSpPr>
        <p:spPr>
          <a:xfrm>
            <a:off x="838200" y="175923"/>
            <a:ext cx="10515600" cy="1325563"/>
          </a:xfrm>
        </p:spPr>
        <p:txBody>
          <a:bodyPr/>
          <a:lstStyle/>
          <a:p>
            <a:r>
              <a:rPr lang="ru-RU" altLang="ru-RU" sz="2800" dirty="0"/>
              <a:t>Для образовательной организации:</a:t>
            </a:r>
          </a:p>
        </p:txBody>
      </p:sp>
      <p:sp>
        <p:nvSpPr>
          <p:cNvPr id="65539" name="Объект 2">
            <a:extLst>
              <a:ext uri="{FF2B5EF4-FFF2-40B4-BE49-F238E27FC236}">
                <a16:creationId xmlns:a16="http://schemas.microsoft.com/office/drawing/2014/main" id="{F0EE1EF3-F712-4EDB-8475-C24E8F00E97E}"/>
              </a:ext>
            </a:extLst>
          </p:cNvPr>
          <p:cNvSpPr>
            <a:spLocks noGrp="1"/>
          </p:cNvSpPr>
          <p:nvPr>
            <p:ph idx="1"/>
          </p:nvPr>
        </p:nvSpPr>
        <p:spPr>
          <a:xfrm>
            <a:off x="952500" y="1638300"/>
            <a:ext cx="10983191" cy="5043777"/>
          </a:xfrm>
        </p:spPr>
        <p:txBody>
          <a:bodyPr/>
          <a:lstStyle/>
          <a:p>
            <a:r>
              <a:rPr lang="ru-RU" altLang="ru-RU" sz="2400" dirty="0"/>
              <a:t>Штатное расписание</a:t>
            </a:r>
          </a:p>
          <a:p>
            <a:r>
              <a:rPr lang="ru-RU" altLang="ru-RU" sz="2400" dirty="0"/>
              <a:t>Трудовые договоры и должностные инструкции</a:t>
            </a:r>
          </a:p>
          <a:p>
            <a:r>
              <a:rPr lang="ru-RU" altLang="ru-RU" sz="2400" dirty="0"/>
              <a:t>Система оплаты труда</a:t>
            </a:r>
          </a:p>
          <a:p>
            <a:r>
              <a:rPr lang="ru-RU" altLang="ru-RU" sz="2400" dirty="0"/>
              <a:t>Система аттестации</a:t>
            </a:r>
          </a:p>
          <a:p>
            <a:r>
              <a:rPr lang="ru-RU" altLang="ru-RU" sz="2400" dirty="0"/>
              <a:t>План развития ВСОКО</a:t>
            </a:r>
          </a:p>
          <a:p>
            <a:r>
              <a:rPr lang="ru-RU" altLang="ru-RU" sz="2400" dirty="0"/>
              <a:t>Перспективный план повышения квалификации</a:t>
            </a:r>
          </a:p>
          <a:p>
            <a:endParaRPr lang="ru-RU" altLang="ru-RU" sz="2400" dirty="0"/>
          </a:p>
          <a:p>
            <a:r>
              <a:rPr lang="ru-RU" altLang="ru-RU" sz="2400" dirty="0"/>
              <a:t>!!! Дорожная карта регионов (с сентября)</a:t>
            </a:r>
          </a:p>
          <a:p>
            <a:endParaRPr lang="ru-RU" alt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3B3D8B-F992-401D-9C13-C323F5F6FA8C}"/>
              </a:ext>
            </a:extLst>
          </p:cNvPr>
          <p:cNvSpPr>
            <a:spLocks noGrp="1"/>
          </p:cNvSpPr>
          <p:nvPr>
            <p:ph type="title"/>
          </p:nvPr>
        </p:nvSpPr>
        <p:spPr>
          <a:xfrm>
            <a:off x="838200" y="0"/>
            <a:ext cx="10515600" cy="1325563"/>
          </a:xfrm>
        </p:spPr>
        <p:txBody>
          <a:bodyPr/>
          <a:lstStyle/>
          <a:p>
            <a:r>
              <a:rPr lang="ru-RU" dirty="0"/>
              <a:t>Локальный нормативный акт</a:t>
            </a:r>
          </a:p>
        </p:txBody>
      </p:sp>
      <p:sp>
        <p:nvSpPr>
          <p:cNvPr id="3" name="Объект 2">
            <a:extLst>
              <a:ext uri="{FF2B5EF4-FFF2-40B4-BE49-F238E27FC236}">
                <a16:creationId xmlns:a16="http://schemas.microsoft.com/office/drawing/2014/main" id="{E877AE0E-778A-4EE4-8650-1CE55B3E9E76}"/>
              </a:ext>
            </a:extLst>
          </p:cNvPr>
          <p:cNvSpPr>
            <a:spLocks noGrp="1"/>
          </p:cNvSpPr>
          <p:nvPr>
            <p:ph idx="1"/>
          </p:nvPr>
        </p:nvSpPr>
        <p:spPr>
          <a:xfrm>
            <a:off x="609600" y="1108364"/>
            <a:ext cx="11333018" cy="5749636"/>
          </a:xfrm>
        </p:spPr>
        <p:txBody>
          <a:bodyPr>
            <a:normAutofit fontScale="62500" lnSpcReduction="20000"/>
          </a:bodyPr>
          <a:lstStyle/>
          <a:p>
            <a:r>
              <a:rPr lang="ru-RU" dirty="0"/>
              <a:t>Работодатель с учетом мнения выборного органа первичной профсоюзной организации принимает локальный нормативный акт о временном переводе работников на дистанционную работу, содержащий:  указание на обстоятельство (случай) из числа указанных в части первой настоящей статьи, послужившее основанием для принятия работодателем решения о временном переводе работников на дистанционную работу;</a:t>
            </a:r>
          </a:p>
          <a:p>
            <a:r>
              <a:rPr lang="ru-RU" dirty="0"/>
              <a:t>     список работников, временно переводимых на дистанционную работу; </a:t>
            </a:r>
          </a:p>
          <a:p>
            <a:r>
              <a:rPr lang="ru-RU" dirty="0"/>
              <a:t>     срок, на который работники временно переводятся на дистанционную работу (но не более чем на период наличия обстоятельства (случая), послужившего основанием для принятия работодателем решения о временном переводе работников на дистанционную работу);</a:t>
            </a:r>
          </a:p>
          <a:p>
            <a:r>
              <a:rPr lang="ru-RU" dirty="0"/>
              <a:t>     порядок обеспечения работников, временно переводимых на дистанционную работу, за счет средств работодателя необходимыми для выполнения ими трудовой функции дистанционно оборудованием, программно-техническими средствами, средствами защиты информации и иными средствами, порядок выплаты дистанционным работникам компенсации за использование принадлежащего им или арендованного ими оборудования, программно-технических средств, средств защиты информации и иных средств и возмещения расходов, связанных с их использованием, а также порядок возмещения дистанционным работникам других расходов, связанных с выполнением трудовой функции дистанционно;</a:t>
            </a:r>
          </a:p>
          <a:p>
            <a:r>
              <a:rPr lang="ru-RU" dirty="0"/>
              <a:t>     порядок организации труда работников, временно переводимых на дистанционную работу (в том числе режим рабочего времени, включая определение периодов времени, в течение которых осуществляется взаимодействие работника и работодателя (в пределах рабочего времени, установленного правилами внутреннего трудового распорядка или трудовым договором), порядок и способ взаимодействия работника с работодателем (при условии, что такие порядок и способ взаимодействия позволяют достоверно определить лицо, отправившее сообщение, данные и другую информацию), порядок и сроки представления работниками работодателю отчетов о выполненной работе);</a:t>
            </a:r>
          </a:p>
          <a:p>
            <a:r>
              <a:rPr lang="ru-RU" dirty="0"/>
              <a:t>     иные положения, связанные с организацией труда работников, временно переводимых на дистанционную работу.</a:t>
            </a:r>
          </a:p>
        </p:txBody>
      </p:sp>
    </p:spTree>
    <p:extLst>
      <p:ext uri="{BB962C8B-B14F-4D97-AF65-F5344CB8AC3E}">
        <p14:creationId xmlns:p14="http://schemas.microsoft.com/office/powerpoint/2010/main" val="21354491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2A7238B-2629-40C1-A5DE-DD360879DFA7}"/>
              </a:ext>
            </a:extLst>
          </p:cNvPr>
          <p:cNvSpPr>
            <a:spLocks noGrp="1"/>
          </p:cNvSpPr>
          <p:nvPr>
            <p:ph idx="1"/>
          </p:nvPr>
        </p:nvSpPr>
        <p:spPr>
          <a:xfrm>
            <a:off x="484909" y="166255"/>
            <a:ext cx="11249891" cy="6497781"/>
          </a:xfrm>
        </p:spPr>
        <p:txBody>
          <a:bodyPr>
            <a:normAutofit fontScale="77500" lnSpcReduction="20000"/>
          </a:bodyPr>
          <a:lstStyle/>
          <a:p>
            <a:r>
              <a:rPr lang="ru-RU" dirty="0"/>
              <a:t> Работник, временно переводимый на дистанционную работу, должен быть ознакомлен с указанным в части третьей настоящей статьи локальным нормативным актом способом, позволяющим достоверно подтвердить получение работником такого локального нормативного акта.      При временном переводе на дистанционную работу по инициативе работодателя по основаниям, предусмотренным настоящей статьей, внесение изменений в трудовой договор с работником не требуется. По окончании срока такого перевода (но не позднее окончания периода наличия обстоятельства (случая), послужившего основанием для принятия работодателем решения о временном переводе работников на дистанционную работу) работодатель обязан предоставить работнику прежнюю работу, предусмотренную трудовым договором, а работник обязан приступить к ее выполнению.</a:t>
            </a:r>
          </a:p>
          <a:p>
            <a:r>
              <a:rPr lang="ru-RU" dirty="0"/>
              <a:t>     На период временного перевода … гарантии, предусмотренные … включая … связанные с … обеспечением работника за счет средств работодателя необходимыми для выполнения трудовой функции дистанционно оборудованием, программно-техническими средствами … а также возмещением работнику других расходов, связанных с выполнением дистанционной работы.</a:t>
            </a:r>
          </a:p>
          <a:p>
            <a:r>
              <a:rPr lang="ru-RU" dirty="0"/>
              <a:t>     Если специфика работы, выполняемой работником на стационарном рабочем месте, не позволяет осуществить его временный перевод на дистанционную работу по инициативе работодателя либо работодатель не может обеспечить работника необходимыми для выполнения им трудовой функции дистанционно оборудованием, программно-техническими средствами, средствами защиты информации и иными средствами, время, в течение которого указанный работник не выполняет свою трудовую функцию, считается временем простоя по причинам, не зависящим от работодателя и работника, с оплатой этого времени простоя согласно части второй статьи 157 настоящего Кодекса, если больший размер оплаты не предусмотрен коллективными договорами, соглашениями, локальными нормативными актами.</a:t>
            </a:r>
          </a:p>
        </p:txBody>
      </p:sp>
    </p:spTree>
    <p:extLst>
      <p:ext uri="{BB962C8B-B14F-4D97-AF65-F5344CB8AC3E}">
        <p14:creationId xmlns:p14="http://schemas.microsoft.com/office/powerpoint/2010/main" val="11311397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Дисциплина труда. Контроль за выполнением работниками должностных обязанностей: допустимые и недопустимые варианты</a:t>
            </a:r>
            <a:br>
              <a:rPr lang="ru-RU" dirty="0"/>
            </a:br>
            <a:endParaRPr lang="ru-RU" dirty="0"/>
          </a:p>
        </p:txBody>
      </p:sp>
      <p:sp>
        <p:nvSpPr>
          <p:cNvPr id="3" name="Объект 2"/>
          <p:cNvSpPr>
            <a:spLocks noGrp="1"/>
          </p:cNvSpPr>
          <p:nvPr>
            <p:ph idx="1"/>
          </p:nvPr>
        </p:nvSpPr>
        <p:spPr/>
        <p:txBody>
          <a:bodyPr/>
          <a:lstStyle/>
          <a:p>
            <a:r>
              <a:rPr lang="ru-RU" dirty="0"/>
              <a:t>Общие правила сохраняются</a:t>
            </a:r>
          </a:p>
          <a:p>
            <a:r>
              <a:rPr lang="ru-RU" dirty="0"/>
              <a:t>Контроль через результаты \ факт проведения занятия</a:t>
            </a:r>
          </a:p>
          <a:p>
            <a:r>
              <a:rPr lang="ru-RU" dirty="0"/>
              <a:t>Недопустимо устанавливать камеры </a:t>
            </a:r>
          </a:p>
          <a:p>
            <a:r>
              <a:rPr lang="ru-RU" dirty="0"/>
              <a:t>Нецелесообразно вводить новые контрольные мероприятия</a:t>
            </a:r>
          </a:p>
        </p:txBody>
      </p:sp>
    </p:spTree>
    <p:extLst>
      <p:ext uri="{BB962C8B-B14F-4D97-AF65-F5344CB8AC3E}">
        <p14:creationId xmlns:p14="http://schemas.microsoft.com/office/powerpoint/2010/main" val="32866339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Пределы ответственности работников. Решения при технических сбоях</a:t>
            </a:r>
            <a:br>
              <a:rPr lang="ru-RU" dirty="0"/>
            </a:br>
            <a:endParaRPr lang="ru-RU" dirty="0"/>
          </a:p>
        </p:txBody>
      </p:sp>
      <p:sp>
        <p:nvSpPr>
          <p:cNvPr id="3" name="Объект 2"/>
          <p:cNvSpPr>
            <a:spLocks noGrp="1"/>
          </p:cNvSpPr>
          <p:nvPr>
            <p:ph idx="1"/>
          </p:nvPr>
        </p:nvSpPr>
        <p:spPr/>
        <p:txBody>
          <a:bodyPr/>
          <a:lstStyle/>
          <a:p>
            <a:r>
              <a:rPr lang="ru-RU" dirty="0"/>
              <a:t>Главное правило трудового законодательства: ответственность за виновное неисполнение или ненадлежащее исполнение трудовых обязанностей</a:t>
            </a:r>
          </a:p>
          <a:p>
            <a:r>
              <a:rPr lang="ru-RU" dirty="0" err="1"/>
              <a:t>Взаимозаменямые</a:t>
            </a:r>
            <a:r>
              <a:rPr lang="ru-RU" dirty="0"/>
              <a:t> платформы + техподдержка</a:t>
            </a:r>
          </a:p>
        </p:txBody>
      </p:sp>
    </p:spTree>
    <p:extLst>
      <p:ext uri="{BB962C8B-B14F-4D97-AF65-F5344CB8AC3E}">
        <p14:creationId xmlns:p14="http://schemas.microsoft.com/office/powerpoint/2010/main" val="11709780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Особенности отчетности и вопросы минимизации отчетной документации</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Собственно – минимизировать. </a:t>
            </a:r>
          </a:p>
          <a:p>
            <a:r>
              <a:rPr lang="ru-RU" dirty="0" err="1"/>
              <a:t>Минпросвещения</a:t>
            </a:r>
            <a:r>
              <a:rPr lang="ru-RU" dirty="0"/>
              <a:t> + Рособрнадзор</a:t>
            </a:r>
          </a:p>
          <a:p>
            <a:r>
              <a:rPr lang="ru-RU" dirty="0"/>
              <a:t>В регионы направлен обновленный перечень обязательной отчетной документации для общеобразовательной школы, в который включены:</a:t>
            </a:r>
          </a:p>
          <a:p>
            <a:pPr lvl="1"/>
            <a:r>
              <a:rPr lang="ru-RU" dirty="0"/>
              <a:t>основная образовательная программа для каждого из уровней общего образования;</a:t>
            </a:r>
          </a:p>
          <a:p>
            <a:pPr lvl="1"/>
            <a:r>
              <a:rPr lang="ru-RU" dirty="0"/>
              <a:t>журнал учета успеваемости;</a:t>
            </a:r>
          </a:p>
          <a:p>
            <a:pPr lvl="1"/>
            <a:r>
              <a:rPr lang="ru-RU" dirty="0"/>
              <a:t>журнал группы продленного дня;</a:t>
            </a:r>
          </a:p>
          <a:p>
            <a:pPr lvl="1"/>
            <a:r>
              <a:rPr lang="ru-RU" dirty="0"/>
              <a:t>материалы личных дел обучающихся.</a:t>
            </a:r>
          </a:p>
          <a:p>
            <a:r>
              <a:rPr lang="ru-RU" dirty="0"/>
              <a:t>Ведение отчетности, не указанной в перечне, не входит в непосредственные обязанности учителя или классного руководителя. Такая работа может выполняться с письменного согласия работника с указанием в трудовом договоре ее конкретного содержания, срока выполнения и размера оплаты.</a:t>
            </a:r>
          </a:p>
        </p:txBody>
      </p:sp>
    </p:spTree>
    <p:extLst>
      <p:ext uri="{BB962C8B-B14F-4D97-AF65-F5344CB8AC3E}">
        <p14:creationId xmlns:p14="http://schemas.microsoft.com/office/powerpoint/2010/main" val="28354492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Новый порядок общения с обучающимися – новые требования к работникам, основные конфликтные ситуации</a:t>
            </a:r>
            <a:br>
              <a:rPr lang="ru-RU" dirty="0"/>
            </a:br>
            <a:endParaRPr lang="ru-RU" dirty="0"/>
          </a:p>
        </p:txBody>
      </p:sp>
      <p:sp>
        <p:nvSpPr>
          <p:cNvPr id="3" name="Объект 2"/>
          <p:cNvSpPr>
            <a:spLocks noGrp="1"/>
          </p:cNvSpPr>
          <p:nvPr>
            <p:ph idx="1"/>
          </p:nvPr>
        </p:nvSpPr>
        <p:spPr/>
        <p:txBody>
          <a:bodyPr>
            <a:normAutofit fontScale="92500"/>
          </a:bodyPr>
          <a:lstStyle/>
          <a:p>
            <a:r>
              <a:rPr lang="ru-RU" dirty="0"/>
              <a:t>Ограничение рабочего времени: в ряде организаций не случилось</a:t>
            </a:r>
          </a:p>
          <a:p>
            <a:r>
              <a:rPr lang="ru-RU" dirty="0"/>
              <a:t>Соблюдение требований об охране персональных данных в образовательном процессе + при входе обучающихся в помещение</a:t>
            </a:r>
          </a:p>
          <a:p>
            <a:pPr lvl="1"/>
            <a:r>
              <a:rPr lang="ru-RU" dirty="0"/>
              <a:t>Обучение, контроль за соблюдением требований, доведение информации об ответственности</a:t>
            </a:r>
          </a:p>
          <a:p>
            <a:r>
              <a:rPr lang="ru-RU" dirty="0"/>
              <a:t>Отношения с родителями: чаты \ задания \ звонки, маски \ температура \ посещение, … </a:t>
            </a:r>
          </a:p>
          <a:p>
            <a:r>
              <a:rPr lang="ru-RU" dirty="0"/>
              <a:t>Индивидуализация: согласование графиков детей и родителей, учет технических возможностей и доступности связи, выбор форматов в зависимости от технического оснащения семьи</a:t>
            </a:r>
          </a:p>
          <a:p>
            <a:endParaRPr lang="ru-RU" dirty="0"/>
          </a:p>
        </p:txBody>
      </p:sp>
    </p:spTree>
    <p:extLst>
      <p:ext uri="{BB962C8B-B14F-4D97-AF65-F5344CB8AC3E}">
        <p14:creationId xmlns:p14="http://schemas.microsoft.com/office/powerpoint/2010/main" val="28301953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Резко возросшая интенсивность коммуникаций с родителями (законными представителями) обучающихся.</a:t>
            </a:r>
          </a:p>
        </p:txBody>
      </p:sp>
      <p:sp>
        <p:nvSpPr>
          <p:cNvPr id="3" name="Объект 2"/>
          <p:cNvSpPr>
            <a:spLocks noGrp="1"/>
          </p:cNvSpPr>
          <p:nvPr>
            <p:ph idx="1"/>
          </p:nvPr>
        </p:nvSpPr>
        <p:spPr>
          <a:xfrm>
            <a:off x="838200" y="1983280"/>
            <a:ext cx="10515600" cy="4351338"/>
          </a:xfrm>
        </p:spPr>
        <p:txBody>
          <a:bodyPr>
            <a:normAutofit fontScale="92500" lnSpcReduction="20000"/>
          </a:bodyPr>
          <a:lstStyle/>
          <a:p>
            <a:r>
              <a:rPr lang="ru-RU" dirty="0"/>
              <a:t>Решение успешно найдено организациями, административный персонал в которых ввел временные ограничения на работу педагогов, включая ответы на запросы, поступившие после определенного времени, в течение следующего рабочего дня. </a:t>
            </a:r>
          </a:p>
          <a:p>
            <a:r>
              <a:rPr lang="ru-RU" dirty="0"/>
              <a:t>Решения целесообразно принимать одновременно с информированием родителей, законных представителей о правилах коммуникации с педагогом + выстраивать такой график публикации информации об образовательном процессе, который позволил бы родителям (законным представителям) осуществлять коммуникацию в удобном режиме. </a:t>
            </a:r>
          </a:p>
          <a:p>
            <a:r>
              <a:rPr lang="ru-RU" dirty="0"/>
              <a:t>Пример: решение о формировании заданий для обучающихся не позднее конкретного времени в первой половине дня, записи аудио\</a:t>
            </a:r>
            <a:r>
              <a:rPr lang="ru-RU" dirty="0" err="1"/>
              <a:t>видеоразъяснений</a:t>
            </a:r>
            <a:r>
              <a:rPr lang="ru-RU" dirty="0"/>
              <a:t>. </a:t>
            </a:r>
          </a:p>
          <a:p>
            <a:endParaRPr lang="ru-RU" dirty="0"/>
          </a:p>
        </p:txBody>
      </p:sp>
    </p:spTree>
    <p:extLst>
      <p:ext uri="{BB962C8B-B14F-4D97-AF65-F5344CB8AC3E}">
        <p14:creationId xmlns:p14="http://schemas.microsoft.com/office/powerpoint/2010/main" val="41095441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Обучение работников в связи с новыми условиями труда. Варианты решений для различных должностей (педагоги-психологи, педагоги-организаторы, </a:t>
            </a:r>
            <a:r>
              <a:rPr lang="ru-RU" sz="3600" dirty="0" err="1"/>
              <a:t>тьюторы</a:t>
            </a:r>
            <a:r>
              <a:rPr lang="ru-RU" sz="3600" dirty="0"/>
              <a:t> и т.п.)</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Внутреннее – внешнее</a:t>
            </a:r>
          </a:p>
          <a:p>
            <a:r>
              <a:rPr lang="ru-RU" dirty="0"/>
              <a:t>Обязанности по должности – дополнительные</a:t>
            </a:r>
          </a:p>
          <a:p>
            <a:r>
              <a:rPr lang="ru-RU" dirty="0"/>
              <a:t>Проблема может решаться, и успешно решается во многих организациях, путем выявления дефицитов и взаимного обучения сотрудников, подготовки памяток, пошаговых инструкций и иных подобных документов, </a:t>
            </a:r>
            <a:r>
              <a:rPr lang="ru-RU" dirty="0" err="1"/>
              <a:t>видеоинструкций</a:t>
            </a:r>
            <a:r>
              <a:rPr lang="ru-RU" dirty="0"/>
              <a:t>. Ограничением в данном случае может выступать рабочее время работника, т.к. деятельность по обучению коллег, подготовке таких методических материалов входит в состав рабочего времени. </a:t>
            </a:r>
          </a:p>
          <a:p>
            <a:r>
              <a:rPr lang="ru-RU" dirty="0"/>
              <a:t>Освоить те или иные инструменты организации образовательного процесса –методическая работа для педагога. По общему правилу, она включена в состав должностных обязанностей педагога. Поэтому работодатель вправе дать поручение освоить конкретные образовательные инструменты</a:t>
            </a:r>
          </a:p>
          <a:p>
            <a:endParaRPr lang="ru-RU" dirty="0"/>
          </a:p>
        </p:txBody>
      </p:sp>
    </p:spTree>
    <p:extLst>
      <p:ext uri="{BB962C8B-B14F-4D97-AF65-F5344CB8AC3E}">
        <p14:creationId xmlns:p14="http://schemas.microsoft.com/office/powerpoint/2010/main" val="33049697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Юридические особенности нагрузки при онлайн-взаимодействии</a:t>
            </a:r>
          </a:p>
        </p:txBody>
      </p:sp>
      <p:sp>
        <p:nvSpPr>
          <p:cNvPr id="3" name="Объект 2"/>
          <p:cNvSpPr>
            <a:spLocks noGrp="1"/>
          </p:cNvSpPr>
          <p:nvPr>
            <p:ph idx="1"/>
          </p:nvPr>
        </p:nvSpPr>
        <p:spPr/>
        <p:txBody>
          <a:bodyPr>
            <a:normAutofit fontScale="85000" lnSpcReduction="10000"/>
          </a:bodyPr>
          <a:lstStyle/>
          <a:p>
            <a:r>
              <a:rPr lang="ru-RU" dirty="0"/>
              <a:t>Есть технические задачи (помогать регистрироваться на сайтах и т.п.), их может выполнять любой работник организации. </a:t>
            </a:r>
          </a:p>
          <a:p>
            <a:r>
              <a:rPr lang="ru-RU" dirty="0"/>
              <a:t>Индивидуальная работа с обучающимися (пояснение нового материала, проверка самостоятельных заданий) – это задача педагогическая, и может быть возложена только на педагогического работника. </a:t>
            </a:r>
          </a:p>
          <a:p>
            <a:r>
              <a:rPr lang="ru-RU" dirty="0"/>
              <a:t>Если требуется выполнение работы по конкретной должности, например, выполнение обязанностей </a:t>
            </a:r>
            <a:r>
              <a:rPr lang="ru-RU" dirty="0" err="1"/>
              <a:t>тьютора</a:t>
            </a:r>
            <a:r>
              <a:rPr lang="ru-RU" dirty="0"/>
              <a:t>, возложить такую работу можно лишь на работника, который отвечает квалификационным требованиям к должности. </a:t>
            </a:r>
          </a:p>
          <a:p>
            <a:r>
              <a:rPr lang="ru-RU" dirty="0"/>
              <a:t>Общий принцип – педагогическую работу выполняют педагоги, техническую работу выполняет любой работник, педагогическую работу по конкретной должности выполняет педагог, который имеет нужную квалификацию. Функции ассистента, консультанта по настройке оборудования и компьютерных программ не являются педагогическими. </a:t>
            </a:r>
          </a:p>
        </p:txBody>
      </p:sp>
    </p:spTree>
    <p:extLst>
      <p:ext uri="{BB962C8B-B14F-4D97-AF65-F5344CB8AC3E}">
        <p14:creationId xmlns:p14="http://schemas.microsoft.com/office/powerpoint/2010/main" val="40354164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Резко возросшее время на проверку самостоятельных работ обучающихся, и, в целом, на обратную связь с обучающимися</a:t>
            </a:r>
          </a:p>
        </p:txBody>
      </p:sp>
      <p:sp>
        <p:nvSpPr>
          <p:cNvPr id="3" name="Объект 2"/>
          <p:cNvSpPr>
            <a:spLocks noGrp="1"/>
          </p:cNvSpPr>
          <p:nvPr>
            <p:ph idx="1"/>
          </p:nvPr>
        </p:nvSpPr>
        <p:spPr>
          <a:xfrm>
            <a:off x="838200" y="2093639"/>
            <a:ext cx="10515600" cy="4351338"/>
          </a:xfrm>
        </p:spPr>
        <p:txBody>
          <a:bodyPr>
            <a:normAutofit fontScale="85000" lnSpcReduction="20000"/>
          </a:bodyPr>
          <a:lstStyle/>
          <a:p>
            <a:r>
              <a:rPr lang="ru-RU" dirty="0"/>
              <a:t>Решение: сервисы с автоматической проверкой заданий, которые выдаются обучающимся, а также разработка подобных заданий педагогами. Требует существенного времени. </a:t>
            </a:r>
          </a:p>
          <a:p>
            <a:r>
              <a:rPr lang="ru-RU" dirty="0"/>
              <a:t>Могут быть привлечены (с их согласия) работники организации, которые по тем или иным причинам оказались менее загружены работой – педагоги-организаторы, педагоги-библиотекари, работники, не являющиеся педагогическими (к техническим вопросам). </a:t>
            </a:r>
          </a:p>
          <a:p>
            <a:r>
              <a:rPr lang="ru-RU" dirty="0"/>
              <a:t>Проверка на уроке: рабочее время в его аудиторной части</a:t>
            </a:r>
          </a:p>
          <a:p>
            <a:r>
              <a:rPr lang="ru-RU" dirty="0"/>
              <a:t>Проверка автоматическая: рабочее время на проверку не затрачивается, однако затрачивается на разработку заданий (и возможно их помещение на платформы)</a:t>
            </a:r>
          </a:p>
          <a:p>
            <a:pPr lvl="1"/>
            <a:r>
              <a:rPr lang="ru-RU" dirty="0"/>
              <a:t>Служебное произведение – вариант оформления отношений</a:t>
            </a:r>
          </a:p>
          <a:p>
            <a:r>
              <a:rPr lang="ru-RU" dirty="0"/>
              <a:t>Проверка автоматическая с сопровождением обучающегося, в режиме реального взаимодействия: рабочее время в его аудиторной части</a:t>
            </a:r>
          </a:p>
          <a:p>
            <a:endParaRPr lang="ru-RU" dirty="0"/>
          </a:p>
          <a:p>
            <a:endParaRPr lang="ru-RU" dirty="0"/>
          </a:p>
        </p:txBody>
      </p:sp>
    </p:spTree>
    <p:extLst>
      <p:ext uri="{BB962C8B-B14F-4D97-AF65-F5344CB8AC3E}">
        <p14:creationId xmlns:p14="http://schemas.microsoft.com/office/powerpoint/2010/main" val="192150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Заголовок 1">
            <a:extLst>
              <a:ext uri="{FF2B5EF4-FFF2-40B4-BE49-F238E27FC236}">
                <a16:creationId xmlns:a16="http://schemas.microsoft.com/office/drawing/2014/main" id="{1DD56848-CCDA-4172-B80B-A6D86684A0AA}"/>
              </a:ext>
            </a:extLst>
          </p:cNvPr>
          <p:cNvSpPr>
            <a:spLocks noGrp="1"/>
          </p:cNvSpPr>
          <p:nvPr>
            <p:ph type="title"/>
          </p:nvPr>
        </p:nvSpPr>
        <p:spPr/>
        <p:txBody>
          <a:bodyPr/>
          <a:lstStyle/>
          <a:p>
            <a:r>
              <a:rPr lang="ru-RU" altLang="ru-RU"/>
              <a:t>Аттестация</a:t>
            </a:r>
          </a:p>
        </p:txBody>
      </p:sp>
      <p:sp>
        <p:nvSpPr>
          <p:cNvPr id="3" name="Объект 2">
            <a:extLst>
              <a:ext uri="{FF2B5EF4-FFF2-40B4-BE49-F238E27FC236}">
                <a16:creationId xmlns:a16="http://schemas.microsoft.com/office/drawing/2014/main" id="{5D24BC07-4288-4899-A708-F47D27C656C3}"/>
              </a:ext>
            </a:extLst>
          </p:cNvPr>
          <p:cNvSpPr>
            <a:spLocks noGrp="1"/>
          </p:cNvSpPr>
          <p:nvPr>
            <p:ph idx="1"/>
          </p:nvPr>
        </p:nvSpPr>
        <p:spPr/>
        <p:txBody>
          <a:bodyPr>
            <a:normAutofit fontScale="85000" lnSpcReduction="20000"/>
          </a:bodyPr>
          <a:lstStyle/>
          <a:p>
            <a:pPr>
              <a:defRPr/>
            </a:pPr>
            <a:r>
              <a:rPr lang="ru-RU" dirty="0"/>
              <a:t>Единые требования. </a:t>
            </a:r>
          </a:p>
          <a:p>
            <a:pPr>
              <a:defRPr/>
            </a:pPr>
            <a:r>
              <a:rPr lang="ru-RU" dirty="0"/>
              <a:t>Контроль знаний педагогов по предмету + проверка на соответствие </a:t>
            </a:r>
            <a:r>
              <a:rPr lang="ru-RU" dirty="0" err="1"/>
              <a:t>профстандарту</a:t>
            </a:r>
            <a:r>
              <a:rPr lang="ru-RU" dirty="0"/>
              <a:t>. </a:t>
            </a:r>
          </a:p>
          <a:p>
            <a:pPr>
              <a:defRPr/>
            </a:pPr>
            <a:r>
              <a:rPr lang="ru-RU" dirty="0"/>
              <a:t>В первом полугодии 2020 года новая модель аттестации проходит итоговую апробацию до июня (п. 16 приложения к приказу </a:t>
            </a:r>
            <a:r>
              <a:rPr lang="ru-RU" dirty="0" err="1"/>
              <a:t>Минобрнауки</a:t>
            </a:r>
            <a:r>
              <a:rPr lang="ru-RU" dirty="0"/>
              <a:t> от 26.07.2017 № 703).</a:t>
            </a:r>
          </a:p>
          <a:p>
            <a:pPr>
              <a:defRPr/>
            </a:pPr>
            <a:r>
              <a:rPr lang="ru-RU" dirty="0"/>
              <a:t>Порядок проведения аттестации педагогов закреплен приказом </a:t>
            </a:r>
            <a:r>
              <a:rPr lang="ru-RU" dirty="0" err="1"/>
              <a:t>Минобрнауки</a:t>
            </a:r>
            <a:r>
              <a:rPr lang="ru-RU" dirty="0"/>
              <a:t> от 07.04.2014 №276.</a:t>
            </a:r>
          </a:p>
          <a:p>
            <a:pPr>
              <a:defRPr/>
            </a:pPr>
            <a:r>
              <a:rPr lang="ru-RU" dirty="0"/>
              <a:t>Новая аттестация будет проходить по единым федеральным оценочным материалам (ЕФОМ). Они соответствуют </a:t>
            </a:r>
            <a:r>
              <a:rPr lang="ru-RU" dirty="0" err="1"/>
              <a:t>профстандарту</a:t>
            </a:r>
            <a:r>
              <a:rPr lang="ru-RU" dirty="0"/>
              <a:t> «Педагог», утвержденному приказом Минтруда от 18.10.2013 № 544н, и ФГОС общего образования. </a:t>
            </a:r>
          </a:p>
          <a:p>
            <a:pPr>
              <a:defRPr/>
            </a:pPr>
            <a:r>
              <a:rPr lang="ru-RU" dirty="0" err="1"/>
              <a:t>ефом.рф</a:t>
            </a:r>
            <a:r>
              <a:rPr lang="ru-RU" dirty="0"/>
              <a:t>. </a:t>
            </a:r>
          </a:p>
          <a:p>
            <a:pPr>
              <a:defRPr/>
            </a:pPr>
            <a:endParaRPr lang="ru-RU"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Резко возросшее время на методическую работу</a:t>
            </a:r>
          </a:p>
        </p:txBody>
      </p:sp>
      <p:sp>
        <p:nvSpPr>
          <p:cNvPr id="3" name="Объект 2"/>
          <p:cNvSpPr>
            <a:spLocks noGrp="1"/>
          </p:cNvSpPr>
          <p:nvPr>
            <p:ph idx="1"/>
          </p:nvPr>
        </p:nvSpPr>
        <p:spPr>
          <a:xfrm>
            <a:off x="838200" y="1920218"/>
            <a:ext cx="10515600" cy="4351338"/>
          </a:xfrm>
        </p:spPr>
        <p:txBody>
          <a:bodyPr>
            <a:normAutofit fontScale="85000" lnSpcReduction="20000"/>
          </a:bodyPr>
          <a:lstStyle/>
          <a:p>
            <a:r>
              <a:rPr lang="ru-RU" dirty="0"/>
              <a:t>Решением данной проблемы могли бы стать примерные рабочие программы, примерные планы уроков и иных занятий, примерные планы внеурочной деятельности, примерные программы воспитательной работы, ориентированные на дистанционное изучение с использованием готовых материалов имеющихся образовательных платформ. </a:t>
            </a:r>
          </a:p>
          <a:p>
            <a:r>
              <a:rPr lang="ru-RU" dirty="0"/>
              <a:t>В рамках конкретной образовательной организации – крупного образовательного центра, либо нескольких образовательных организаций, в том числе подведомственных одному учредителю, решение вопроса о разгрузке педагогов может лежать в кооперации, совместной работе педагогов по разработке подобных планов и программ, с предоставлением разработанной самостоятельно части во всеобщее пользование, и получением в пользование разработанных коллегами частей планов, программ. Реализация такого варианта требует сопоставимости образовательных программ различных образовательных организаций – участников сетевого взаимодействия.</a:t>
            </a:r>
          </a:p>
        </p:txBody>
      </p:sp>
    </p:spTree>
    <p:extLst>
      <p:ext uri="{BB962C8B-B14F-4D97-AF65-F5344CB8AC3E}">
        <p14:creationId xmlns:p14="http://schemas.microsoft.com/office/powerpoint/2010/main" val="18263786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Контроль и аттестация обучающихся</a:t>
            </a:r>
          </a:p>
        </p:txBody>
      </p:sp>
      <p:sp>
        <p:nvSpPr>
          <p:cNvPr id="3" name="Объект 2"/>
          <p:cNvSpPr>
            <a:spLocks noGrp="1"/>
          </p:cNvSpPr>
          <p:nvPr>
            <p:ph idx="1"/>
          </p:nvPr>
        </p:nvSpPr>
        <p:spPr/>
        <p:txBody>
          <a:bodyPr>
            <a:normAutofit/>
          </a:bodyPr>
          <a:lstStyle/>
          <a:p>
            <a:r>
              <a:rPr lang="ru-RU" dirty="0"/>
              <a:t>Возможно изменить осуществление текущего контроля успеваемости и промежуточной аттестации обучающихся, установление их форм, периодичности и порядка проведения. Организация может поменять их, с целью разгрузить педагогов и обучающихся (как на постоянной основе, так и временно).</a:t>
            </a:r>
          </a:p>
          <a:p>
            <a:r>
              <a:rPr lang="ru-RU" dirty="0"/>
              <a:t>Проверка самостоятельности выполнения заданий в ходе промежуточной аттестации… ?... </a:t>
            </a:r>
          </a:p>
          <a:p>
            <a:r>
              <a:rPr lang="ru-RU" dirty="0"/>
              <a:t>Новая процедура: оценивание для определения сопоставимости результатов при проведении зачета</a:t>
            </a:r>
          </a:p>
          <a:p>
            <a:endParaRPr lang="ru-RU" dirty="0"/>
          </a:p>
        </p:txBody>
      </p:sp>
    </p:spTree>
    <p:extLst>
      <p:ext uri="{BB962C8B-B14F-4D97-AF65-F5344CB8AC3E}">
        <p14:creationId xmlns:p14="http://schemas.microsoft.com/office/powerpoint/2010/main" val="21683361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Проблема сохранения уровня заработной платы педагогических работников</a:t>
            </a:r>
          </a:p>
        </p:txBody>
      </p:sp>
      <p:sp>
        <p:nvSpPr>
          <p:cNvPr id="3" name="Объект 2"/>
          <p:cNvSpPr>
            <a:spLocks noGrp="1"/>
          </p:cNvSpPr>
          <p:nvPr>
            <p:ph idx="1"/>
          </p:nvPr>
        </p:nvSpPr>
        <p:spPr>
          <a:xfrm>
            <a:off x="268015" y="1825624"/>
            <a:ext cx="11524592" cy="4890485"/>
          </a:xfrm>
        </p:spPr>
        <p:txBody>
          <a:bodyPr>
            <a:normAutofit fontScale="85000" lnSpcReduction="20000"/>
          </a:bodyPr>
          <a:lstStyle/>
          <a:p>
            <a:r>
              <a:rPr lang="ru-RU" dirty="0"/>
              <a:t>Проблема находит свое решение в сохранении часов педагогической работы, учебной (преподавательской) работы педагогических работников. </a:t>
            </a:r>
          </a:p>
          <a:p>
            <a:pPr lvl="1"/>
            <a:r>
              <a:rPr lang="ru-RU" dirty="0"/>
              <a:t>Законодательство и подзаконные нормативные акты ни в одном документе не связывают педагогическую работу с обязательным личным присутствием на рабочем месте в образовательной организации. </a:t>
            </a:r>
          </a:p>
          <a:p>
            <a:r>
              <a:rPr lang="ru-RU" dirty="0"/>
              <a:t>Учебная нагрузка определяется как учебная (преподавательская) работа во взаимодействии с обучающимися по видам учебной деятельности, установленным учебным планом, при этом не важно, осуществляется ли такое взаимодействие с личным контактом, либо в дистанционном режиме. </a:t>
            </a:r>
          </a:p>
          <a:p>
            <a:r>
              <a:rPr lang="ru-RU" dirty="0"/>
              <a:t>Сохранение часов не представляет большой проблемы. </a:t>
            </a:r>
          </a:p>
          <a:p>
            <a:pPr lvl="1"/>
            <a:r>
              <a:rPr lang="ru-RU" dirty="0"/>
              <a:t>У работника могут измениться формы работы с обучающимися, например, ранее он вел уроки, а в текущей ситуации этот материал осваивается самостоятельно, в виде просмотра готовых занятий на образовательных платформах, а педагог занимается индивидуальной работой с обучающимися – поясняет материал, помогает с пониманием заданий и их выполнением и т.п. </a:t>
            </a:r>
          </a:p>
          <a:p>
            <a:pPr lvl="1"/>
            <a:r>
              <a:rPr lang="ru-RU" dirty="0"/>
              <a:t>Опыт высшего образования может быть интересен. </a:t>
            </a:r>
          </a:p>
          <a:p>
            <a:pPr lvl="1"/>
            <a:r>
              <a:rPr lang="ru-RU" dirty="0"/>
              <a:t>Такое изменение может произойти с сохранением учебной нагрузки, если в учебный план будут своевременно внесены изменения, в частности, скорректированы виды учебной деятельности, которые осуществляются во взаимодействии педагога и обучающегося. </a:t>
            </a:r>
          </a:p>
        </p:txBody>
      </p:sp>
    </p:spTree>
    <p:extLst>
      <p:ext uri="{BB962C8B-B14F-4D97-AF65-F5344CB8AC3E}">
        <p14:creationId xmlns:p14="http://schemas.microsoft.com/office/powerpoint/2010/main" val="8509450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Проблема сохранения стимулирующих и компенсационных выплат</a:t>
            </a:r>
          </a:p>
        </p:txBody>
      </p:sp>
      <p:sp>
        <p:nvSpPr>
          <p:cNvPr id="3" name="Объект 2"/>
          <p:cNvSpPr>
            <a:spLocks noGrp="1"/>
          </p:cNvSpPr>
          <p:nvPr>
            <p:ph idx="1"/>
          </p:nvPr>
        </p:nvSpPr>
        <p:spPr>
          <a:xfrm>
            <a:off x="268015" y="1825624"/>
            <a:ext cx="11524592" cy="4890485"/>
          </a:xfrm>
        </p:spPr>
        <p:txBody>
          <a:bodyPr>
            <a:normAutofit fontScale="92500" lnSpcReduction="10000"/>
          </a:bodyPr>
          <a:lstStyle/>
          <a:p>
            <a:r>
              <a:rPr lang="ru-RU" dirty="0"/>
              <a:t>Переход в дистанционный режим работы сам по себе не является основанием для отмены тех или иных компенсационных, стимулирующих выплат. </a:t>
            </a:r>
          </a:p>
          <a:p>
            <a:r>
              <a:rPr lang="ru-RU" dirty="0"/>
              <a:t>НО: могут отпасть сами основания для назначения выплат (не проводятся олимпиады, не работает школьный театр и т.п.)</a:t>
            </a:r>
          </a:p>
          <a:p>
            <a:pPr lvl="1"/>
            <a:r>
              <a:rPr lang="ru-RU" dirty="0"/>
              <a:t>Исчезновение оснований для назначения ряда стимулирующих, компенсационных выплат может быть скомпенсировано введением новых оснований. </a:t>
            </a:r>
          </a:p>
          <a:p>
            <a:pPr lvl="1"/>
            <a:r>
              <a:rPr lang="ru-RU" dirty="0"/>
              <a:t>Можно сохранить общий объем ФОТ, возможно, перераспределив выплаты персонально. </a:t>
            </a:r>
          </a:p>
          <a:p>
            <a:r>
              <a:rPr lang="ru-RU" dirty="0"/>
              <a:t>В рамках меняющихся выплат локальные нормативные акты могут быть изменены как временно, так на постоянной основе, с введением дополнительного раздела, главы, параграфа либо для работающих в дистанционном режиме, либо на случай введения дистанционного режима работы в организации. </a:t>
            </a:r>
          </a:p>
          <a:p>
            <a:endParaRPr lang="ru-RU" dirty="0"/>
          </a:p>
        </p:txBody>
      </p:sp>
    </p:spTree>
    <p:extLst>
      <p:ext uri="{BB962C8B-B14F-4D97-AF65-F5344CB8AC3E}">
        <p14:creationId xmlns:p14="http://schemas.microsoft.com/office/powerpoint/2010/main" val="26550344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Ответственность за предоставленную технику</a:t>
            </a:r>
          </a:p>
        </p:txBody>
      </p:sp>
      <p:sp>
        <p:nvSpPr>
          <p:cNvPr id="3" name="Объект 2"/>
          <p:cNvSpPr>
            <a:spLocks noGrp="1"/>
          </p:cNvSpPr>
          <p:nvPr>
            <p:ph idx="1"/>
          </p:nvPr>
        </p:nvSpPr>
        <p:spPr>
          <a:xfrm>
            <a:off x="838200" y="2506662"/>
            <a:ext cx="10515600" cy="4351338"/>
          </a:xfrm>
        </p:spPr>
        <p:txBody>
          <a:bodyPr/>
          <a:lstStyle/>
          <a:p>
            <a:r>
              <a:rPr lang="ru-RU" dirty="0"/>
              <a:t>Работник НЕ ДОЛЖЕН отвечать за естественный износ и поломки, не связанные с неправильным виновным использованием техники работником</a:t>
            </a:r>
          </a:p>
          <a:p>
            <a:r>
              <a:rPr lang="ru-RU" dirty="0"/>
              <a:t>ПРОБЛЕМА – «небезопасные» условия дома (многодетная семья, маленькие дети и т.п.). </a:t>
            </a:r>
          </a:p>
          <a:p>
            <a:r>
              <a:rPr lang="ru-RU" dirty="0"/>
              <a:t>Пределы материальной ответственности – по ТК</a:t>
            </a:r>
          </a:p>
        </p:txBody>
      </p:sp>
    </p:spTree>
    <p:extLst>
      <p:ext uri="{BB962C8B-B14F-4D97-AF65-F5344CB8AC3E}">
        <p14:creationId xmlns:p14="http://schemas.microsoft.com/office/powerpoint/2010/main" val="37419490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Материальная ответственность</a:t>
            </a:r>
          </a:p>
        </p:txBody>
      </p:sp>
      <p:sp>
        <p:nvSpPr>
          <p:cNvPr id="3" name="Объект 2"/>
          <p:cNvSpPr>
            <a:spLocks noGrp="1"/>
          </p:cNvSpPr>
          <p:nvPr>
            <p:ph idx="1"/>
          </p:nvPr>
        </p:nvSpPr>
        <p:spPr/>
        <p:txBody>
          <a:bodyPr/>
          <a:lstStyle/>
          <a:p>
            <a:r>
              <a:rPr lang="ru-RU" dirty="0"/>
              <a:t>Ст. 241</a:t>
            </a:r>
          </a:p>
          <a:p>
            <a:r>
              <a:rPr lang="ru-RU" dirty="0"/>
              <a:t>В пределах среднего месячного заработка, если иное не установлено федеральным законом</a:t>
            </a:r>
            <a:endParaRPr lang="en-US" dirty="0"/>
          </a:p>
          <a:p>
            <a:r>
              <a:rPr lang="en-US" dirty="0"/>
              <a:t>243 – </a:t>
            </a:r>
            <a:r>
              <a:rPr lang="ru-RU" dirty="0"/>
              <a:t>случаи полной материальной ответственности – причинение ущерба не при исполнении работником трудовых обязанностей, недостача ценностей, полученных по разовому документу \ на основании специального </a:t>
            </a:r>
            <a:r>
              <a:rPr lang="ru-RU"/>
              <a:t>письменного договора</a:t>
            </a:r>
            <a:endParaRPr lang="ru-RU" dirty="0"/>
          </a:p>
        </p:txBody>
      </p:sp>
    </p:spTree>
    <p:extLst>
      <p:ext uri="{BB962C8B-B14F-4D97-AF65-F5344CB8AC3E}">
        <p14:creationId xmlns:p14="http://schemas.microsoft.com/office/powerpoint/2010/main" val="209995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Заголовок 1">
            <a:extLst>
              <a:ext uri="{FF2B5EF4-FFF2-40B4-BE49-F238E27FC236}">
                <a16:creationId xmlns:a16="http://schemas.microsoft.com/office/drawing/2014/main" id="{D69EB3E2-B2B4-4806-A9AA-4EEDF09F1A1E}"/>
              </a:ext>
            </a:extLst>
          </p:cNvPr>
          <p:cNvSpPr>
            <a:spLocks noGrp="1"/>
          </p:cNvSpPr>
          <p:nvPr>
            <p:ph type="title"/>
          </p:nvPr>
        </p:nvSpPr>
        <p:spPr/>
        <p:txBody>
          <a:bodyPr/>
          <a:lstStyle/>
          <a:p>
            <a:r>
              <a:rPr lang="ru-RU" altLang="ru-RU" sz="2800"/>
              <a:t>Профстандарт</a:t>
            </a:r>
          </a:p>
        </p:txBody>
      </p:sp>
      <p:sp>
        <p:nvSpPr>
          <p:cNvPr id="69635" name="Объект 2">
            <a:extLst>
              <a:ext uri="{FF2B5EF4-FFF2-40B4-BE49-F238E27FC236}">
                <a16:creationId xmlns:a16="http://schemas.microsoft.com/office/drawing/2014/main" id="{D2A2CEE4-7D74-4FE6-8EFF-48105CE2CFDE}"/>
              </a:ext>
            </a:extLst>
          </p:cNvPr>
          <p:cNvSpPr>
            <a:spLocks noGrp="1"/>
          </p:cNvSpPr>
          <p:nvPr>
            <p:ph idx="1"/>
          </p:nvPr>
        </p:nvSpPr>
        <p:spPr/>
        <p:txBody>
          <a:bodyPr>
            <a:normAutofit/>
          </a:bodyPr>
          <a:lstStyle/>
          <a:p>
            <a:r>
              <a:rPr lang="ru-RU" altLang="ru-RU" sz="2400" dirty="0"/>
              <a:t>В проект </a:t>
            </a:r>
            <a:r>
              <a:rPr lang="ru-RU" altLang="ru-RU" sz="2400" dirty="0" err="1"/>
              <a:t>профстандарта</a:t>
            </a:r>
            <a:r>
              <a:rPr lang="ru-RU" altLang="ru-RU" sz="2400" dirty="0"/>
              <a:t> педагога внесли горизонтальную систему роста (</a:t>
            </a:r>
            <a:r>
              <a:rPr lang="ru-RU" altLang="ru-RU" sz="2400" dirty="0" err="1"/>
              <a:t>профстандартпедагога.рф</a:t>
            </a:r>
            <a:r>
              <a:rPr lang="ru-RU" altLang="ru-RU" sz="2400" dirty="0"/>
              <a:t>). </a:t>
            </a:r>
          </a:p>
          <a:p>
            <a:r>
              <a:rPr lang="ru-RU" altLang="ru-RU" sz="2400" dirty="0"/>
              <a:t>Две новые учительские должности – старший и ведущий учитель (новость с сайта </a:t>
            </a:r>
            <a:r>
              <a:rPr lang="ru-RU" altLang="ru-RU" sz="2400" dirty="0" err="1"/>
              <a:t>Минпросвещения</a:t>
            </a:r>
            <a:r>
              <a:rPr lang="ru-RU" altLang="ru-RU" sz="2400" dirty="0"/>
              <a:t> от 16.04.2019). </a:t>
            </a:r>
          </a:p>
          <a:p>
            <a:r>
              <a:rPr lang="ru-RU" altLang="ru-RU" sz="2400" dirty="0"/>
              <a:t>Планируется, что ведущие учителя будут выполнять роль наставников, а старшие учителя – методистов (новость с сайта </a:t>
            </a:r>
            <a:r>
              <a:rPr lang="ru-RU" altLang="ru-RU" sz="2400" dirty="0" err="1"/>
              <a:t>Минпросвещения</a:t>
            </a:r>
            <a:r>
              <a:rPr lang="ru-RU" altLang="ru-RU" sz="2400" dirty="0"/>
              <a:t> от 16.11.2018). </a:t>
            </a:r>
          </a:p>
          <a:p>
            <a:r>
              <a:rPr lang="ru-RU" altLang="ru-RU" sz="2400" dirty="0"/>
              <a:t>Чтобы перейти на следующую ступень роста, педагог должен пройти аттестацию</a:t>
            </a:r>
            <a:r>
              <a:rPr lang="ru-RU" altLang="ru-RU" sz="3200" dirty="0"/>
              <a:t>.</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4392</TotalTime>
  <Words>10985</Words>
  <Application>Microsoft Office PowerPoint</Application>
  <PresentationFormat>Широкоэкранный</PresentationFormat>
  <Paragraphs>452</Paragraphs>
  <Slides>85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85</vt:i4>
      </vt:variant>
    </vt:vector>
  </HeadingPairs>
  <TitlesOfParts>
    <vt:vector size="93" baseType="lpstr">
      <vt:lpstr>Arial</vt:lpstr>
      <vt:lpstr>Calibri</vt:lpstr>
      <vt:lpstr>Calibri Light</vt:lpstr>
      <vt:lpstr>inherit</vt:lpstr>
      <vt:lpstr>NotoSans</vt:lpstr>
      <vt:lpstr>PT Sans</vt:lpstr>
      <vt:lpstr>Roboto</vt:lpstr>
      <vt:lpstr>Тема Office</vt:lpstr>
      <vt:lpstr>Трудовые отношения в организации</vt:lpstr>
      <vt:lpstr>Права педагогов и должностные обязанности, оплата труда: очередной виток изменений</vt:lpstr>
      <vt:lpstr>Рабочее время и время отдыха</vt:lpstr>
      <vt:lpstr>Законопроект № 1146595-7 О внесении изменения в статью 13 ФЗ "Об образовании в РФ" </vt:lpstr>
      <vt:lpstr>Базовые принципы регулирования трудовых отношений с педагогами</vt:lpstr>
      <vt:lpstr>Что такое НСУР?</vt:lpstr>
      <vt:lpstr>Для образовательной организации:</vt:lpstr>
      <vt:lpstr>Аттестация</vt:lpstr>
      <vt:lpstr>Профстандарт</vt:lpstr>
      <vt:lpstr>Изменения: 100+ вариантов</vt:lpstr>
      <vt:lpstr>Презентация PowerPoint</vt:lpstr>
      <vt:lpstr>ДПО</vt:lpstr>
      <vt:lpstr>Презентация PowerPoint</vt:lpstr>
      <vt:lpstr>Презентация PowerPoint</vt:lpstr>
      <vt:lpstr>Ключевые принципы</vt:lpstr>
      <vt:lpstr>Задача: реализация образовательной программы</vt:lpstr>
      <vt:lpstr>Основной вопрос: структура труда</vt:lpstr>
      <vt:lpstr>Ст. 47</vt:lpstr>
      <vt:lpstr>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vt:lpstr>
      <vt:lpstr>Новые изменения в ст. 144 ТК от 09.11.2020</vt:lpstr>
      <vt:lpstr>СОТ</vt:lpstr>
      <vt:lpstr>09.03.2021 Директор департамента подготовки и профессионального развития педагогических кадров Минпросвещения Андрей Милехин </vt:lpstr>
      <vt:lpstr>Презентация PowerPoint</vt:lpstr>
      <vt:lpstr>Презентация PowerPoint</vt:lpstr>
      <vt:lpstr>К вопросу про актуальность</vt:lpstr>
      <vt:lpstr>Презентация PowerPoint</vt:lpstr>
      <vt:lpstr>Источники финансирования и зарплата педагога</vt:lpstr>
      <vt:lpstr>Статья 157 ТК</vt:lpstr>
      <vt:lpstr>Постановление Конституционного Суда от 16 декабря 2019 г. № 40-П</vt:lpstr>
      <vt:lpstr>Презентация PowerPoint</vt:lpstr>
      <vt:lpstr>Основные характеристики</vt:lpstr>
      <vt:lpstr>Основные характеристики</vt:lpstr>
      <vt:lpstr>Основные характеристики</vt:lpstr>
      <vt:lpstr>Основные характеристики</vt:lpstr>
      <vt:lpstr>Основные характеристики</vt:lpstr>
      <vt:lpstr>Информационно-образовательная среда, ДОТ, ЭО, оснащение кабинетов</vt:lpstr>
      <vt:lpstr>Учебники</vt:lpstr>
      <vt:lpstr>Психолого-педагогические условия</vt:lpstr>
      <vt:lpstr>Повышение квалификации</vt:lpstr>
      <vt:lpstr>Федеральный закон от 02.12.2019 N 403-ФЗ "О внесении изменений в Федеральный закон "Об образовании в Российской Федерации" и отдельные законодательные акты Российской Федерации"</vt:lpstr>
      <vt:lpstr>403-ФЗ, в ст. 15</vt:lpstr>
      <vt:lpstr>Федеральный закон от 31.07.2020 N 304-ФЗ "О внесении изменений в Федеральный закон "Об образовании в Российской Федерации" по вопросам воспитания обучающихся" </vt:lpstr>
      <vt:lpstr>Презентация PowerPoint</vt:lpstr>
      <vt:lpstr>Презентация PowerPoint</vt:lpstr>
      <vt:lpstr>Презентация PowerPoint</vt:lpstr>
      <vt:lpstr>А что вместо?</vt:lpstr>
      <vt:lpstr>Требования к реализации программ</vt:lpstr>
      <vt:lpstr>ОВЗ</vt:lpstr>
      <vt:lpstr>Требования к цифровому обучению</vt:lpstr>
      <vt:lpstr>Дистанционные образовательные технологии</vt:lpstr>
      <vt:lpstr>Электронные средства обучения</vt:lpstr>
      <vt:lpstr>Электронные средства обучения</vt:lpstr>
      <vt:lpstr>Электронные средства обучения</vt:lpstr>
      <vt:lpstr>Презентация PowerPoint</vt:lpstr>
      <vt:lpstr>Федеральный закон от 08.06.2020 N 164-ФЗ "О внесении изменений в статьи 71.1 и 108 Федерального закона "Об образовании в Российской Федерации"</vt:lpstr>
      <vt:lpstr>Основные нормы: гл. 49.1 ТК РФ</vt:lpstr>
      <vt:lpstr>Ст. 74 ТК РФ</vt:lpstr>
      <vt:lpstr>Что вносится?</vt:lpstr>
      <vt:lpstr>Как вводят?</vt:lpstr>
      <vt:lpstr>Определение</vt:lpstr>
      <vt:lpstr>Варианты</vt:lpstr>
      <vt:lpstr>Заключение трудового договора</vt:lpstr>
      <vt:lpstr>Взаимодействие</vt:lpstr>
      <vt:lpstr>Презентация PowerPoint</vt:lpstr>
      <vt:lpstr>Презентация PowerPoint</vt:lpstr>
      <vt:lpstr>Режим рабочего времени</vt:lpstr>
      <vt:lpstr>Зарплата</vt:lpstr>
      <vt:lpstr>Компенсации </vt:lpstr>
      <vt:lpstr>Экстренная ситуация</vt:lpstr>
      <vt:lpstr>Локальный нормативный акт</vt:lpstr>
      <vt:lpstr>Презентация PowerPoint</vt:lpstr>
      <vt:lpstr>Дисциплина труда. Контроль за выполнением работниками должностных обязанностей: допустимые и недопустимые варианты </vt:lpstr>
      <vt:lpstr>Пределы ответственности работников. Решения при технических сбоях </vt:lpstr>
      <vt:lpstr>Особенности отчетности и вопросы минимизации отчетной документации </vt:lpstr>
      <vt:lpstr>Новый порядок общения с обучающимися – новые требования к работникам, основные конфликтные ситуации </vt:lpstr>
      <vt:lpstr>Резко возросшая интенсивность коммуникаций с родителями (законными представителями) обучающихся.</vt:lpstr>
      <vt:lpstr>Обучение работников в связи с новыми условиями труда. Варианты решений для различных должностей (педагоги-психологи, педагоги-организаторы, тьюторы и т.п.) </vt:lpstr>
      <vt:lpstr>Юридические особенности нагрузки при онлайн-взаимодействии</vt:lpstr>
      <vt:lpstr>Резко возросшее время на проверку самостоятельных работ обучающихся, и, в целом, на обратную связь с обучающимися</vt:lpstr>
      <vt:lpstr>Резко возросшее время на методическую работу</vt:lpstr>
      <vt:lpstr>Контроль и аттестация обучающихся</vt:lpstr>
      <vt:lpstr>Проблема сохранения уровня заработной платы педагогических работников</vt:lpstr>
      <vt:lpstr>Проблема сохранения стимулирующих и компенсационных выплат</vt:lpstr>
      <vt:lpstr>Ответственность за предоставленную технику</vt:lpstr>
      <vt:lpstr>Материальная ответственность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Трудовые отношения в организации в связи с переходом на дистанционную работу</dc:title>
  <dc:creator>Пользователь Windows</dc:creator>
  <cp:lastModifiedBy>Anna</cp:lastModifiedBy>
  <cp:revision>47</cp:revision>
  <dcterms:created xsi:type="dcterms:W3CDTF">2020-07-21T06:27:36Z</dcterms:created>
  <dcterms:modified xsi:type="dcterms:W3CDTF">2021-08-04T15:12:19Z</dcterms:modified>
</cp:coreProperties>
</file>