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523" r:id="rId2"/>
    <p:sldId id="301" r:id="rId3"/>
    <p:sldId id="476" r:id="rId4"/>
    <p:sldId id="503" r:id="rId5"/>
    <p:sldId id="266" r:id="rId6"/>
    <p:sldId id="505" r:id="rId7"/>
    <p:sldId id="508" r:id="rId8"/>
    <p:sldId id="324" r:id="rId9"/>
    <p:sldId id="299" r:id="rId10"/>
    <p:sldId id="303" r:id="rId11"/>
    <p:sldId id="335" r:id="rId12"/>
    <p:sldId id="314" r:id="rId13"/>
    <p:sldId id="318" r:id="rId14"/>
    <p:sldId id="479" r:id="rId15"/>
    <p:sldId id="480" r:id="rId16"/>
    <p:sldId id="478" r:id="rId17"/>
    <p:sldId id="481" r:id="rId18"/>
    <p:sldId id="482" r:id="rId19"/>
    <p:sldId id="483" r:id="rId20"/>
    <p:sldId id="484" r:id="rId21"/>
    <p:sldId id="485" r:id="rId22"/>
    <p:sldId id="487" r:id="rId23"/>
    <p:sldId id="486" r:id="rId24"/>
    <p:sldId id="488" r:id="rId25"/>
    <p:sldId id="489" r:id="rId26"/>
    <p:sldId id="490" r:id="rId27"/>
    <p:sldId id="491" r:id="rId28"/>
    <p:sldId id="492" r:id="rId29"/>
    <p:sldId id="469" r:id="rId30"/>
    <p:sldId id="470" r:id="rId31"/>
    <p:sldId id="471" r:id="rId32"/>
    <p:sldId id="472" r:id="rId33"/>
    <p:sldId id="473" r:id="rId34"/>
    <p:sldId id="474" r:id="rId35"/>
    <p:sldId id="493" r:id="rId36"/>
    <p:sldId id="494" r:id="rId37"/>
    <p:sldId id="495" r:id="rId38"/>
    <p:sldId id="496" r:id="rId39"/>
    <p:sldId id="497" r:id="rId40"/>
    <p:sldId id="498" r:id="rId41"/>
    <p:sldId id="499" r:id="rId42"/>
    <p:sldId id="500" r:id="rId43"/>
    <p:sldId id="501" r:id="rId44"/>
    <p:sldId id="502" r:id="rId45"/>
    <p:sldId id="298" r:id="rId46"/>
    <p:sldId id="568" r:id="rId47"/>
    <p:sldId id="393" r:id="rId48"/>
    <p:sldId id="475" r:id="rId49"/>
    <p:sldId id="515" r:id="rId50"/>
    <p:sldId id="559" r:id="rId51"/>
    <p:sldId id="312" r:id="rId52"/>
    <p:sldId id="524" r:id="rId53"/>
    <p:sldId id="311" r:id="rId54"/>
    <p:sldId id="560" r:id="rId55"/>
    <p:sldId id="532" r:id="rId56"/>
    <p:sldId id="561" r:id="rId57"/>
    <p:sldId id="562" r:id="rId58"/>
    <p:sldId id="533" r:id="rId59"/>
    <p:sldId id="534" r:id="rId60"/>
    <p:sldId id="563" r:id="rId61"/>
    <p:sldId id="564" r:id="rId62"/>
    <p:sldId id="565" r:id="rId63"/>
    <p:sldId id="566" r:id="rId64"/>
    <p:sldId id="567" r:id="rId65"/>
    <p:sldId id="468" r:id="rId66"/>
    <p:sldId id="397" r:id="rId67"/>
    <p:sldId id="558" r:id="rId6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33187-0347-49C4-8381-8F2127E90085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7F01C-0F6E-4877-8463-416F4690D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620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Образ слайда 1">
            <a:extLst>
              <a:ext uri="{FF2B5EF4-FFF2-40B4-BE49-F238E27FC236}">
                <a16:creationId xmlns:a16="http://schemas.microsoft.com/office/drawing/2014/main" id="{7FECBCC9-1415-43C1-B2F3-3ECF69D13E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Заметки 2">
            <a:extLst>
              <a:ext uri="{FF2B5EF4-FFF2-40B4-BE49-F238E27FC236}">
                <a16:creationId xmlns:a16="http://schemas.microsoft.com/office/drawing/2014/main" id="{FC000253-06E0-44FE-A992-108179B2C2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06500" name="Номер слайда 3">
            <a:extLst>
              <a:ext uri="{FF2B5EF4-FFF2-40B4-BE49-F238E27FC236}">
                <a16:creationId xmlns:a16="http://schemas.microsoft.com/office/drawing/2014/main" id="{CB5D1F34-EF31-4743-8748-270BB459C8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B4D9A78-223D-43E2-A3AC-4A741B2F07E7}" type="slidenum">
              <a:rPr lang="ru-RU" altLang="ru-RU" smtClean="0"/>
              <a:pPr/>
              <a:t>45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Образ слайда 1">
            <a:extLst>
              <a:ext uri="{FF2B5EF4-FFF2-40B4-BE49-F238E27FC236}">
                <a16:creationId xmlns:a16="http://schemas.microsoft.com/office/drawing/2014/main" id="{7FECBCC9-1415-43C1-B2F3-3ECF69D13E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Заметки 2">
            <a:extLst>
              <a:ext uri="{FF2B5EF4-FFF2-40B4-BE49-F238E27FC236}">
                <a16:creationId xmlns:a16="http://schemas.microsoft.com/office/drawing/2014/main" id="{FC000253-06E0-44FE-A992-108179B2C2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06500" name="Номер слайда 3">
            <a:extLst>
              <a:ext uri="{FF2B5EF4-FFF2-40B4-BE49-F238E27FC236}">
                <a16:creationId xmlns:a16="http://schemas.microsoft.com/office/drawing/2014/main" id="{CB5D1F34-EF31-4743-8748-270BB459C8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B4D9A78-223D-43E2-A3AC-4A741B2F07E7}" type="slidenum">
              <a:rPr lang="ru-RU" altLang="ru-RU" smtClean="0"/>
              <a:pPr/>
              <a:t>67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3879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DD4657-2060-48B9-83DF-708F29285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995C02-2AFA-47F6-8645-DCBCBA415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694E90-CB94-4367-892E-1FEA6052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3C6-B095-43E0-AA9C-EC98ACC32B7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E74ADD-C96B-4B1C-859F-EA50959DF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249C57-F10A-4DEA-BD15-E77EBA00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A3-27FC-4E08-9AA2-9F533975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14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8D89B-9B86-4503-B618-DEF29CBD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F4B413-E8C7-4A95-A8DA-6A89E943C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5C130F-E50F-4CF4-B78D-6A8425E4B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3C6-B095-43E0-AA9C-EC98ACC32B7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1C5577-85FF-4DA3-8437-BDFF46471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3838F2-DA60-4521-B539-18D36F09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A3-27FC-4E08-9AA2-9F533975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82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7A6DCA-046D-4687-BF74-E7EBC1358C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9A13F3-A85A-461A-BFEC-B205514CB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583115-921E-4DBF-80AF-0BE74EBCD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3C6-B095-43E0-AA9C-EC98ACC32B7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0B8C90-EE11-4881-9832-B1599AB8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47A56A-8742-4F9C-92DB-8118C9F8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A3-27FC-4E08-9AA2-9F533975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6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2242E-2748-44E9-8D14-FCB0B004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15A11B-ED8E-40AE-A919-0D52E5BD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31C506-302A-4692-96DF-5F1F2D5AB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3C6-B095-43E0-AA9C-EC98ACC32B7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C6160E-7AE2-4C6B-AC65-E092AB68A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CB8919-C357-43D0-A99F-F6B401EE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A3-27FC-4E08-9AA2-9F533975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44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F89511-0F8E-47D7-B660-5039C93C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99D01E-F257-40D1-A865-F4BBB1E9D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CA2168-174E-44B4-99B6-C38F35207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3C6-B095-43E0-AA9C-EC98ACC32B7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8E1648-D24F-4AE4-968A-FE97F3D8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41F231-CAEF-4D7B-890C-DDEFA2432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A3-27FC-4E08-9AA2-9F533975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9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ED37F-AD77-4F48-A820-524B4909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D81628-13FC-49E8-BD1E-7B6569634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7708BE-39C3-4AB7-9B54-0F65D7696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4B2C2C-DBDD-4BD9-89FD-A5579E4A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3C6-B095-43E0-AA9C-EC98ACC32B7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6128D6-CB7C-4817-87EF-A00074165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3B91C7-4D3C-4AE8-A025-1AAA0FE6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A3-27FC-4E08-9AA2-9F533975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5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0F2BB-19A4-44A2-B929-D428A6E19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DC9E0F-CD94-40B4-8BC2-0F9555DB5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818D67-A3AF-4519-862A-9B059C9A8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8D99F3D-B7B9-4397-A518-92CB87D16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01C7C68-A64C-45D1-88E8-10B6495AF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601363-738F-4BD6-A3C2-1A1BCB437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3C6-B095-43E0-AA9C-EC98ACC32B7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EDF16D6-880C-463F-8CFD-B0D6866CB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F2C5ABF-C0B1-4690-8868-564A3D77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A3-27FC-4E08-9AA2-9F533975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3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47FFC5-9FB1-4B8B-BE45-7E56457B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A6F20A-5CE0-4798-84F8-67DE0C2D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3C6-B095-43E0-AA9C-EC98ACC32B7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C129499-6FF0-402E-90AC-4757A5A6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4E1C75F-B85B-4357-A9DC-FB7D3918F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A3-27FC-4E08-9AA2-9F533975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5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146A360-4CB4-4398-A85D-DA2CF11F1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3C6-B095-43E0-AA9C-EC98ACC32B7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BB30DD-102E-4713-BA02-008F97A03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AFEF19-D6CF-4640-B211-61F080467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A3-27FC-4E08-9AA2-9F533975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5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069F2-CB7D-480A-A1D3-57ACF468E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F22DA3-AB11-4044-A66F-650BF3FB2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CDD2F2-53E4-4972-9FAB-A1B457EA6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75C4F2-DCBD-4068-ACD4-E1CED637C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3C6-B095-43E0-AA9C-EC98ACC32B7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5B9DFB-10E0-4894-856E-54448CAC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7A1701-29B7-47F5-BAA3-C04D8ECD2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A3-27FC-4E08-9AA2-9F533975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19AA2-DC6D-4229-B27E-7E1880EB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CFA52BB-956E-4B97-9455-33AF1F53C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D58C11-6DE2-4909-A367-413DD9D61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58CCEF-BDD9-408E-858B-D91FED5A6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43C6-B095-43E0-AA9C-EC98ACC32B7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9F214E-DC3E-4C2D-9F9F-C3163BF0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ED15D9-E4AE-43BA-AD73-80FBDEC9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9A3-27FC-4E08-9AA2-9F533975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37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18BF3-A7CF-4D42-A976-8B6A09167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A0BE11-F8ED-42E5-B1F5-2E72DF529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33C2CC-4264-40D8-9664-0E9BE4EC3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43C6-B095-43E0-AA9C-EC98ACC32B7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FA930C-1AEB-4403-A800-A8063AFC5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F1CB8A-A823-4323-A844-1ADC1C784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AF9A3-27FC-4E08-9AA2-9F533975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09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>
            <a:extLst>
              <a:ext uri="{FF2B5EF4-FFF2-40B4-BE49-F238E27FC236}">
                <a16:creationId xmlns:a16="http://schemas.microsoft.com/office/drawing/2014/main" id="{0F25CBCD-C263-496D-8B91-5EEE867B4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3991219"/>
            <a:ext cx="383222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0000"/>
                </a:solidFill>
              </a:rPr>
              <a:t>Вавилова Анна Александровна,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К.Ю.Н., ведущий эксперт Института образования НИУ ВШЭ</a:t>
            </a: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AA1E46-9995-42AF-82E8-280CC8117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495300"/>
            <a:ext cx="8085137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en-US" altLang="ru-RU" sz="4000" b="1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en-US" altLang="ru-RU" sz="4000" b="1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4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Семинар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Новые санитарные требования по профилактике инфекционных заболеваний»</a:t>
            </a:r>
            <a:endParaRPr lang="ru-RU" altLang="ru-RU" sz="28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0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ъект 2">
            <a:extLst>
              <a:ext uri="{FF2B5EF4-FFF2-40B4-BE49-F238E27FC236}">
                <a16:creationId xmlns:a16="http://schemas.microsoft.com/office/drawing/2014/main" id="{FD05F6F9-C228-44AB-9DAB-AC959CD6E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88" y="1031875"/>
            <a:ext cx="7962900" cy="5464175"/>
          </a:xfrm>
        </p:spPr>
        <p:txBody>
          <a:bodyPr/>
          <a:lstStyle/>
          <a:p>
            <a:r>
              <a:rPr lang="ru-RU" altLang="ru-RU"/>
              <a:t>2.1. Запрещается проведение массовых мероприятий </a:t>
            </a:r>
            <a:r>
              <a:rPr lang="ru-RU" altLang="ru-RU" b="1"/>
              <a:t>с участием различных групп лиц</a:t>
            </a:r>
            <a:r>
              <a:rPr lang="ru-RU" altLang="ru-RU"/>
              <a:t> (групповых ячеек, классов, отрядов и иных), а также массовых мероприятий </a:t>
            </a:r>
            <a:r>
              <a:rPr lang="ru-RU" altLang="ru-RU" b="1"/>
              <a:t>с привлечением лиц из иных организаций</a:t>
            </a:r>
            <a:r>
              <a:rPr lang="ru-RU" altLang="ru-RU"/>
              <a:t>.</a:t>
            </a:r>
          </a:p>
          <a:p>
            <a:endParaRPr lang="ru-RU" altLang="ru-RU"/>
          </a:p>
          <a:p>
            <a:r>
              <a:rPr lang="ru-RU" altLang="ru-RU"/>
              <a:t>= Любая образовательная деятельность с объединением обучающихся на данный момент ТОЛЬКО в дистанте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4065BC-7123-4A28-B236-F2A89D12D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50" y="871538"/>
            <a:ext cx="8145463" cy="5710237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dirty="0"/>
              <a:t>2.2. Лица, находящиеся в Организации </a:t>
            </a:r>
            <a:r>
              <a:rPr lang="ru-RU" b="1" dirty="0"/>
              <a:t>при круглосуточном режиме </a:t>
            </a:r>
            <a:r>
              <a:rPr lang="ru-RU" dirty="0"/>
              <a:t>ее работы, а также лица, </a:t>
            </a:r>
            <a:r>
              <a:rPr lang="ru-RU" b="1" dirty="0"/>
              <a:t>посещающие Организацию (на входе)</a:t>
            </a:r>
            <a:r>
              <a:rPr lang="ru-RU" dirty="0"/>
              <a:t>, подлежат термометрии </a:t>
            </a:r>
            <a:r>
              <a:rPr lang="ru-RU" b="1" dirty="0"/>
              <a:t>с занесением ее результатов в журнал в отношении лиц с температурой тела 37,1 °C и выше </a:t>
            </a:r>
            <a:r>
              <a:rPr lang="ru-RU" dirty="0"/>
              <a:t>в целях учета при проведении противоэпидемических мероприятий.</a:t>
            </a:r>
          </a:p>
          <a:p>
            <a:pPr>
              <a:defRPr/>
            </a:pPr>
            <a:r>
              <a:rPr lang="ru-RU" dirty="0"/>
              <a:t>При круглосуточном режиме работы Организации термометрия проводится не менее двух раз в сутки (утром и вечером).</a:t>
            </a:r>
          </a:p>
          <a:p>
            <a:pPr>
              <a:defRPr/>
            </a:pPr>
            <a:r>
              <a:rPr lang="ru-RU" dirty="0"/>
              <a:t>Лица </a:t>
            </a:r>
            <a:r>
              <a:rPr lang="ru-RU" b="1" dirty="0"/>
              <a:t>с признаками инфекционных заболеваний (респираторными, кишечными, повышенной температурой тела)</a:t>
            </a:r>
            <a:r>
              <a:rPr lang="ru-RU" dirty="0"/>
              <a:t> должны быть </a:t>
            </a:r>
            <a:r>
              <a:rPr lang="ru-RU" b="1" dirty="0"/>
              <a:t>незамедлительно изолированы </a:t>
            </a:r>
            <a:r>
              <a:rPr lang="ru-RU" dirty="0"/>
              <a:t>с момента выявления указанных признаков </a:t>
            </a:r>
            <a:r>
              <a:rPr lang="ru-RU" b="1" dirty="0"/>
              <a:t>до приезда бригады скорой (неотложной) медицинской помощи либо прибытия родителей (законных представителей) или самостоятельной самоизоляции </a:t>
            </a:r>
            <a:r>
              <a:rPr lang="ru-RU" dirty="0"/>
              <a:t>в домашних условиях. При этом </a:t>
            </a:r>
            <a:r>
              <a:rPr lang="ru-RU" b="1" dirty="0"/>
              <a:t>дети должны размещаться отдельно от взрослых</a:t>
            </a:r>
            <a:r>
              <a:rPr lang="ru-RU" dirty="0"/>
              <a:t>.</a:t>
            </a:r>
          </a:p>
          <a:p>
            <a:pPr>
              <a:defRPr/>
            </a:pPr>
            <a:r>
              <a:rPr lang="ru-RU" dirty="0"/>
              <a:t>С момента выявления указанных лиц Организация </a:t>
            </a:r>
            <a:r>
              <a:rPr lang="ru-RU" b="1" dirty="0"/>
              <a:t>в течение 2 часов должна любым доступным способом уведомить </a:t>
            </a:r>
            <a:r>
              <a:rPr lang="ru-RU" dirty="0"/>
              <a:t>территориальный орган федерального органа исполнительной власти, уполномоченного осуществлять федеральный государственный санитарно-эпидемиологический надзор.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ъект 2">
            <a:extLst>
              <a:ext uri="{FF2B5EF4-FFF2-40B4-BE49-F238E27FC236}">
                <a16:creationId xmlns:a16="http://schemas.microsoft.com/office/drawing/2014/main" id="{353A840F-3997-4608-9C1E-AB028ADDF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88" y="765175"/>
            <a:ext cx="8120062" cy="5549900"/>
          </a:xfrm>
        </p:spPr>
        <p:txBody>
          <a:bodyPr/>
          <a:lstStyle/>
          <a:p>
            <a:r>
              <a:rPr lang="ru-RU" altLang="ru-RU" sz="2000"/>
              <a:t>При проведении </a:t>
            </a:r>
            <a:r>
              <a:rPr lang="ru-RU" altLang="ru-RU" sz="2000" b="1"/>
              <a:t>итоговой и промежуточной аттестации </a:t>
            </a:r>
            <a:r>
              <a:rPr lang="ru-RU" altLang="ru-RU" sz="2000"/>
              <a:t>общеобразовательной организацией должны быть обеспечены:</a:t>
            </a:r>
          </a:p>
          <a:p>
            <a:r>
              <a:rPr lang="ru-RU" altLang="ru-RU" sz="2000"/>
              <a:t>составление </a:t>
            </a:r>
            <a:r>
              <a:rPr lang="ru-RU" altLang="ru-RU" sz="2000" b="1"/>
              <a:t>графика явки </a:t>
            </a:r>
            <a:r>
              <a:rPr lang="ru-RU" altLang="ru-RU" sz="2000"/>
              <a:t>обучающихся на аттестацию обучающихся в целях минимизации контактов обучающихся, в том числе при проведении термометрии;</a:t>
            </a:r>
          </a:p>
          <a:p>
            <a:r>
              <a:rPr lang="ru-RU" altLang="ru-RU" sz="2000" b="1"/>
              <a:t>условия для гигиенической обработки рук </a:t>
            </a:r>
            <a:r>
              <a:rPr lang="ru-RU" altLang="ru-RU" sz="2000"/>
              <a:t>с применением кожных антисептиков или дезинфицирующих салфеток при входе в помещение для проведения аттестации;</a:t>
            </a:r>
          </a:p>
          <a:p>
            <a:r>
              <a:rPr lang="ru-RU" altLang="ru-RU" sz="2000" b="1"/>
              <a:t>соблюдение в местах проведения аттестации социальной дистанции </a:t>
            </a:r>
            <a:r>
              <a:rPr lang="ru-RU" altLang="ru-RU" sz="2000"/>
              <a:t>между обучающимися не менее 1,5 метров посредством зигзагообразной рассадки по 1 человеку за партой;</a:t>
            </a:r>
          </a:p>
          <a:p>
            <a:r>
              <a:rPr lang="ru-RU" altLang="ru-RU" sz="2000"/>
              <a:t>использование </a:t>
            </a:r>
            <a:r>
              <a:rPr lang="ru-RU" altLang="ru-RU" sz="2000" b="1"/>
              <a:t>членами экзаменационной комиссии, присутствующими на экзамене, средств индивидуальной защиты </a:t>
            </a:r>
            <a:r>
              <a:rPr lang="ru-RU" altLang="ru-RU" sz="2000"/>
              <a:t>органов дыхания (одноразовых масок или многоразовых масок со сменными фильтрами). При этом смена одноразовых масок должна производиться не реже 1 раза в 3 часа, фильтров - в соответствии с инструкцией по их применению.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>
            <a:extLst>
              <a:ext uri="{FF2B5EF4-FFF2-40B4-BE49-F238E27FC236}">
                <a16:creationId xmlns:a16="http://schemas.microsoft.com/office/drawing/2014/main" id="{9323076D-7300-47DA-B953-52B5384F0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>
            <a:normAutofit fontScale="90000"/>
          </a:bodyPr>
          <a:lstStyle/>
          <a:p>
            <a:r>
              <a:rPr lang="ru-RU" altLang="ru-RU" sz="3200"/>
              <a:t>Новые СанПиН по профилактике инфекционных болезней</a:t>
            </a:r>
          </a:p>
        </p:txBody>
      </p:sp>
      <p:sp>
        <p:nvSpPr>
          <p:cNvPr id="69635" name="Объект 2">
            <a:extLst>
              <a:ext uri="{FF2B5EF4-FFF2-40B4-BE49-F238E27FC236}">
                <a16:creationId xmlns:a16="http://schemas.microsoft.com/office/drawing/2014/main" id="{64FF0C88-CC49-4774-9792-B1C4F6F38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/>
              <a:t>Главный государственный санитарный врач РФ принял Постановление от 28 января 2021 года N 4 «Об утверждении санитарных правил и норм СанПиН 3.3686-21 "Санитарно-эпидемиологические требования по профилактике инфекционных болезней"». </a:t>
            </a:r>
          </a:p>
          <a:p>
            <a:r>
              <a:rPr lang="ru-RU" altLang="ru-RU" sz="2200"/>
              <a:t>Действуют с начала учебного года.</a:t>
            </a:r>
          </a:p>
          <a:p>
            <a:r>
              <a:rPr lang="ru-RU" altLang="ru-RU" sz="2200"/>
              <a:t>Окончание действия – 2027 год.</a:t>
            </a:r>
          </a:p>
          <a:p>
            <a:endParaRPr lang="ru-RU" altLang="ru-RU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>
            <a:extLst>
              <a:ext uri="{FF2B5EF4-FFF2-40B4-BE49-F238E27FC236}">
                <a16:creationId xmlns:a16="http://schemas.microsoft.com/office/drawing/2014/main" id="{C7ABA3C5-5F99-41A0-AF43-A9CA5D78D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/>
          <a:lstStyle/>
          <a:p>
            <a:r>
              <a:rPr lang="ru-RU" altLang="ru-RU" sz="3200"/>
              <a:t>Важные нормы</a:t>
            </a:r>
          </a:p>
        </p:txBody>
      </p:sp>
      <p:sp>
        <p:nvSpPr>
          <p:cNvPr id="70659" name="Объект 2">
            <a:extLst>
              <a:ext uri="{FF2B5EF4-FFF2-40B4-BE49-F238E27FC236}">
                <a16:creationId xmlns:a16="http://schemas.microsoft.com/office/drawing/2014/main" id="{8E876F2C-B8AE-4185-BBC0-28FC3C7A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/>
              <a:t>Разделы по профилактике отдельных конкретных заболеваний</a:t>
            </a:r>
          </a:p>
          <a:p>
            <a:r>
              <a:rPr lang="ru-RU" altLang="ru-RU" sz="2200"/>
              <a:t>Раздел 2, посвященный общим требованиям по профилактике инфекционных болезней. </a:t>
            </a:r>
          </a:p>
          <a:p>
            <a:r>
              <a:rPr lang="ru-RU" altLang="ru-RU" sz="2200"/>
              <a:t>П. 98, который устанавливает необходимость проводить дезинсекцию.</a:t>
            </a:r>
          </a:p>
          <a:p>
            <a:r>
              <a:rPr lang="ru-RU" altLang="ru-RU" sz="2200"/>
              <a:t>П. 126, который устанавливает требования к дезинфекции.</a:t>
            </a:r>
          </a:p>
          <a:p>
            <a:r>
              <a:rPr lang="ru-RU" altLang="ru-RU" sz="2200"/>
              <a:t>П. 132, описывающий требования к системам кондиционирования и увлажнения воздуха.</a:t>
            </a:r>
          </a:p>
          <a:p>
            <a:r>
              <a:rPr lang="ru-RU" altLang="ru-RU" sz="2200"/>
              <a:t>Пп. 994-995, 1547, устанавливающие требования к акарицидной обработке. </a:t>
            </a:r>
            <a:endParaRPr lang="ru-RU" altLang="ru-RU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>
            <a:extLst>
              <a:ext uri="{FF2B5EF4-FFF2-40B4-BE49-F238E27FC236}">
                <a16:creationId xmlns:a16="http://schemas.microsoft.com/office/drawing/2014/main" id="{8EFA5DF7-D65F-47BB-8F33-823D3EA16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/>
          <a:lstStyle/>
          <a:p>
            <a:r>
              <a:rPr lang="ru-RU" altLang="ru-RU" sz="3200"/>
              <a:t>Про водоснабжение</a:t>
            </a:r>
          </a:p>
        </p:txBody>
      </p:sp>
      <p:sp>
        <p:nvSpPr>
          <p:cNvPr id="71683" name="Объект 2">
            <a:extLst>
              <a:ext uri="{FF2B5EF4-FFF2-40B4-BE49-F238E27FC236}">
                <a16:creationId xmlns:a16="http://schemas.microsoft.com/office/drawing/2014/main" id="{49327AF2-7445-440B-943A-010EC3D72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/>
              <a:t>П. 13. «В целях предупреждения возникновения и распространения инфекционных болезней … юридические лица, владельцы и лица, осуществляющие эксплуатацию централизованных, нецентрализованных, домовых распределительных, автономных систем питьевого водоснабжения населения, … обязаны обеспечить соответствие качества питьевой воды установленным требованиям».</a:t>
            </a:r>
            <a:endParaRPr lang="ru-RU" altLang="ru-RU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>
            <a:extLst>
              <a:ext uri="{FF2B5EF4-FFF2-40B4-BE49-F238E27FC236}">
                <a16:creationId xmlns:a16="http://schemas.microsoft.com/office/drawing/2014/main" id="{76F178DA-999B-4E05-BCF1-D17D4D058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>
            <a:normAutofit fontScale="90000"/>
          </a:bodyPr>
          <a:lstStyle/>
          <a:p>
            <a:r>
              <a:rPr lang="ru-RU" altLang="ru-RU" sz="3200"/>
              <a:t>Новые СанПиН по профилактике инфекционных болезней</a:t>
            </a:r>
          </a:p>
        </p:txBody>
      </p:sp>
      <p:sp>
        <p:nvSpPr>
          <p:cNvPr id="72707" name="Объект 2">
            <a:extLst>
              <a:ext uri="{FF2B5EF4-FFF2-40B4-BE49-F238E27FC236}">
                <a16:creationId xmlns:a16="http://schemas.microsoft.com/office/drawing/2014/main" id="{39F2C9F9-4BB1-40B7-B24C-0E1ADEC6D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/>
              <a:t>В п. 11 написано: «Юридические лица и индивидуальные предприниматели в соответствии с осуществляемой ими деятельностью обязаны разработать и утвердить программу производственного контроля за соблюдением санитарно-эпидемиологических требований и проведением санитарно-противоэпидемических (профилактических) мероприятий при выполнении работ и оказании услуг, в том числе посредством проведения лабораторных исследований и испытаний, и обеспечить его выполнение.». Нужно разрабатывать отдельный локальный нормативный акт?</a:t>
            </a:r>
          </a:p>
          <a:p>
            <a:r>
              <a:rPr lang="ru-RU" altLang="ru-RU" sz="2200"/>
              <a:t>- Да. Рекомендуется, чтобы его наименование точно соответствовало тексту пункта 11. </a:t>
            </a:r>
          </a:p>
          <a:p>
            <a:endParaRPr lang="ru-RU" altLang="ru-RU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>
            <a:extLst>
              <a:ext uri="{FF2B5EF4-FFF2-40B4-BE49-F238E27FC236}">
                <a16:creationId xmlns:a16="http://schemas.microsoft.com/office/drawing/2014/main" id="{B5BE0FBA-233B-4C33-AFF3-0B3AC99E0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/>
          <a:lstStyle/>
          <a:p>
            <a:r>
              <a:rPr lang="ru-RU" altLang="ru-RU" sz="3200"/>
              <a:t>Выявление и регистрация</a:t>
            </a:r>
          </a:p>
        </p:txBody>
      </p:sp>
      <p:sp>
        <p:nvSpPr>
          <p:cNvPr id="73731" name="Объект 2">
            <a:extLst>
              <a:ext uri="{FF2B5EF4-FFF2-40B4-BE49-F238E27FC236}">
                <a16:creationId xmlns:a16="http://schemas.microsoft.com/office/drawing/2014/main" id="{93E061F2-0AE8-417E-B962-104BA1BD9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/>
              <a:t>Должен ли педагог выявлять детей, больных инфекционными заболеваниями?</a:t>
            </a:r>
          </a:p>
          <a:p>
            <a:r>
              <a:rPr lang="ru-RU" altLang="ru-RU" sz="2200"/>
              <a:t>- По общему правилу, п. 21 документа эта обязанность возложена на медицинского работника образовательной организации. </a:t>
            </a:r>
          </a:p>
          <a:p>
            <a:r>
              <a:rPr lang="ru-RU" altLang="ru-RU" sz="2200"/>
              <a:t>Нужно ли в образовательной организации регистрировать инфекционные болезни?</a:t>
            </a:r>
          </a:p>
          <a:p>
            <a:r>
              <a:rPr lang="ru-RU" altLang="ru-RU" sz="2200"/>
              <a:t>- Да, согласно п. 26 каждый случай инфекционной болезни или подозрения на это заболевание, а также носительства возбудителей инфекционных болезней подлежит регистрации и учету в журнале учета инфекционных заболеваний (допускается использование электронных журналов) по месту их выявления.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>
            <a:extLst>
              <a:ext uri="{FF2B5EF4-FFF2-40B4-BE49-F238E27FC236}">
                <a16:creationId xmlns:a16="http://schemas.microsoft.com/office/drawing/2014/main" id="{8F8910CA-5996-4F4E-8AD7-8018A3FFE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/>
          <a:lstStyle/>
          <a:p>
            <a:r>
              <a:rPr lang="ru-RU" altLang="ru-RU" sz="3200"/>
              <a:t>Выявление</a:t>
            </a:r>
          </a:p>
        </p:txBody>
      </p:sp>
      <p:sp>
        <p:nvSpPr>
          <p:cNvPr id="74755" name="Объект 2">
            <a:extLst>
              <a:ext uri="{FF2B5EF4-FFF2-40B4-BE49-F238E27FC236}">
                <a16:creationId xmlns:a16="http://schemas.microsoft.com/office/drawing/2014/main" id="{C005DB36-55BA-4D15-A64F-4513B4323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/>
              <a:t>Исходя из п. 32 документа, в очагах инфекционных болезней с определенным возбудителем диагноз может быть установлен на основании клинико-эпидемиологических данных без лабораторного подтверждения. В любом случае, постановка диагноза (какими методами допустимо это делать, а какими нет) – это не предмет оценки образовательной организации. </a:t>
            </a:r>
          </a:p>
          <a:p>
            <a:r>
              <a:rPr lang="ru-RU" altLang="ru-RU" sz="2200"/>
              <a:t>Это делают лица, имеющие специальную подготовку, специалисты – эпидемиологи. Образовательная организация следует указаниям, не вмешиваясь в процессы постановки диагноза.</a:t>
            </a:r>
          </a:p>
          <a:p>
            <a:endParaRPr lang="ru-RU" altLang="ru-RU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>
            <a:extLst>
              <a:ext uri="{FF2B5EF4-FFF2-40B4-BE49-F238E27FC236}">
                <a16:creationId xmlns:a16="http://schemas.microsoft.com/office/drawing/2014/main" id="{247C2E97-366A-4762-AB63-AA28ED757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/>
          <a:lstStyle/>
          <a:p>
            <a:r>
              <a:rPr lang="ru-RU" altLang="ru-RU" sz="3200"/>
              <a:t>Изоляция</a:t>
            </a:r>
          </a:p>
        </p:txBody>
      </p:sp>
      <p:sp>
        <p:nvSpPr>
          <p:cNvPr id="75779" name="Объект 2">
            <a:extLst>
              <a:ext uri="{FF2B5EF4-FFF2-40B4-BE49-F238E27FC236}">
                <a16:creationId xmlns:a16="http://schemas.microsoft.com/office/drawing/2014/main" id="{56AAD465-3840-4B13-8F37-D49F8B09E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/>
              <a:t>Согласно п. 36, больные инфекционными болезнями изолируются по месту выявления. Т.е., если есть подозрение на заболевание инфекционного плана (это устанавливает медицинский работник), необходимость изолировать предусмотрена. А за теми, кто контактировал с заболевшим, согласно п. 38 может быть установлено медицинское наблюдение. </a:t>
            </a:r>
            <a:endParaRPr lang="ru-RU" altLang="ru-RU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05622F75-B407-45D3-9767-1C6FE7C29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08" y="520700"/>
            <a:ext cx="8845550" cy="638175"/>
          </a:xfrm>
        </p:spPr>
        <p:txBody>
          <a:bodyPr>
            <a:normAutofit fontScale="90000"/>
          </a:bodyPr>
          <a:lstStyle/>
          <a:p>
            <a:br>
              <a:rPr lang="ru-RU" altLang="ru-RU" sz="3200" dirty="0"/>
            </a:br>
            <a:br>
              <a:rPr lang="ru-RU" altLang="ru-RU" sz="3200" dirty="0"/>
            </a:br>
            <a:r>
              <a:rPr lang="ru-RU" altLang="ru-RU" sz="3200" dirty="0"/>
              <a:t>Ответственность организации</a:t>
            </a:r>
            <a:br>
              <a:rPr lang="ru-RU" altLang="ru-RU" dirty="0"/>
            </a:br>
            <a:endParaRPr lang="ru-RU" altLang="ru-RU" dirty="0"/>
          </a:p>
        </p:txBody>
      </p:sp>
      <p:sp>
        <p:nvSpPr>
          <p:cNvPr id="15363" name="Объект 2">
            <a:extLst>
              <a:ext uri="{FF2B5EF4-FFF2-40B4-BE49-F238E27FC236}">
                <a16:creationId xmlns:a16="http://schemas.microsoft.com/office/drawing/2014/main" id="{C7A27F9C-1855-4A54-B084-327CE43C5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092" y="1548179"/>
            <a:ext cx="8088313" cy="5151438"/>
          </a:xfrm>
        </p:spPr>
        <p:txBody>
          <a:bodyPr/>
          <a:lstStyle/>
          <a:p>
            <a:r>
              <a:rPr lang="ru-RU" altLang="ru-RU" sz="2000" dirty="0"/>
              <a:t>Ст. 28 Закона об образовании</a:t>
            </a:r>
          </a:p>
          <a:p>
            <a:r>
              <a:rPr lang="ru-RU" altLang="ru-RU" sz="2000" dirty="0"/>
              <a:t>Образовательная организация несет ответственность в установленном законодательством Российской Федерации порядке за </a:t>
            </a:r>
          </a:p>
          <a:p>
            <a:pPr lvl="1"/>
            <a:r>
              <a:rPr lang="ru-RU" altLang="ru-RU" sz="2000" dirty="0"/>
              <a:t>невыполнение или ненадлежащее выполнение функций, отнесенных к ее </a:t>
            </a:r>
            <a:r>
              <a:rPr lang="ru-RU" altLang="ru-RU" sz="2000" b="1" dirty="0"/>
              <a:t>компетенции</a:t>
            </a:r>
            <a:r>
              <a:rPr lang="ru-RU" altLang="ru-RU" sz="2000" dirty="0"/>
              <a:t>, </a:t>
            </a:r>
          </a:p>
          <a:p>
            <a:pPr lvl="1"/>
            <a:r>
              <a:rPr lang="ru-RU" altLang="ru-RU" sz="2000" dirty="0"/>
              <a:t>за </a:t>
            </a:r>
            <a:r>
              <a:rPr lang="ru-RU" altLang="ru-RU" sz="2000" b="1" dirty="0"/>
              <a:t>жизнь и здоровье </a:t>
            </a:r>
            <a:r>
              <a:rPr lang="ru-RU" altLang="ru-RU" sz="2000" dirty="0"/>
              <a:t>обучающихся при освоении образовательной программы, в том числе при проведении практической подготовки обучающихся, </a:t>
            </a:r>
          </a:p>
          <a:p>
            <a:pPr lvl="1"/>
            <a:r>
              <a:rPr lang="ru-RU" altLang="ru-RU" sz="2000" dirty="0"/>
              <a:t>за </a:t>
            </a:r>
            <a:r>
              <a:rPr lang="ru-RU" altLang="ru-RU" sz="2000" b="1" dirty="0"/>
              <a:t>жизнь и здоровье </a:t>
            </a:r>
            <a:r>
              <a:rPr lang="ru-RU" altLang="ru-RU" sz="2000" dirty="0"/>
              <a:t>работников образовательной организации при реализации образовательной программы, в том числе при проведении практической подготовки обучающихся, </a:t>
            </a:r>
          </a:p>
          <a:p>
            <a:pPr lvl="1"/>
            <a:r>
              <a:rPr lang="ru-RU" altLang="ru-RU" sz="2000" dirty="0"/>
              <a:t>за реализацию не в полном объеме </a:t>
            </a:r>
            <a:r>
              <a:rPr lang="ru-RU" altLang="ru-RU" sz="2000" b="1" dirty="0"/>
              <a:t>образовательных программ</a:t>
            </a:r>
            <a:r>
              <a:rPr lang="ru-RU" altLang="ru-RU" sz="2000" dirty="0"/>
              <a:t> в соответствии с учебным планом, качество образования своих выпускников.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>
            <a:extLst>
              <a:ext uri="{FF2B5EF4-FFF2-40B4-BE49-F238E27FC236}">
                <a16:creationId xmlns:a16="http://schemas.microsoft.com/office/drawing/2014/main" id="{AF76178F-9EBF-48BA-A6D2-DF7532AB3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649288"/>
            <a:ext cx="7794625" cy="627062"/>
          </a:xfrm>
        </p:spPr>
        <p:txBody>
          <a:bodyPr/>
          <a:lstStyle/>
          <a:p>
            <a:r>
              <a:rPr lang="ru-RU" altLang="ru-RU" sz="3200"/>
              <a:t>Медицинские осмотры</a:t>
            </a:r>
          </a:p>
        </p:txBody>
      </p:sp>
      <p:sp>
        <p:nvSpPr>
          <p:cNvPr id="76803" name="Объект 2">
            <a:extLst>
              <a:ext uri="{FF2B5EF4-FFF2-40B4-BE49-F238E27FC236}">
                <a16:creationId xmlns:a16="http://schemas.microsoft.com/office/drawing/2014/main" id="{F274225A-E8EF-4B5A-B650-D59A4245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138" y="1560513"/>
            <a:ext cx="7985125" cy="4560887"/>
          </a:xfrm>
        </p:spPr>
        <p:txBody>
          <a:bodyPr/>
          <a:lstStyle/>
          <a:p>
            <a:pPr indent="449263" algn="just"/>
            <a:r>
              <a:rPr lang="ru-RU" altLang="ru-RU" sz="2200"/>
              <a:t>Действительно ли педагогов могут обязать проходить медицинские осмотры не по графику?</a:t>
            </a:r>
          </a:p>
          <a:p>
            <a:pPr indent="449263" algn="just"/>
            <a:r>
              <a:rPr lang="ru-RU" altLang="ru-RU" sz="2200"/>
              <a:t>- Да, п. 59 документа предусматривает, что в случае ухудшения эпидемиологической обстановки, возникновения угрозы распространения инфекционных болезней среди населения, обязательные медицинские осмотры проводятся на основании постановлений органов, уполномоченных осуществлять федеральный государственный санитарно-эпидемиологический надзор. Работодатель обязан будет в таком случае освободить работников от работы для прохождения медицинского осмотра. Работник же, который откажется проходить подобный медицинский осмотр, не может быть допущен работодателем к работе.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>
            <a:extLst>
              <a:ext uri="{FF2B5EF4-FFF2-40B4-BE49-F238E27FC236}">
                <a16:creationId xmlns:a16="http://schemas.microsoft.com/office/drawing/2014/main" id="{22BAB56E-0E2D-4BEF-B8A2-AD657C12B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649288"/>
            <a:ext cx="7794625" cy="627062"/>
          </a:xfrm>
        </p:spPr>
        <p:txBody>
          <a:bodyPr/>
          <a:lstStyle/>
          <a:p>
            <a:r>
              <a:rPr lang="ru-RU" altLang="ru-RU" sz="3200"/>
              <a:t>Медицинские осмотры</a:t>
            </a:r>
          </a:p>
        </p:txBody>
      </p:sp>
      <p:sp>
        <p:nvSpPr>
          <p:cNvPr id="77827" name="Объект 2">
            <a:extLst>
              <a:ext uri="{FF2B5EF4-FFF2-40B4-BE49-F238E27FC236}">
                <a16:creationId xmlns:a16="http://schemas.microsoft.com/office/drawing/2014/main" id="{8C9E6003-F7A4-4335-AC31-E3852BBB6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138" y="1647825"/>
            <a:ext cx="7985125" cy="4560888"/>
          </a:xfrm>
        </p:spPr>
        <p:txBody>
          <a:bodyPr/>
          <a:lstStyle/>
          <a:p>
            <a:pPr indent="449263" algn="just"/>
            <a:r>
              <a:rPr lang="ru-RU" altLang="ru-RU" sz="2200"/>
              <a:t>Если работник болел инфекционным заболеванием, какие обследования он должен будет пройти, чтобы вернуться обратно к работе?</a:t>
            </a:r>
          </a:p>
          <a:p>
            <a:pPr indent="449263" algn="just"/>
            <a:r>
              <a:rPr lang="ru-RU" altLang="ru-RU" sz="2200"/>
              <a:t>- Это не предмет оценки образовательной организации. Согласно п. 63 документа, работник не допускается к работе до выздоровления, а основанием для допуска служит справка врача о выздоровлении. Поэтому достаточно проверить наличие такой справки. Полномочий (и целесообразности) оценивать действия врача нет – на этапе выдачи справки врач сам проверит все, что необходимо, если нужно, назначит обследования и т.п.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>
            <a:extLst>
              <a:ext uri="{FF2B5EF4-FFF2-40B4-BE49-F238E27FC236}">
                <a16:creationId xmlns:a16="http://schemas.microsoft.com/office/drawing/2014/main" id="{FB3260D9-0A0D-484F-ACF4-699A210D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649288"/>
            <a:ext cx="7794625" cy="627062"/>
          </a:xfrm>
        </p:spPr>
        <p:txBody>
          <a:bodyPr/>
          <a:lstStyle/>
          <a:p>
            <a:r>
              <a:rPr lang="ru-RU" altLang="ru-RU" sz="3200"/>
              <a:t>Программа воспитания</a:t>
            </a:r>
          </a:p>
        </p:txBody>
      </p:sp>
      <p:sp>
        <p:nvSpPr>
          <p:cNvPr id="78851" name="Объект 2">
            <a:extLst>
              <a:ext uri="{FF2B5EF4-FFF2-40B4-BE49-F238E27FC236}">
                <a16:creationId xmlns:a16="http://schemas.microsoft.com/office/drawing/2014/main" id="{E3D2AAED-6633-4D61-9F7E-78415F7F4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138" y="1276350"/>
            <a:ext cx="7985125" cy="4560888"/>
          </a:xfrm>
        </p:spPr>
        <p:txBody>
          <a:bodyPr/>
          <a:lstStyle/>
          <a:p>
            <a:pPr indent="449263" algn="just"/>
            <a:r>
              <a:rPr lang="ru-RU" altLang="ru-RU" sz="2000"/>
              <a:t>В п. 75 и 76 содержатся некоторые требования, которые могут влиять на содержание образовательной программы. В частности, предусмотрено, что должно проводиться гигиеническое воспитание и обучение граждан, и в том числе в процессе воспитания и обучения в организациях, осуществляющих образовательную деятельность. (А также и при обучении работников образовательных организаций, в том числе).  </a:t>
            </a:r>
          </a:p>
          <a:p>
            <a:pPr indent="449263" algn="just"/>
            <a:r>
              <a:rPr lang="ru-RU" altLang="ru-RU" sz="2000"/>
              <a:t>Вопросы профилактики инфекционных и паразитарных болезней должны быть включены в программы обучения и воспитания (а также и в квалификационные требования при проведении аттестации работников). </a:t>
            </a:r>
          </a:p>
          <a:p>
            <a:pPr indent="449263" algn="just"/>
            <a:r>
              <a:rPr lang="ru-RU" altLang="ru-RU" sz="2000"/>
              <a:t>П. 78. гигиеническое воспитание и обучение граждан проводится не реже 1 раза в год либо иной предусмотренной санитарными правилами периодичностью.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Заголовок 1">
            <a:extLst>
              <a:ext uri="{FF2B5EF4-FFF2-40B4-BE49-F238E27FC236}">
                <a16:creationId xmlns:a16="http://schemas.microsoft.com/office/drawing/2014/main" id="{15CFBE6B-CA2A-4131-8ECC-A8A8F6587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649288"/>
            <a:ext cx="7794625" cy="627062"/>
          </a:xfrm>
        </p:spPr>
        <p:txBody>
          <a:bodyPr/>
          <a:lstStyle/>
          <a:p>
            <a:r>
              <a:rPr lang="ru-RU" altLang="ru-RU" sz="3200"/>
              <a:t>Программа воспитания</a:t>
            </a:r>
          </a:p>
        </p:txBody>
      </p:sp>
      <p:sp>
        <p:nvSpPr>
          <p:cNvPr id="79875" name="Объект 2">
            <a:extLst>
              <a:ext uri="{FF2B5EF4-FFF2-40B4-BE49-F238E27FC236}">
                <a16:creationId xmlns:a16="http://schemas.microsoft.com/office/drawing/2014/main" id="{1A139630-5363-4336-B387-34D41470F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7985125" cy="4560888"/>
          </a:xfrm>
        </p:spPr>
        <p:txBody>
          <a:bodyPr/>
          <a:lstStyle/>
          <a:p>
            <a:pPr indent="449263" algn="just"/>
            <a:r>
              <a:rPr lang="ru-RU" altLang="ru-RU" sz="2000"/>
              <a:t>П. 692: к обучению по вопросам профилактики ВИЧ-инфекции образовательные организации не привлекаются (и много иных заболеваний, в отношении которых не предполагается обязательное участие образовательных организаций).</a:t>
            </a:r>
          </a:p>
          <a:p>
            <a:pPr indent="449263" algn="just"/>
            <a:r>
              <a:rPr lang="ru-RU" altLang="ru-RU" sz="2000"/>
              <a:t>П. 784: гигиеническое воспитание по вопросам профилактики вирусных гепатитов предусмотрено для организаций, осуществляющих образовательную деятельность, п. 901 по вопросам профилактики туберкулеза, п. 1104 – сибирской язвы.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>
            <a:extLst>
              <a:ext uri="{FF2B5EF4-FFF2-40B4-BE49-F238E27FC236}">
                <a16:creationId xmlns:a16="http://schemas.microsoft.com/office/drawing/2014/main" id="{DC1A5AAA-AAD5-422A-A083-03FD3B0F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649288"/>
            <a:ext cx="7794625" cy="627062"/>
          </a:xfrm>
        </p:spPr>
        <p:txBody>
          <a:bodyPr/>
          <a:lstStyle/>
          <a:p>
            <a:r>
              <a:rPr lang="ru-RU" altLang="ru-RU" sz="3200"/>
              <a:t>Туберкулез</a:t>
            </a:r>
          </a:p>
        </p:txBody>
      </p:sp>
      <p:sp>
        <p:nvSpPr>
          <p:cNvPr id="80899" name="Объект 2">
            <a:extLst>
              <a:ext uri="{FF2B5EF4-FFF2-40B4-BE49-F238E27FC236}">
                <a16:creationId xmlns:a16="http://schemas.microsoft.com/office/drawing/2014/main" id="{C959EF15-5C0F-472C-AA00-8BB60A68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7985125" cy="4560888"/>
          </a:xfrm>
        </p:spPr>
        <p:txBody>
          <a:bodyPr/>
          <a:lstStyle/>
          <a:p>
            <a:pPr indent="449263" algn="just"/>
            <a:r>
              <a:rPr lang="ru-RU" altLang="ru-RU" sz="2000"/>
              <a:t>Как будет решен вопрос с диагностикой туберкулеза? И допусками в организацию?</a:t>
            </a:r>
          </a:p>
          <a:p>
            <a:pPr indent="449263" algn="just"/>
            <a:r>
              <a:rPr lang="ru-RU" altLang="ru-RU" sz="2000"/>
              <a:t>- Для детей до 14 лет это урегулировано в п. 817-823 документа. Вкратце, если туберкулинодиагностика не проводилась, для допуска ребенка нужно будет заключение врача-фтизиатра о том, что ребенок не болен туберкулезом. Если же проба Манту выполнялась, но результаты были нетипичными (перечисленными в п. 822), ребенка должны направить на консультацию в медицинскую противотуберкулезную организацию, и в таком случае есть 1 месяц, чтобы предоставить заключение врача-фтизиатра. Если заключение не будет предоставлено, ребенок не допускается в дошкольную образовательную организацию или общеобразовательную организацию.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Заголовок 1">
            <a:extLst>
              <a:ext uri="{FF2B5EF4-FFF2-40B4-BE49-F238E27FC236}">
                <a16:creationId xmlns:a16="http://schemas.microsoft.com/office/drawing/2014/main" id="{A33D121C-BEAF-4646-BC55-1B6DF85E5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649288"/>
            <a:ext cx="7794625" cy="627062"/>
          </a:xfrm>
        </p:spPr>
        <p:txBody>
          <a:bodyPr/>
          <a:lstStyle/>
          <a:p>
            <a:r>
              <a:rPr lang="ru-RU" altLang="ru-RU" sz="3200"/>
              <a:t>Полиомиелит</a:t>
            </a:r>
          </a:p>
        </p:txBody>
      </p:sp>
      <p:sp>
        <p:nvSpPr>
          <p:cNvPr id="81923" name="Объект 2">
            <a:extLst>
              <a:ext uri="{FF2B5EF4-FFF2-40B4-BE49-F238E27FC236}">
                <a16:creationId xmlns:a16="http://schemas.microsoft.com/office/drawing/2014/main" id="{B836D0CF-8E22-464E-8380-0E4AF744A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7985125" cy="4560888"/>
          </a:xfrm>
        </p:spPr>
        <p:txBody>
          <a:bodyPr/>
          <a:lstStyle/>
          <a:p>
            <a:pPr indent="449263" algn="just"/>
            <a:r>
              <a:rPr lang="ru-RU" altLang="ru-RU" sz="2000"/>
              <a:t>Как будет обстоять вопрос с вакцинацией против полимиелита? Многие родители отказываются от вакцинации, чем это грозит образовательной организации?</a:t>
            </a:r>
          </a:p>
          <a:p>
            <a:pPr indent="449263" algn="just"/>
            <a:r>
              <a:rPr lang="ru-RU" altLang="ru-RU" sz="2000"/>
              <a:t>- Образовательной организации, собственно, выполнение отказа родителей не грозит ничем – т.к. это законное право родителей (и нарушать его нельзя). При этом п. 2501 документа определяет последствия, если уровень охвата вакцинацией недостаточно высокий – в частности, это будет основанием для проведения иммунизации по эпидемическим показаниям в виде дополнительных мероприятий по иммунизации. В любом случае, подобные решения принимаются Главным государственным санитарным врачом региона, поэтому образовательная организация тут каких-то собственных решений не принимает. </a:t>
            </a:r>
          </a:p>
          <a:p>
            <a:pPr indent="449263" algn="just"/>
            <a:endParaRPr lang="ru-RU" altLang="ru-RU"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Заголовок 1">
            <a:extLst>
              <a:ext uri="{FF2B5EF4-FFF2-40B4-BE49-F238E27FC236}">
                <a16:creationId xmlns:a16="http://schemas.microsoft.com/office/drawing/2014/main" id="{360A5EC0-BC3F-4F7A-91B1-E6F83F367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649288"/>
            <a:ext cx="7794625" cy="627062"/>
          </a:xfrm>
        </p:spPr>
        <p:txBody>
          <a:bodyPr/>
          <a:lstStyle/>
          <a:p>
            <a:r>
              <a:rPr lang="ru-RU" altLang="ru-RU" sz="3200"/>
              <a:t>Полиомиелит</a:t>
            </a:r>
          </a:p>
        </p:txBody>
      </p:sp>
      <p:sp>
        <p:nvSpPr>
          <p:cNvPr id="82947" name="Объект 2">
            <a:extLst>
              <a:ext uri="{FF2B5EF4-FFF2-40B4-BE49-F238E27FC236}">
                <a16:creationId xmlns:a16="http://schemas.microsoft.com/office/drawing/2014/main" id="{CED66B2E-251A-4090-BD7A-2A6D51F8A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4775" y="1276350"/>
            <a:ext cx="8545513" cy="4560888"/>
          </a:xfrm>
        </p:spPr>
        <p:txBody>
          <a:bodyPr>
            <a:normAutofit lnSpcReduction="10000"/>
          </a:bodyPr>
          <a:lstStyle/>
          <a:p>
            <a:pPr indent="449263" algn="just"/>
            <a:r>
              <a:rPr lang="ru-RU" altLang="ru-RU" sz="2000"/>
              <a:t>Как будет решен вопрос с детьми, не привитыми против полиомиелита?</a:t>
            </a:r>
          </a:p>
          <a:p>
            <a:pPr indent="449263" algn="just"/>
            <a:r>
              <a:rPr lang="ru-RU" altLang="ru-RU" sz="2000"/>
              <a:t>П. 2513 предусматривает разобщение на 60 календарных дней с момента получения прививки. Разобщать надо тех, кто был привит оральной полиовирусной вакциной, и тех, кто не имеет сведений об иммунизации против полиомиелита, либо получил менее 3 доз полиомиелитной вакцины. При этом п. 2516 четко описывает, какие действия надо предпринять – временный перевод не привитого ребенка в такую группу, класс, отряд, где нет привитых в течение последних 60 дней детей. Если это невозможно (во всех классах, группах и т.п. есть привитые дети), либо если в организации не реализован принцип групповой изоляции (есть совместные мероприятия), допускается отстранение ребенка от посещения организации. </a:t>
            </a:r>
          </a:p>
          <a:p>
            <a:pPr indent="449263" algn="just"/>
            <a:r>
              <a:rPr lang="ru-RU" altLang="ru-RU" sz="2000"/>
              <a:t>Первым решением должен стать перевод, и перед запретом посещения  необходимо четко зафиксировать тот факт, что перевод невозможен (и, возможно, разъяснить отдельно ситуацию родителям отстраняемого ребенка). </a:t>
            </a:r>
          </a:p>
          <a:p>
            <a:pPr indent="449263" algn="just"/>
            <a:endParaRPr lang="ru-RU" altLang="ru-RU" sz="2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>
            <a:extLst>
              <a:ext uri="{FF2B5EF4-FFF2-40B4-BE49-F238E27FC236}">
                <a16:creationId xmlns:a16="http://schemas.microsoft.com/office/drawing/2014/main" id="{01AF59A1-DD57-4A2B-92A5-D666E4DF2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649288"/>
            <a:ext cx="7794625" cy="627062"/>
          </a:xfrm>
        </p:spPr>
        <p:txBody>
          <a:bodyPr/>
          <a:lstStyle/>
          <a:p>
            <a:r>
              <a:rPr lang="ru-RU" altLang="ru-RU" sz="3200"/>
              <a:t>Энтеровирус</a:t>
            </a:r>
          </a:p>
        </p:txBody>
      </p:sp>
      <p:sp>
        <p:nvSpPr>
          <p:cNvPr id="83971" name="Объект 2">
            <a:extLst>
              <a:ext uri="{FF2B5EF4-FFF2-40B4-BE49-F238E27FC236}">
                <a16:creationId xmlns:a16="http://schemas.microsoft.com/office/drawing/2014/main" id="{9BBB5788-C2F9-4607-AFBC-03A4564C6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4775" y="1476375"/>
            <a:ext cx="8545513" cy="4560888"/>
          </a:xfrm>
        </p:spPr>
        <p:txBody>
          <a:bodyPr/>
          <a:lstStyle/>
          <a:p>
            <a:pPr indent="449263" algn="just"/>
            <a:r>
              <a:rPr lang="ru-RU" altLang="ru-RU" sz="2000"/>
              <a:t>Действительно ли утренние фильтры и дезинфекцию для профилактики энтеровирусной инфекции нужно проводить всегда, независимо от того, есть ли заболевшие в организации?</a:t>
            </a:r>
          </a:p>
          <a:p>
            <a:pPr indent="449263" algn="just"/>
            <a:r>
              <a:rPr lang="ru-RU" altLang="ru-RU" sz="2000"/>
              <a:t>- Если имеет место период эпидемического сезонного подъема заболеваемости, ряд мероприятий (дополнительных профилактических) необходимо выполнять независимо то того, были ли зарегистрированы случаи заболевания в самой организации. Перечень данных мероприятий описан в п. 2612. Также при высоком риске на основании п. 2613 возможна отмена кабинетной системы обучения, приостановление образовательного процесса. Такой подъем заболеваемости зафиксируют органы санэпиднадзора. При этом в организации обязательно нужно разместить информацию о проводимых мероприятиях на стендах в местах ожидания родителей и на сайте организации. </a:t>
            </a:r>
          </a:p>
          <a:p>
            <a:pPr indent="449263" algn="just"/>
            <a:endParaRPr lang="ru-RU" altLang="ru-RU" sz="2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>
            <a:extLst>
              <a:ext uri="{FF2B5EF4-FFF2-40B4-BE49-F238E27FC236}">
                <a16:creationId xmlns:a16="http://schemas.microsoft.com/office/drawing/2014/main" id="{EA0AC681-AE81-45E9-A1DE-88AB52CDC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649288"/>
            <a:ext cx="7794625" cy="627062"/>
          </a:xfrm>
        </p:spPr>
        <p:txBody>
          <a:bodyPr/>
          <a:lstStyle/>
          <a:p>
            <a:r>
              <a:rPr lang="ru-RU" altLang="ru-RU" sz="3200"/>
              <a:t>Энтеровирус</a:t>
            </a:r>
          </a:p>
        </p:txBody>
      </p:sp>
      <p:sp>
        <p:nvSpPr>
          <p:cNvPr id="84995" name="Объект 2">
            <a:extLst>
              <a:ext uri="{FF2B5EF4-FFF2-40B4-BE49-F238E27FC236}">
                <a16:creationId xmlns:a16="http://schemas.microsoft.com/office/drawing/2014/main" id="{3E34D860-99A1-4B08-8A25-F49857DFC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1288" y="1965325"/>
            <a:ext cx="8547101" cy="4560888"/>
          </a:xfrm>
        </p:spPr>
        <p:txBody>
          <a:bodyPr/>
          <a:lstStyle/>
          <a:p>
            <a:pPr indent="449263" algn="just"/>
            <a:r>
              <a:rPr lang="ru-RU" altLang="ru-RU" sz="2000"/>
              <a:t>При фиксации факта заболевания в группе, классе могут быть введены и другие ограничительные мероприятия. П. 2631 предусматривает прекращение приема новых и временно отсутствующих детей в группу, в которой зарегистрирован случай болезни, запрет перевода детей из этой группы, класса, запрет для карантинной группы участвовать общих мероприятиях, ее изоляция на прогулках и при приеме пищи. Если же принцип изоляции соблюсти невозможно, то дети, подвергшиеся риску заражения, разобщаются на 10 либо 20 календарных дней (в зависимости от формы болезни).</a:t>
            </a:r>
          </a:p>
          <a:p>
            <a:pPr indent="449263" algn="just"/>
            <a:endParaRPr lang="ru-RU" altLang="ru-RU" sz="2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Заголовок 1">
            <a:extLst>
              <a:ext uri="{FF2B5EF4-FFF2-40B4-BE49-F238E27FC236}">
                <a16:creationId xmlns:a16="http://schemas.microsoft.com/office/drawing/2014/main" id="{035B7650-77AF-40DF-977C-705BF771D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/>
          <a:lstStyle/>
          <a:p>
            <a:r>
              <a:rPr lang="ru-RU" altLang="ru-RU" sz="3200"/>
              <a:t>ОРВИ</a:t>
            </a:r>
          </a:p>
        </p:txBody>
      </p:sp>
      <p:sp>
        <p:nvSpPr>
          <p:cNvPr id="86019" name="Объект 2">
            <a:extLst>
              <a:ext uri="{FF2B5EF4-FFF2-40B4-BE49-F238E27FC236}">
                <a16:creationId xmlns:a16="http://schemas.microsoft.com/office/drawing/2014/main" id="{154E9C16-97E6-4236-92DD-E481430F7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/>
              <a:t>Грипп, острые респираторные вирусные инфекции – профилактируются одинаково? </a:t>
            </a:r>
          </a:p>
          <a:p>
            <a:r>
              <a:rPr lang="ru-RU" altLang="ru-RU" sz="2200"/>
              <a:t>- Да, этим заболеваниям посвящен отдельный раздел документа и профилактируются они одинаково. Острая респираторная инфекция может быть вызвана вирусами гриппа, парагриппа, коронавирусами, риновирусами, аденовирусами и т.п., это не влияет на мероприятия по профилактике болезней. Органы санэпиднадзора рассчитывают эпидемические пороги, в зависимости от которых ситуацию оценивают как благополучную либо нет. Поэтому тут нет необходимости доказывать, какой именно острой респираторной инфекцией заболел ребенок. Это не столь важно. Важен просто случай ОРИ. </a:t>
            </a:r>
          </a:p>
          <a:p>
            <a:endParaRPr lang="ru-RU" altLang="ru-RU" sz="2200"/>
          </a:p>
          <a:p>
            <a:endParaRPr lang="ru-RU" altLang="ru-RU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DC28B999-A1EE-42AB-94D8-3680C88E0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0" y="555870"/>
            <a:ext cx="8845550" cy="638175"/>
          </a:xfrm>
        </p:spPr>
        <p:txBody>
          <a:bodyPr>
            <a:normAutofit fontScale="90000"/>
          </a:bodyPr>
          <a:lstStyle/>
          <a:p>
            <a:br>
              <a:rPr lang="ru-RU" altLang="ru-RU" sz="3200" dirty="0"/>
            </a:br>
            <a:br>
              <a:rPr lang="ru-RU" altLang="ru-RU" sz="3200" dirty="0"/>
            </a:br>
            <a:r>
              <a:rPr lang="ru-RU" altLang="ru-RU" sz="3200" dirty="0"/>
              <a:t>Ключевые правовые вопросы</a:t>
            </a:r>
            <a:br>
              <a:rPr lang="ru-RU" altLang="ru-RU" dirty="0"/>
            </a:br>
            <a:endParaRPr lang="ru-RU" altLang="ru-RU" dirty="0"/>
          </a:p>
        </p:txBody>
      </p:sp>
      <p:sp>
        <p:nvSpPr>
          <p:cNvPr id="16387" name="Объект 2">
            <a:extLst>
              <a:ext uri="{FF2B5EF4-FFF2-40B4-BE49-F238E27FC236}">
                <a16:creationId xmlns:a16="http://schemas.microsoft.com/office/drawing/2014/main" id="{A25B3360-525C-47A6-8831-F84152A42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18" y="1595072"/>
            <a:ext cx="8088313" cy="5151438"/>
          </a:xfrm>
        </p:spPr>
        <p:txBody>
          <a:bodyPr/>
          <a:lstStyle/>
          <a:p>
            <a:r>
              <a:rPr lang="ru-RU" altLang="ru-RU" sz="2400" dirty="0"/>
              <a:t>Конституционные принципы: равенство, не-дискриминация</a:t>
            </a:r>
          </a:p>
          <a:p>
            <a:r>
              <a:rPr lang="ru-RU" altLang="ru-RU" sz="2400" dirty="0"/>
              <a:t>В ТОМ ЧИСЛЕ ПРИ ПРИЕМЕ И ДОПУСКЕ!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>
            <a:extLst>
              <a:ext uri="{FF2B5EF4-FFF2-40B4-BE49-F238E27FC236}">
                <a16:creationId xmlns:a16="http://schemas.microsoft.com/office/drawing/2014/main" id="{3295ADF6-6006-47B6-A9F8-6CC38A92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/>
          <a:lstStyle/>
          <a:p>
            <a:r>
              <a:rPr lang="ru-RU" altLang="ru-RU" sz="3200"/>
              <a:t>ОРВИ</a:t>
            </a:r>
          </a:p>
        </p:txBody>
      </p:sp>
      <p:sp>
        <p:nvSpPr>
          <p:cNvPr id="87043" name="Объект 2">
            <a:extLst>
              <a:ext uri="{FF2B5EF4-FFF2-40B4-BE49-F238E27FC236}">
                <a16:creationId xmlns:a16="http://schemas.microsoft.com/office/drawing/2014/main" id="{A4361DC6-4C03-41D4-B9C3-AD2B76036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/>
              <a:t>Когда ситуация с гриппом ставится на особый контроль в образовательной организации?</a:t>
            </a:r>
          </a:p>
          <a:p>
            <a:r>
              <a:rPr lang="ru-RU" altLang="ru-RU" sz="2200"/>
              <a:t>- Это зависит от того, какие случаи были выявлены (всегда надо учитывать, что родители могут и не сообщить о причинах отсутствия ребенка в организации, либо сообщить недостоверную информацию). Если в дошкольной организации выявлено 5 и больше случаев заболевания с симптомами острой респираторной инфекции, связанных инкубационным периодом 7 дней, медицинский персонал таких организаций обязан информировать об этом органы санэпиднадзора. </a:t>
            </a:r>
          </a:p>
          <a:p>
            <a:endParaRPr lang="ru-RU" altLang="ru-RU" sz="2200"/>
          </a:p>
          <a:p>
            <a:endParaRPr lang="ru-RU" altLang="ru-RU" sz="1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Заголовок 1">
            <a:extLst>
              <a:ext uri="{FF2B5EF4-FFF2-40B4-BE49-F238E27FC236}">
                <a16:creationId xmlns:a16="http://schemas.microsoft.com/office/drawing/2014/main" id="{54666449-89A9-463F-8D68-05797E50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/>
          <a:lstStyle/>
          <a:p>
            <a:r>
              <a:rPr lang="ru-RU" altLang="ru-RU" sz="3200"/>
              <a:t>ОРВИ</a:t>
            </a:r>
          </a:p>
        </p:txBody>
      </p:sp>
      <p:sp>
        <p:nvSpPr>
          <p:cNvPr id="88067" name="Объект 2">
            <a:extLst>
              <a:ext uri="{FF2B5EF4-FFF2-40B4-BE49-F238E27FC236}">
                <a16:creationId xmlns:a16="http://schemas.microsoft.com/office/drawing/2014/main" id="{9E3E8D32-C78C-4CD6-BB86-2101ACF41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/>
              <a:t>Должна ли образовательная организация выявлять больных гриппом?</a:t>
            </a:r>
          </a:p>
          <a:p>
            <a:r>
              <a:rPr lang="ru-RU" altLang="ru-RU" sz="2200"/>
              <a:t>- Согласно п. 2667, при ежедневном приеме в образовательную организацию должно проводиться выявление больных лиц или лиц с подозрением на заболевание. Очевидно, что точный диагноз при приеме ребенка поставить невозможно, предусматривается, что выявляются в том числе дети, в отношении которых есть подозрение на болезнь. </a:t>
            </a:r>
          </a:p>
          <a:p>
            <a:endParaRPr lang="ru-RU" altLang="ru-RU" sz="2200"/>
          </a:p>
          <a:p>
            <a:endParaRPr lang="ru-RU" altLang="ru-RU" sz="1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Заголовок 1">
            <a:extLst>
              <a:ext uri="{FF2B5EF4-FFF2-40B4-BE49-F238E27FC236}">
                <a16:creationId xmlns:a16="http://schemas.microsoft.com/office/drawing/2014/main" id="{49F2CD0B-EB63-4413-8B6D-B2C6B6DB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/>
          <a:lstStyle/>
          <a:p>
            <a:r>
              <a:rPr lang="ru-RU" altLang="ru-RU" sz="3200"/>
              <a:t>ОРВИ</a:t>
            </a:r>
          </a:p>
        </p:txBody>
      </p:sp>
      <p:sp>
        <p:nvSpPr>
          <p:cNvPr id="89091" name="Объект 2">
            <a:extLst>
              <a:ext uri="{FF2B5EF4-FFF2-40B4-BE49-F238E27FC236}">
                <a16:creationId xmlns:a16="http://schemas.microsoft.com/office/drawing/2014/main" id="{E2E96350-BC1C-47C3-B699-C0A4D2652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651000"/>
            <a:ext cx="7985125" cy="4560888"/>
          </a:xfrm>
        </p:spPr>
        <p:txBody>
          <a:bodyPr>
            <a:normAutofit lnSpcReduction="10000"/>
          </a:bodyPr>
          <a:lstStyle/>
          <a:p>
            <a:r>
              <a:rPr lang="ru-RU" altLang="ru-RU" sz="2200"/>
              <a:t>Что происходит, если выявлен ребенок с гриппом или острой респираторной инфекцией, а точнее, с подозрением на них?</a:t>
            </a:r>
          </a:p>
          <a:p>
            <a:r>
              <a:rPr lang="ru-RU" altLang="ru-RU" sz="2200"/>
              <a:t>- Будет проводиться диагностика, медиками. Важно зафиксировать, что имел место случай ОРИ, и любой такой больной должен быть изолирован, причем не менее, чем на 7 дней с момента появления симптомов. Поэтому ранее, чем 7 дней с начала заболевания, посещать организацию такой ребенок не сможет, согласно п. 2674 документа. </a:t>
            </a:r>
          </a:p>
          <a:p>
            <a:r>
              <a:rPr lang="ru-RU" altLang="ru-RU" sz="2200"/>
              <a:t>В отношении же других детей класса, группы согласно п. 2677 дважды в день будет проводиться термометрия и осмотр зева, с регистрацией результатов, в течение 7 дней с момента изоляции заболевшего (последнего заболевшего, если случатся еще случаи заболевания). Персонал же должен будет носить маски и менять их каждые 3-4 часа (п. 2678). </a:t>
            </a:r>
          </a:p>
          <a:p>
            <a:endParaRPr lang="ru-RU" altLang="ru-RU" sz="2200"/>
          </a:p>
          <a:p>
            <a:endParaRPr lang="ru-RU" altLang="ru-RU" sz="1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Заголовок 1">
            <a:extLst>
              <a:ext uri="{FF2B5EF4-FFF2-40B4-BE49-F238E27FC236}">
                <a16:creationId xmlns:a16="http://schemas.microsoft.com/office/drawing/2014/main" id="{1F54A7E0-FA25-42E0-9843-5E637A16F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/>
          <a:lstStyle/>
          <a:p>
            <a:r>
              <a:rPr lang="ru-RU" altLang="ru-RU" sz="3200"/>
              <a:t>ОРВИ</a:t>
            </a:r>
          </a:p>
        </p:txBody>
      </p:sp>
      <p:sp>
        <p:nvSpPr>
          <p:cNvPr id="90115" name="Объект 2">
            <a:extLst>
              <a:ext uri="{FF2B5EF4-FFF2-40B4-BE49-F238E27FC236}">
                <a16:creationId xmlns:a16="http://schemas.microsoft.com/office/drawing/2014/main" id="{9B813413-AB29-4662-BAA4-0B3C965F4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558925"/>
            <a:ext cx="7985125" cy="4560888"/>
          </a:xfrm>
        </p:spPr>
        <p:txBody>
          <a:bodyPr>
            <a:normAutofit lnSpcReduction="10000"/>
          </a:bodyPr>
          <a:lstStyle/>
          <a:p>
            <a:r>
              <a:rPr lang="ru-RU" altLang="ru-RU" sz="2200"/>
              <a:t>Родители просят перевести ребенка из группы или класса, где есть заболевший гриппом. Можно ли это сделать?</a:t>
            </a:r>
          </a:p>
          <a:p>
            <a:r>
              <a:rPr lang="ru-RU" altLang="ru-RU" sz="2200"/>
              <a:t>- Нет, п. 2677 запрещает переводить в другие коллективы детей, контактировавших с заболевшим. Такому ребенку можно предложить использование дистанционных технологий, если позволяет возраст, и изоляцию на дому. </a:t>
            </a:r>
          </a:p>
          <a:p>
            <a:r>
              <a:rPr lang="ru-RU" altLang="ru-RU" sz="2200"/>
              <a:t>Что делать, если планировался перевод в класс \ группу, но в классе \ группе случился случай ОРИ?</a:t>
            </a:r>
          </a:p>
          <a:p>
            <a:r>
              <a:rPr lang="ru-RU" altLang="ru-RU" sz="2200"/>
              <a:t>- П. 2677 запрещает принимать в коллектив, где зафиксирован случай ОРИ, детей из других коллективов. Необходимо дождаться окончания медицинского наблюдения (7 дней), и отложить до этого срока выход ребенка в класс, группу. В течение этого времени использовать дистанционные образовательные технологии, если позволяет возраст.  </a:t>
            </a:r>
          </a:p>
          <a:p>
            <a:endParaRPr lang="ru-RU" altLang="ru-RU" sz="2200"/>
          </a:p>
          <a:p>
            <a:endParaRPr lang="ru-RU" altLang="ru-RU" sz="1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Заголовок 1">
            <a:extLst>
              <a:ext uri="{FF2B5EF4-FFF2-40B4-BE49-F238E27FC236}">
                <a16:creationId xmlns:a16="http://schemas.microsoft.com/office/drawing/2014/main" id="{83B05DE6-7DCF-4C11-971D-B257227A6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/>
          <a:lstStyle/>
          <a:p>
            <a:r>
              <a:rPr lang="ru-RU" altLang="ru-RU" sz="3200"/>
              <a:t>ОРВИ</a:t>
            </a:r>
          </a:p>
        </p:txBody>
      </p:sp>
      <p:sp>
        <p:nvSpPr>
          <p:cNvPr id="91139" name="Объект 2">
            <a:extLst>
              <a:ext uri="{FF2B5EF4-FFF2-40B4-BE49-F238E27FC236}">
                <a16:creationId xmlns:a16="http://schemas.microsoft.com/office/drawing/2014/main" id="{F53B44F4-314E-4E03-8E17-099BD3FE8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/>
              <a:t>Когда может быть приостановлен учебный процесс в случае гриппа и ОРИ?</a:t>
            </a:r>
          </a:p>
          <a:p>
            <a:r>
              <a:rPr lang="ru-RU" altLang="ru-RU" sz="2200"/>
              <a:t>- Согласно п. 2694, допускается приостановить учебный процесс, досрочно начать каникулы либо продлить каникулы, если по причине гриппа и ОРИ отсутствуют 20 и более процентов детей. Однако это решение образовательная организация принимает не самостоятельно, а по предложениям или предписаниям органов санэпиднадзора (которые анализируют множество разных обстоятельств, чтобы принять взвешенное решение).</a:t>
            </a:r>
          </a:p>
          <a:p>
            <a:endParaRPr lang="ru-RU" altLang="ru-RU" sz="1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Заголовок 1">
            <a:extLst>
              <a:ext uri="{FF2B5EF4-FFF2-40B4-BE49-F238E27FC236}">
                <a16:creationId xmlns:a16="http://schemas.microsoft.com/office/drawing/2014/main" id="{954ECC60-F744-4E75-AAF5-F89A782C5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/>
          <a:lstStyle/>
          <a:p>
            <a:r>
              <a:rPr lang="ru-RU" altLang="ru-RU" sz="3200"/>
              <a:t>Паротит</a:t>
            </a:r>
          </a:p>
        </p:txBody>
      </p:sp>
      <p:sp>
        <p:nvSpPr>
          <p:cNvPr id="92163" name="Объект 2">
            <a:extLst>
              <a:ext uri="{FF2B5EF4-FFF2-40B4-BE49-F238E27FC236}">
                <a16:creationId xmlns:a16="http://schemas.microsoft.com/office/drawing/2014/main" id="{FDD48845-7BAB-4D2B-A41E-1A1F9D7DC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/>
              <a:t>Можно ли перевести ребенка из группы \ класса в группу \ класс, если был случай эпидемического партотита в той группе \ классе, куда его собираются переводить?</a:t>
            </a:r>
          </a:p>
          <a:p>
            <a:r>
              <a:rPr lang="ru-RU" altLang="ru-RU" sz="2200"/>
              <a:t>- Это зависит от сроков. П. 2743 документа устанавливает одинаковые правила для кори, краснухи, эпидемического паротита. Если случай зафиксирован, то 21 день с момента выявления последнего заболевшего в коллектив новые лица не принимаются, те, кто не болел подобными болезнями, отстраняются от занятий (кроме случаев, когда они привиты до 21 календарного дня). </a:t>
            </a:r>
          </a:p>
          <a:p>
            <a:endParaRPr lang="ru-RU" altLang="ru-RU" sz="1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Заголовок 1">
            <a:extLst>
              <a:ext uri="{FF2B5EF4-FFF2-40B4-BE49-F238E27FC236}">
                <a16:creationId xmlns:a16="http://schemas.microsoft.com/office/drawing/2014/main" id="{E0569180-35FB-434A-ABD7-7662C745E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896938"/>
            <a:ext cx="7796213" cy="627062"/>
          </a:xfrm>
        </p:spPr>
        <p:txBody>
          <a:bodyPr/>
          <a:lstStyle/>
          <a:p>
            <a:r>
              <a:rPr lang="ru-RU" altLang="ru-RU" sz="3200"/>
              <a:t>Корь</a:t>
            </a:r>
          </a:p>
        </p:txBody>
      </p:sp>
      <p:sp>
        <p:nvSpPr>
          <p:cNvPr id="93187" name="Объект 2">
            <a:extLst>
              <a:ext uri="{FF2B5EF4-FFF2-40B4-BE49-F238E27FC236}">
                <a16:creationId xmlns:a16="http://schemas.microsoft.com/office/drawing/2014/main" id="{29973A84-64B6-42B7-8E48-9F764DC05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/>
              <a:t>Чем грозит ребенку отсутствие прививки от кори?</a:t>
            </a:r>
          </a:p>
          <a:p>
            <a:r>
              <a:rPr lang="ru-RU" altLang="ru-RU" sz="2200"/>
              <a:t>- Если оставить в стороне медицинские риски заболевания, то юридически будет разница, если в его группе, классе случится такое заболевание. Если ребенок привит, он продолжит посещать организацию. Если не привит – то обязательно будет отстранен от занятий. П. 2743 документа устанавливает такие правила для кори, краснухи, эпидемического паротита.</a:t>
            </a:r>
          </a:p>
          <a:p>
            <a:endParaRPr lang="ru-RU" altLang="ru-RU" sz="1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Заголовок 1">
            <a:extLst>
              <a:ext uri="{FF2B5EF4-FFF2-40B4-BE49-F238E27FC236}">
                <a16:creationId xmlns:a16="http://schemas.microsoft.com/office/drawing/2014/main" id="{4C24B06A-7ECE-41D1-9434-0273175D2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36550"/>
            <a:ext cx="7796213" cy="627063"/>
          </a:xfrm>
        </p:spPr>
        <p:txBody>
          <a:bodyPr/>
          <a:lstStyle/>
          <a:p>
            <a:r>
              <a:rPr lang="ru-RU" altLang="ru-RU" sz="3200"/>
              <a:t>Оспа</a:t>
            </a:r>
          </a:p>
        </p:txBody>
      </p:sp>
      <p:sp>
        <p:nvSpPr>
          <p:cNvPr id="94211" name="Объект 2">
            <a:extLst>
              <a:ext uri="{FF2B5EF4-FFF2-40B4-BE49-F238E27FC236}">
                <a16:creationId xmlns:a16="http://schemas.microsoft.com/office/drawing/2014/main" id="{6521B7BC-23A5-4ABD-9626-F7CA2CFD0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69875" y="1147763"/>
            <a:ext cx="8710613" cy="4560887"/>
          </a:xfrm>
        </p:spPr>
        <p:txBody>
          <a:bodyPr>
            <a:normAutofit fontScale="92500" lnSpcReduction="10000"/>
          </a:bodyPr>
          <a:lstStyle/>
          <a:p>
            <a:pPr indent="450215" algn="just">
              <a:defRPr/>
            </a:pPr>
            <a:r>
              <a:rPr lang="ru-RU" sz="2000" dirty="0"/>
              <a:t>Групповая заболеваемость ветряной оспой – сколько случаев?</a:t>
            </a:r>
          </a:p>
          <a:p>
            <a:pPr indent="450215" algn="just">
              <a:defRPr/>
            </a:pPr>
            <a:r>
              <a:rPr lang="ru-RU" sz="2000" dirty="0"/>
              <a:t>- Согласно п. 2820 документа, уже два случая в одной группе, классе считаются групповой заболеваемостью, либо пять и более случаев в организации. Органы санэпиднадзора будут проводить эпидемиологическое расследование очагов инфекции. </a:t>
            </a:r>
          </a:p>
          <a:p>
            <a:pPr indent="450215" algn="just">
              <a:defRPr/>
            </a:pPr>
            <a:r>
              <a:rPr lang="ru-RU" sz="2000" dirty="0"/>
              <a:t> Что происходит, если случай ветряной оспы выявлен в семье?</a:t>
            </a:r>
          </a:p>
          <a:p>
            <a:pPr indent="450215" algn="just">
              <a:defRPr/>
            </a:pPr>
            <a:r>
              <a:rPr lang="ru-RU" sz="2000" dirty="0"/>
              <a:t>- П. 2845 описывает, что происходит при заболевании в квартирных очагах. Врач проинформирует дошкольные организации о посещающих организацию контактных детях в возрасте до 7 лет, не болевших ветряной оспой, не привитых и (или) не получивших завершенный курс вакцинации против ветряной оспы. Такие дети должны быть разобщены от коллектива в течение 21 календарного дня с момента последнего общения с заболевшим. Если дата контакта с ним установлена точно, дети до 7 лет допускаются в дошкольные образовательные организации в течение 10 календарных дней от начала контакта, с 11 по 21 календарный день обеспечивается их изоляция дома. А дети в возрасте старше 7 лет и лица, ранее переболевшие ветряной оспой, разобщению не подлежат.</a:t>
            </a:r>
          </a:p>
          <a:p>
            <a:pPr>
              <a:defRPr/>
            </a:pPr>
            <a:endParaRPr lang="ru-RU" altLang="ru-RU" sz="1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Заголовок 1">
            <a:extLst>
              <a:ext uri="{FF2B5EF4-FFF2-40B4-BE49-F238E27FC236}">
                <a16:creationId xmlns:a16="http://schemas.microsoft.com/office/drawing/2014/main" id="{B6F11E55-14C5-406B-B6CD-A7C0546DD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896938"/>
            <a:ext cx="7796213" cy="627062"/>
          </a:xfrm>
        </p:spPr>
        <p:txBody>
          <a:bodyPr/>
          <a:lstStyle/>
          <a:p>
            <a:r>
              <a:rPr lang="ru-RU" altLang="ru-RU" sz="3200"/>
              <a:t>Коклюш</a:t>
            </a:r>
          </a:p>
        </p:txBody>
      </p:sp>
      <p:sp>
        <p:nvSpPr>
          <p:cNvPr id="95235" name="Объект 2">
            <a:extLst>
              <a:ext uri="{FF2B5EF4-FFF2-40B4-BE49-F238E27FC236}">
                <a16:creationId xmlns:a16="http://schemas.microsoft.com/office/drawing/2014/main" id="{064667DA-96E2-457E-B041-C34A8DAE5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524000"/>
            <a:ext cx="7985125" cy="4560888"/>
          </a:xfrm>
        </p:spPr>
        <p:txBody>
          <a:bodyPr>
            <a:normAutofit lnSpcReduction="10000"/>
          </a:bodyPr>
          <a:lstStyle/>
          <a:p>
            <a:r>
              <a:rPr lang="ru-RU" altLang="ru-RU" sz="2200"/>
              <a:t>Установлен длительный период, в течение которого будут идти конкретные мероприятия. Детей и работников медики будут исследовать (в зависимости от типа исследования один или два раза), установят медицинское наблюдение. </a:t>
            </a:r>
          </a:p>
          <a:p>
            <a:r>
              <a:rPr lang="ru-RU" altLang="ru-RU" sz="2200"/>
              <a:t>Для детей согласно п. 2883 документа подозрительным является кашель 7 календарных дней и более. Заболевшие, согласно п. 2891, изолируются на 25 дней – это длительный срок, возможно, организации придется предлагать какие-то другие варианты образования для этого ребенка на такой долгий период. </a:t>
            </a:r>
          </a:p>
          <a:p>
            <a:r>
              <a:rPr lang="ru-RU" altLang="ru-RU" sz="2200"/>
              <a:t>П. 2900 предусматривает отстранение от посещения образовательной организации для всех контактных лиц с кашлем, до получения отрицательного результата исследований на коклюш (два или один раз, в зависимости от типа исследования).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Заголовок 1">
            <a:extLst>
              <a:ext uri="{FF2B5EF4-FFF2-40B4-BE49-F238E27FC236}">
                <a16:creationId xmlns:a16="http://schemas.microsoft.com/office/drawing/2014/main" id="{78D587C1-6A7C-413A-81DE-E213929CF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896938"/>
            <a:ext cx="7796213" cy="627062"/>
          </a:xfrm>
        </p:spPr>
        <p:txBody>
          <a:bodyPr/>
          <a:lstStyle/>
          <a:p>
            <a:r>
              <a:rPr lang="ru-RU" altLang="ru-RU" sz="3200"/>
              <a:t>Коклюш</a:t>
            </a:r>
          </a:p>
        </p:txBody>
      </p:sp>
      <p:sp>
        <p:nvSpPr>
          <p:cNvPr id="96259" name="Объект 2">
            <a:extLst>
              <a:ext uri="{FF2B5EF4-FFF2-40B4-BE49-F238E27FC236}">
                <a16:creationId xmlns:a16="http://schemas.microsoft.com/office/drawing/2014/main" id="{412A1A1B-5557-4A96-B7BB-64D7A0FDC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524000"/>
            <a:ext cx="7985125" cy="4560888"/>
          </a:xfrm>
        </p:spPr>
        <p:txBody>
          <a:bodyPr/>
          <a:lstStyle/>
          <a:p>
            <a:r>
              <a:rPr lang="ru-RU" altLang="ru-RU" sz="2200"/>
              <a:t>Для тех, кто общался с больным, согласно п. 2902 вводится медицинское наблюдение на 2 недели, согласно п. 2903 при повторном случае оно будет осуществляться до 21 дня с последнего заболевшего. </a:t>
            </a:r>
          </a:p>
          <a:p>
            <a:r>
              <a:rPr lang="ru-RU" altLang="ru-RU" sz="2200"/>
              <a:t>По п. 2905, контактных педагогов с кашлем также отстраняют от работы до результатов исследования (что может быть довольно чувствительно для организации, т.к. у многих педагогических работников кашель проявляется как последствие хронического заболевания вроде ларингита, и есть такие взрослые, у которых в принципе кашель не проходит полностью никогда).</a:t>
            </a:r>
            <a:endParaRPr lang="ru-RU" altLang="ru-RU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BDD84FE9-7E9C-40BF-B905-41D5F8E55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843" y="450362"/>
            <a:ext cx="8845550" cy="638175"/>
          </a:xfrm>
        </p:spPr>
        <p:txBody>
          <a:bodyPr>
            <a:normAutofit fontScale="90000"/>
          </a:bodyPr>
          <a:lstStyle/>
          <a:p>
            <a:br>
              <a:rPr lang="ru-RU" altLang="ru-RU" sz="3200" dirty="0"/>
            </a:br>
            <a:br>
              <a:rPr lang="ru-RU" altLang="ru-RU" sz="3200" dirty="0"/>
            </a:br>
            <a:r>
              <a:rPr lang="ru-RU" altLang="ru-RU" sz="3200" dirty="0"/>
              <a:t>Ключевые правовые вопросы</a:t>
            </a:r>
            <a:br>
              <a:rPr lang="ru-RU" altLang="ru-RU" dirty="0"/>
            </a:br>
            <a:endParaRPr lang="ru-RU" altLang="ru-RU" dirty="0"/>
          </a:p>
        </p:txBody>
      </p:sp>
      <p:sp>
        <p:nvSpPr>
          <p:cNvPr id="17411" name="Объект 2">
            <a:extLst>
              <a:ext uri="{FF2B5EF4-FFF2-40B4-BE49-F238E27FC236}">
                <a16:creationId xmlns:a16="http://schemas.microsoft.com/office/drawing/2014/main" id="{54ADFDFE-6743-4EC3-B495-0FB7739D8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843" y="1548179"/>
            <a:ext cx="8088313" cy="5151438"/>
          </a:xfrm>
        </p:spPr>
        <p:txBody>
          <a:bodyPr/>
          <a:lstStyle/>
          <a:p>
            <a:r>
              <a:rPr lang="ru-RU" altLang="ru-RU" sz="2400" dirty="0"/>
              <a:t>Право на образование в Российской Федерации гарантируется независимо от пола, расы, национальности, языка, происхождения, имущественного, социального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</a:t>
            </a:r>
          </a:p>
          <a:p>
            <a:endParaRPr lang="ru-RU" altLang="ru-RU" sz="2400" dirty="0"/>
          </a:p>
          <a:p>
            <a:r>
              <a:rPr lang="ru-RU" altLang="ru-RU" sz="2400" dirty="0"/>
              <a:t>Прививки?</a:t>
            </a:r>
          </a:p>
          <a:p>
            <a:r>
              <a:rPr lang="ru-RU" altLang="ru-RU" sz="2400" dirty="0"/>
              <a:t>Инфекционные болезни?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Заголовок 1">
            <a:extLst>
              <a:ext uri="{FF2B5EF4-FFF2-40B4-BE49-F238E27FC236}">
                <a16:creationId xmlns:a16="http://schemas.microsoft.com/office/drawing/2014/main" id="{100BB2AD-790E-4A08-B385-39230FF82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896938"/>
            <a:ext cx="7796213" cy="627062"/>
          </a:xfrm>
        </p:spPr>
        <p:txBody>
          <a:bodyPr/>
          <a:lstStyle/>
          <a:p>
            <a:r>
              <a:rPr lang="ru-RU" altLang="ru-RU" sz="3200"/>
              <a:t>Пневмония</a:t>
            </a:r>
          </a:p>
        </p:txBody>
      </p:sp>
      <p:sp>
        <p:nvSpPr>
          <p:cNvPr id="97283" name="Объект 2">
            <a:extLst>
              <a:ext uri="{FF2B5EF4-FFF2-40B4-BE49-F238E27FC236}">
                <a16:creationId xmlns:a16="http://schemas.microsoft.com/office/drawing/2014/main" id="{D6C43646-32E6-422F-A746-5CFF078D8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524000"/>
            <a:ext cx="7985125" cy="4560888"/>
          </a:xfrm>
        </p:spPr>
        <p:txBody>
          <a:bodyPr/>
          <a:lstStyle/>
          <a:p>
            <a:r>
              <a:rPr lang="ru-RU" altLang="ru-RU" sz="2200"/>
              <a:t>Действительно ли в случае внебольничной пневмонии класс, группа закрывается на карантин по новым правилам?</a:t>
            </a:r>
          </a:p>
          <a:p>
            <a:r>
              <a:rPr lang="ru-RU" altLang="ru-RU" sz="2200"/>
              <a:t>- Да, это возможно, п. 3082 описывает, какие мероприятия проводятся при регистрации случаев внебольничной пневмонии в организованных коллективах детей и взрослых. Он включает и изоляцию лиц с признаками инфекций верхних и нижних дыхательных путей, и в том числе разобщение детей. Более двух случаев в классе, группе повлечет закрытие класса, группы. Более 10 случаев в организации приведет к временному приостановлению деятельности организации в целом. Однако срок не столь велик – до 10 календарных дней. Одновременно запрещаются и массовые мероприятия, и кабинетная система.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Заголовок 1">
            <a:extLst>
              <a:ext uri="{FF2B5EF4-FFF2-40B4-BE49-F238E27FC236}">
                <a16:creationId xmlns:a16="http://schemas.microsoft.com/office/drawing/2014/main" id="{10211433-44C8-483F-AA86-B02EF636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896938"/>
            <a:ext cx="7796213" cy="627062"/>
          </a:xfrm>
        </p:spPr>
        <p:txBody>
          <a:bodyPr/>
          <a:lstStyle/>
          <a:p>
            <a:r>
              <a:rPr lang="ru-RU" altLang="ru-RU" sz="3200"/>
              <a:t>Скарлатина</a:t>
            </a:r>
          </a:p>
        </p:txBody>
      </p:sp>
      <p:sp>
        <p:nvSpPr>
          <p:cNvPr id="98307" name="Объект 2">
            <a:extLst>
              <a:ext uri="{FF2B5EF4-FFF2-40B4-BE49-F238E27FC236}">
                <a16:creationId xmlns:a16="http://schemas.microsoft.com/office/drawing/2014/main" id="{0F31FCF3-C4A4-4A73-BD10-4B719E2FC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524000"/>
            <a:ext cx="7985125" cy="4560888"/>
          </a:xfrm>
        </p:spPr>
        <p:txBody>
          <a:bodyPr/>
          <a:lstStyle/>
          <a:p>
            <a:r>
              <a:rPr lang="ru-RU" altLang="ru-RU" sz="2200"/>
              <a:t>Когда ребенок может посещать образовательную организацию после болезни скарлатиной?</a:t>
            </a:r>
          </a:p>
          <a:p>
            <a:r>
              <a:rPr lang="ru-RU" altLang="ru-RU" sz="2200"/>
              <a:t>- Согласно п. 3141 документа, особые требования установлены для детей дошкольного возраста, и первых двух классов общеобразовательной организации (для остальных достаточно справки об отсутствии противопоказаний). Для маленьких же детей перечисленных групп должно пройти еще 12 дней после клинического выздоровления. Аналогичное требование есть в п. 3141 и для взрослых – если работник перенес скарлатину, после выздоровления на 12 календарных дней он должен быть переведен на другую работу.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>
            <a:extLst>
              <a:ext uri="{FF2B5EF4-FFF2-40B4-BE49-F238E27FC236}">
                <a16:creationId xmlns:a16="http://schemas.microsoft.com/office/drawing/2014/main" id="{FAA296C6-4365-4811-9D1A-F42377B00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75" y="146050"/>
            <a:ext cx="7796213" cy="627063"/>
          </a:xfrm>
        </p:spPr>
        <p:txBody>
          <a:bodyPr/>
          <a:lstStyle/>
          <a:p>
            <a:r>
              <a:rPr lang="ru-RU" altLang="ru-RU" sz="3200"/>
              <a:t>Скарлатина</a:t>
            </a:r>
          </a:p>
        </p:txBody>
      </p:sp>
      <p:sp>
        <p:nvSpPr>
          <p:cNvPr id="99331" name="Объект 2">
            <a:extLst>
              <a:ext uri="{FF2B5EF4-FFF2-40B4-BE49-F238E27FC236}">
                <a16:creationId xmlns:a16="http://schemas.microsoft.com/office/drawing/2014/main" id="{8FD1F65D-DFE2-42B6-9136-E584A9FEF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75" y="649288"/>
            <a:ext cx="8393113" cy="4560887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000"/>
              <a:t>Каков порядок действий при выявлении случая скарлатины?</a:t>
            </a:r>
          </a:p>
          <a:p>
            <a:r>
              <a:rPr lang="ru-RU" altLang="ru-RU" sz="2000"/>
              <a:t>- Описано в п. 3148 документа. В группе, классе введут ограничительные мероприятия на 7 календарных дней с момента изоляции последнего больного. На это время в группу, класс не будут принимать новых детей, временно отсутствовавших (если они не болели скарлатиной), будет запрещено общение с детьми из других классов, групп, и не менее двух раз в день будет проводиться осмотр зева и кожных покровов. При выявлении температуры и других симптомов ребенка изолируют. Контактным лицам будет проводиться санация. Персонал также будет обследован отоларингологом и санирован при необходимости. Согласно п. 3149 документа, дети дошкольного возраста и первых двух классов общеобразовательной школы, если они ранее не болели скарлатиной и имели контакт с заболевшим, не допускаются в образовательную организацию 7 календарных дней с момента последнего общения с больным. Взрослые же, работающие с такими детьми, согласно п. 3150 к работе допускаются, но подлежат медицинскому наблюдению 7 календарных дней. Если дети ранее болели скарлатиной, то согласно п. 3151 они также будут допущены, но будет установлено медицинское наблюдение на 17 дней.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>
            <a:extLst>
              <a:ext uri="{FF2B5EF4-FFF2-40B4-BE49-F238E27FC236}">
                <a16:creationId xmlns:a16="http://schemas.microsoft.com/office/drawing/2014/main" id="{48F46EC6-862A-4195-9DC2-FED74AA71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896938"/>
            <a:ext cx="7796213" cy="627062"/>
          </a:xfrm>
        </p:spPr>
        <p:txBody>
          <a:bodyPr/>
          <a:lstStyle/>
          <a:p>
            <a:r>
              <a:rPr lang="ru-RU" altLang="ru-RU" sz="3200"/>
              <a:t>Энтеробиоз</a:t>
            </a:r>
          </a:p>
        </p:txBody>
      </p:sp>
      <p:sp>
        <p:nvSpPr>
          <p:cNvPr id="100355" name="Объект 2">
            <a:extLst>
              <a:ext uri="{FF2B5EF4-FFF2-40B4-BE49-F238E27FC236}">
                <a16:creationId xmlns:a16="http://schemas.microsoft.com/office/drawing/2014/main" id="{0576EAF4-CE45-4452-8D79-392E93FAF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524000"/>
            <a:ext cx="7985125" cy="4560888"/>
          </a:xfrm>
        </p:spPr>
        <p:txBody>
          <a:bodyPr/>
          <a:lstStyle/>
          <a:p>
            <a:r>
              <a:rPr lang="ru-RU" altLang="ru-RU" sz="2200"/>
              <a:t>Надо ли исследовать детей на паразитарные инфекции, энтеробиоз?</a:t>
            </a:r>
          </a:p>
          <a:p>
            <a:r>
              <a:rPr lang="ru-RU" altLang="ru-RU" sz="2200"/>
              <a:t>- Да, согласно п. 3263, дети, посещающие дошкольные организации, и персонал таких организаций обследуются на контактные гельминтозы и кишечные протозоозы. В последующих пунктах документ разъясняет, как это сделать. Это плановое мероприятие. П. 3343 описывает, кто подлежит обследованию на энтеробиоз и гименолепидоз, это воспитанники дошкольных организаций и работники таких организаций, учащиеся младших классов с 1 по 4 класс (иные группы по показаниям). Это также плановое мероприятие.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Заголовок 1">
            <a:extLst>
              <a:ext uri="{FF2B5EF4-FFF2-40B4-BE49-F238E27FC236}">
                <a16:creationId xmlns:a16="http://schemas.microsoft.com/office/drawing/2014/main" id="{3C20AF51-24A8-46ED-8483-B067F0EAB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896938"/>
            <a:ext cx="7796213" cy="627062"/>
          </a:xfrm>
        </p:spPr>
        <p:txBody>
          <a:bodyPr/>
          <a:lstStyle/>
          <a:p>
            <a:r>
              <a:rPr lang="ru-RU" altLang="ru-RU" sz="3200"/>
              <a:t>Педикулез</a:t>
            </a:r>
          </a:p>
        </p:txBody>
      </p:sp>
      <p:sp>
        <p:nvSpPr>
          <p:cNvPr id="101379" name="Объект 2">
            <a:extLst>
              <a:ext uri="{FF2B5EF4-FFF2-40B4-BE49-F238E27FC236}">
                <a16:creationId xmlns:a16="http://schemas.microsoft.com/office/drawing/2014/main" id="{D732CF02-009B-44D2-89B4-508B5C681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524000"/>
            <a:ext cx="7985125" cy="4560888"/>
          </a:xfrm>
        </p:spPr>
        <p:txBody>
          <a:bodyPr/>
          <a:lstStyle/>
          <a:p>
            <a:r>
              <a:rPr lang="ru-RU" altLang="ru-RU" sz="2200"/>
              <a:t>Регулирует ли документ такое заболевание, как педикулез?</a:t>
            </a:r>
          </a:p>
          <a:p>
            <a:r>
              <a:rPr lang="ru-RU" altLang="ru-RU" sz="2200"/>
              <a:t>- Да, п. 3364 описывает, какие группы лиц подлежат осмотру, и насколько часто это нужно делать. Например, воспитанники дошкольных организаций и обучающиеся начального общего образования – ежемесячно, обучающиеся основного и среднего общего – после каникул и выборочно, и т.п. П. 3371 и далее определяют, что предпринимают при выявлении заболевания. В т.ч. детей отстраняют от посещения организации на время лечения, допуск разрешен с подтверждающей медицинской справкой. Необходимость профилактики для контактных лиц определяется врачом.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Название 1">
            <a:extLst>
              <a:ext uri="{FF2B5EF4-FFF2-40B4-BE49-F238E27FC236}">
                <a16:creationId xmlns:a16="http://schemas.microsoft.com/office/drawing/2014/main" id="{703E7C9E-958C-4F8C-B86D-E685548D9E70}"/>
              </a:ext>
            </a:extLst>
          </p:cNvPr>
          <p:cNvSpPr txBox="1">
            <a:spLocks/>
          </p:cNvSpPr>
          <p:nvPr/>
        </p:nvSpPr>
        <p:spPr bwMode="auto">
          <a:xfrm>
            <a:off x="520700" y="2590800"/>
            <a:ext cx="8102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/>
              <a:t>Спасибо за внимание!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FE390-5829-440C-835A-12A0353DF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9293"/>
            <a:ext cx="7886700" cy="607889"/>
          </a:xfrm>
        </p:spPr>
        <p:txBody>
          <a:bodyPr>
            <a:normAutofit fontScale="90000"/>
          </a:bodyPr>
          <a:lstStyle/>
          <a:p>
            <a:r>
              <a:rPr lang="ru-RU" dirty="0"/>
              <a:t>КоАП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4510CD-20CC-458B-A1F2-C27A2E943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815" y="996462"/>
            <a:ext cx="8428893" cy="5662245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Статья 5.57. Нарушение права на образование и предусмотренных законодательством об образовании прав и свобод обучающихся образовательных организаций</a:t>
            </a:r>
          </a:p>
          <a:p>
            <a:r>
              <a:rPr lang="ru-RU" dirty="0"/>
              <a:t>1. Нарушение или незаконное ограничение права на образование, выразившиеся в нарушении или ограничении права на получение общедоступного и бесплатного образования, а равно незаконные отказ в приеме в образовательную организацию либо отчисление (исключение) из образовательной организации -</a:t>
            </a:r>
          </a:p>
          <a:p>
            <a:r>
              <a:rPr lang="ru-RU" dirty="0"/>
              <a:t>влечет наложение административного штрафа на должностных лиц в размере от тридцати тысяч до пятидесяти тысяч рублей; на юридических лиц - от ста тысяч до двухсот тысяч рублей.</a:t>
            </a:r>
          </a:p>
          <a:p>
            <a:r>
              <a:rPr lang="ru-RU" dirty="0"/>
              <a:t>2. Нарушение или незаконное ограничение предусмотренных законодательством об образовании прав и свобод обучающихся образовательных организаций либо нарушение установленного порядка реализации указанных прав и свобод -</a:t>
            </a:r>
          </a:p>
          <a:p>
            <a:r>
              <a:rPr lang="ru-RU" dirty="0"/>
              <a:t>влечет наложение административного штрафа на должностных лиц в размере от десяти тысяч до тридцати тысяч рублей; на юридических лиц - от пятидесяти тысяч до ста тысяч рублей.</a:t>
            </a:r>
          </a:p>
          <a:p>
            <a:r>
              <a:rPr lang="ru-RU" dirty="0"/>
              <a:t>3. Совершение административного правонарушения, предусмотренного частью 1 настоящей статьи, должностным лицом, ранее подвергнутым административному наказанию за аналогичное административное правонарушение, -</a:t>
            </a:r>
          </a:p>
          <a:p>
            <a:r>
              <a:rPr lang="ru-RU" dirty="0"/>
              <a:t>влечет дисквалификацию на срок от одного года до двух лет.</a:t>
            </a:r>
          </a:p>
        </p:txBody>
      </p:sp>
    </p:spTree>
    <p:extLst>
      <p:ext uri="{BB962C8B-B14F-4D97-AF65-F5344CB8AC3E}">
        <p14:creationId xmlns:p14="http://schemas.microsoft.com/office/powerpoint/2010/main" val="13183567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20E10-027A-45DC-B513-F4D136040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63" y="649288"/>
            <a:ext cx="7974012" cy="9540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err="1"/>
              <a:t>Спец.категория</a:t>
            </a:r>
            <a:r>
              <a:rPr lang="ru-RU" sz="3600" dirty="0"/>
              <a:t> персональных данных</a:t>
            </a:r>
            <a:br>
              <a:rPr lang="ru-RU" dirty="0"/>
            </a:br>
            <a:endParaRPr lang="ru-RU" dirty="0"/>
          </a:p>
        </p:txBody>
      </p:sp>
      <p:sp>
        <p:nvSpPr>
          <p:cNvPr id="28675" name="Объект 2">
            <a:extLst>
              <a:ext uri="{FF2B5EF4-FFF2-40B4-BE49-F238E27FC236}">
                <a16:creationId xmlns:a16="http://schemas.microsoft.com/office/drawing/2014/main" id="{9F1649AD-EE80-4E85-A0E1-CC6E5C7B8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894" y="1435101"/>
            <a:ext cx="8261350" cy="5286375"/>
          </a:xfrm>
        </p:spPr>
        <p:txBody>
          <a:bodyPr/>
          <a:lstStyle/>
          <a:p>
            <a:r>
              <a:rPr lang="ru-RU" altLang="ru-RU" sz="2400" dirty="0"/>
              <a:t>Обработка специальных категорий персональных данных, касающихся расовой, национальной принадлежности, политических взглядов, религиозных или философских убеждений, состояния здоровья, интимной жизни, не допускается, за исключением случаев, предусмотренных ч. 2 и 2.1 ст. 10 Закона о ПД</a:t>
            </a:r>
          </a:p>
          <a:p>
            <a:pPr lvl="1"/>
            <a:r>
              <a:rPr lang="ru-RU" altLang="ru-RU" sz="2000" dirty="0"/>
              <a:t>Есть согласие</a:t>
            </a:r>
          </a:p>
          <a:p>
            <a:pPr lvl="1"/>
            <a:r>
              <a:rPr lang="ru-RU" altLang="ru-RU" sz="2000" dirty="0"/>
              <a:t>Необходимо для защиты жизни, здоровья или иных жизненно важных интересов субъекта персональных данных либо жизни, здоровья или иных жизненно важных интересов других лиц и получение согласия субъекта персональных данных невозможно</a:t>
            </a:r>
          </a:p>
          <a:p>
            <a:pPr lvl="1"/>
            <a:r>
              <a:rPr lang="ru-RU" altLang="ru-RU" sz="2000" dirty="0"/>
              <a:t>Необходимо для установления или осуществления прав субъекта персональных данных или третьих лиц</a:t>
            </a:r>
          </a:p>
        </p:txBody>
      </p:sp>
      <p:sp>
        <p:nvSpPr>
          <p:cNvPr id="28676" name="Номер слайда 3">
            <a:extLst>
              <a:ext uri="{FF2B5EF4-FFF2-40B4-BE49-F238E27FC236}">
                <a16:creationId xmlns:a16="http://schemas.microsoft.com/office/drawing/2014/main" id="{56237B1F-FFE9-4148-9E90-730733D9B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4CD1F2-EE6D-4CC7-86A9-838D9297311D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237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D08C7-7840-4ABB-90A2-526C71FD9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63" y="649288"/>
            <a:ext cx="7974012" cy="9540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/>
              <a:t>Защита персональных данных обучающихся</a:t>
            </a:r>
            <a:br>
              <a:rPr lang="ru-RU" dirty="0"/>
            </a:br>
            <a:endParaRPr lang="ru-RU" dirty="0"/>
          </a:p>
        </p:txBody>
      </p:sp>
      <p:sp>
        <p:nvSpPr>
          <p:cNvPr id="29699" name="Объект 2">
            <a:extLst>
              <a:ext uri="{FF2B5EF4-FFF2-40B4-BE49-F238E27FC236}">
                <a16:creationId xmlns:a16="http://schemas.microsoft.com/office/drawing/2014/main" id="{5A92830D-5E8E-469C-9AA5-7AE38A4F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855" y="1986085"/>
            <a:ext cx="8035925" cy="4997450"/>
          </a:xfrm>
        </p:spPr>
        <p:txBody>
          <a:bodyPr/>
          <a:lstStyle/>
          <a:p>
            <a:r>
              <a:rPr lang="ru-RU" altLang="ru-RU" sz="2400" dirty="0"/>
              <a:t>Решения:</a:t>
            </a:r>
          </a:p>
          <a:p>
            <a:pPr lvl="1"/>
            <a:r>
              <a:rPr lang="ru-RU" altLang="ru-RU" sz="2400" dirty="0"/>
              <a:t>Собирать минимум данных</a:t>
            </a:r>
          </a:p>
          <a:p>
            <a:pPr lvl="1"/>
            <a:r>
              <a:rPr lang="ru-RU" altLang="ru-RU" sz="2400" dirty="0"/>
              <a:t>Обезличивать данные</a:t>
            </a:r>
          </a:p>
          <a:p>
            <a:pPr lvl="1"/>
            <a:r>
              <a:rPr lang="ru-RU" altLang="ru-RU" sz="2400" dirty="0"/>
              <a:t>Трансформировать данные о здоровье в данные об образовательном процессе</a:t>
            </a:r>
          </a:p>
          <a:p>
            <a:pPr lvl="1"/>
            <a:r>
              <a:rPr lang="ru-RU" altLang="ru-RU" dirty="0"/>
              <a:t>Минимизировать передачу данных о состоянии здоровья</a:t>
            </a:r>
            <a:endParaRPr lang="ru-RU" altLang="ru-RU" sz="2400" dirty="0"/>
          </a:p>
        </p:txBody>
      </p:sp>
      <p:sp>
        <p:nvSpPr>
          <p:cNvPr id="29700" name="Номер слайда 3">
            <a:extLst>
              <a:ext uri="{FF2B5EF4-FFF2-40B4-BE49-F238E27FC236}">
                <a16:creationId xmlns:a16="http://schemas.microsoft.com/office/drawing/2014/main" id="{FFA8085C-3A24-4D19-9BAB-72214250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7073AB-4695-41A6-8256-26F5C2524F48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260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>
            <a:extLst>
              <a:ext uri="{FF2B5EF4-FFF2-40B4-BE49-F238E27FC236}">
                <a16:creationId xmlns:a16="http://schemas.microsoft.com/office/drawing/2014/main" id="{66235BE2-7310-416C-972E-D9ED1BD2F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9288"/>
            <a:ext cx="8229600" cy="768350"/>
          </a:xfrm>
        </p:spPr>
        <p:txBody>
          <a:bodyPr/>
          <a:lstStyle/>
          <a:p>
            <a:r>
              <a:rPr lang="ru-RU" altLang="ru-RU" sz="4000"/>
              <a:t>Обязанности работников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D01BDC-0210-4CBE-AAA8-3EA729AA9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3036"/>
            <a:ext cx="8078787" cy="4749800"/>
          </a:xfrm>
        </p:spPr>
        <p:txBody>
          <a:bodyPr/>
          <a:lstStyle/>
          <a:p>
            <a:pPr marL="0" indent="171450" algn="just">
              <a:spcBef>
                <a:spcPct val="0"/>
              </a:spcBef>
              <a:buFontTx/>
              <a:buNone/>
              <a:defRPr/>
            </a:pPr>
            <a:r>
              <a:rPr lang="ru-RU" altLang="ru-RU" sz="2000" dirty="0"/>
              <a:t>соблюдать правовые, нравственные и этические нормы, следовать требованиям профессиональной этики;</a:t>
            </a:r>
          </a:p>
          <a:p>
            <a:pPr marL="0" indent="342900" algn="just">
              <a:spcBef>
                <a:spcPct val="0"/>
              </a:spcBef>
              <a:buFontTx/>
              <a:buNone/>
              <a:defRPr/>
            </a:pPr>
            <a:r>
              <a:rPr lang="uk-UA" altLang="ru-RU" sz="2000" dirty="0" err="1"/>
              <a:t>учитывать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особенности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психофизического</a:t>
            </a:r>
            <a:r>
              <a:rPr lang="uk-UA" altLang="ru-RU" sz="2000" dirty="0"/>
              <a:t> </a:t>
            </a:r>
            <a:r>
              <a:rPr lang="uk-UA" altLang="ru-RU" sz="2000" dirty="0" err="1"/>
              <a:t>развития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обучающихся</a:t>
            </a:r>
            <a:r>
              <a:rPr lang="uk-UA" altLang="ru-RU" sz="2000" dirty="0"/>
              <a:t> и </a:t>
            </a:r>
            <a:r>
              <a:rPr lang="uk-UA" altLang="ru-RU" sz="2000" dirty="0" err="1"/>
              <a:t>состояние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их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здоровья</a:t>
            </a:r>
            <a:r>
              <a:rPr lang="uk-UA" altLang="ru-RU" sz="2000" dirty="0"/>
              <a:t>, </a:t>
            </a:r>
            <a:r>
              <a:rPr lang="uk-UA" altLang="ru-RU" sz="2000" dirty="0" err="1"/>
              <a:t>соблюдать</a:t>
            </a:r>
            <a:r>
              <a:rPr lang="uk-UA" altLang="ru-RU" sz="2000" dirty="0"/>
              <a:t> </a:t>
            </a:r>
            <a:r>
              <a:rPr lang="uk-UA" altLang="ru-RU" sz="2000" dirty="0" err="1"/>
              <a:t>специальные</a:t>
            </a:r>
            <a:r>
              <a:rPr lang="uk-UA" altLang="ru-RU" sz="2000" dirty="0"/>
              <a:t> </a:t>
            </a:r>
            <a:r>
              <a:rPr lang="uk-UA" altLang="ru-RU" sz="2000" dirty="0" err="1"/>
              <a:t>условия</a:t>
            </a:r>
            <a:r>
              <a:rPr lang="uk-UA" altLang="ru-RU" sz="2000" dirty="0"/>
              <a:t>, </a:t>
            </a:r>
            <a:r>
              <a:rPr lang="uk-UA" altLang="ru-RU" sz="2000" dirty="0" err="1"/>
              <a:t>необходимые</a:t>
            </a:r>
            <a:r>
              <a:rPr lang="uk-UA" altLang="ru-RU" sz="2000" dirty="0"/>
              <a:t> для </a:t>
            </a:r>
            <a:r>
              <a:rPr lang="uk-UA" altLang="ru-RU" sz="2000" dirty="0" err="1"/>
              <a:t>получения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образования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лицами</a:t>
            </a:r>
            <a:r>
              <a:rPr lang="uk-UA" altLang="ru-RU" sz="2000" dirty="0"/>
              <a:t> с </a:t>
            </a:r>
            <a:r>
              <a:rPr lang="uk-UA" altLang="ru-RU" sz="2000" dirty="0" err="1"/>
              <a:t>ограниченными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возможностями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здоровья</a:t>
            </a:r>
            <a:r>
              <a:rPr lang="uk-UA" altLang="ru-RU" sz="2000" dirty="0"/>
              <a:t>, </a:t>
            </a:r>
            <a:r>
              <a:rPr lang="uk-UA" altLang="ru-RU" sz="2000" dirty="0" err="1"/>
              <a:t>взаимодействовать</a:t>
            </a:r>
            <a:r>
              <a:rPr lang="uk-UA" altLang="ru-RU" sz="2000" dirty="0"/>
              <a:t> при </a:t>
            </a:r>
            <a:r>
              <a:rPr lang="uk-UA" altLang="ru-RU" sz="2000" dirty="0" err="1"/>
              <a:t>необходимости</a:t>
            </a:r>
            <a:r>
              <a:rPr lang="uk-UA" altLang="ru-RU" sz="2000" dirty="0"/>
              <a:t> с </a:t>
            </a:r>
            <a:r>
              <a:rPr lang="uk-UA" altLang="ru-RU" sz="2000" dirty="0" err="1"/>
              <a:t>медицинскими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организациями</a:t>
            </a:r>
            <a:r>
              <a:rPr lang="uk-UA" altLang="ru-RU" sz="2000" dirty="0"/>
              <a:t>;</a:t>
            </a:r>
          </a:p>
          <a:p>
            <a:pPr marL="0" indent="342900" algn="just">
              <a:spcBef>
                <a:spcPct val="0"/>
              </a:spcBef>
              <a:buFontTx/>
              <a:buNone/>
              <a:defRPr/>
            </a:pPr>
            <a:r>
              <a:rPr lang="uk-UA" altLang="ru-RU" sz="2000" dirty="0" err="1"/>
              <a:t>систематически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повышать</a:t>
            </a:r>
            <a:r>
              <a:rPr lang="uk-UA" altLang="ru-RU" sz="2000" dirty="0"/>
              <a:t> </a:t>
            </a:r>
            <a:r>
              <a:rPr lang="uk-UA" altLang="ru-RU" sz="2000" dirty="0" err="1"/>
              <a:t>свой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профессиональный</a:t>
            </a:r>
            <a:r>
              <a:rPr lang="uk-UA" altLang="ru-RU" sz="2000" dirty="0"/>
              <a:t> </a:t>
            </a:r>
            <a:r>
              <a:rPr lang="uk-UA" altLang="ru-RU" sz="2000" dirty="0" err="1"/>
              <a:t>уровень</a:t>
            </a:r>
            <a:r>
              <a:rPr lang="uk-UA" altLang="ru-RU" sz="2000" dirty="0"/>
              <a:t>;</a:t>
            </a:r>
          </a:p>
          <a:p>
            <a:pPr marL="0" indent="342900" algn="just">
              <a:spcBef>
                <a:spcPct val="0"/>
              </a:spcBef>
              <a:buFontTx/>
              <a:buNone/>
              <a:defRPr/>
            </a:pPr>
            <a:r>
              <a:rPr lang="uk-UA" altLang="ru-RU" sz="2000" dirty="0"/>
              <a:t>проходить </a:t>
            </a:r>
            <a:r>
              <a:rPr lang="uk-UA" altLang="ru-RU" sz="2000" dirty="0" err="1"/>
              <a:t>аттестацию</a:t>
            </a:r>
            <a:r>
              <a:rPr lang="uk-UA" altLang="ru-RU" sz="2000" dirty="0"/>
              <a:t> на </a:t>
            </a:r>
            <a:r>
              <a:rPr lang="uk-UA" altLang="ru-RU" sz="2000" dirty="0" err="1"/>
              <a:t>соответствие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занимаемой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должности</a:t>
            </a:r>
            <a:r>
              <a:rPr lang="uk-UA" altLang="ru-RU" sz="2000" dirty="0"/>
              <a:t> в </a:t>
            </a:r>
            <a:r>
              <a:rPr lang="uk-UA" altLang="ru-RU" sz="2000" dirty="0" err="1"/>
              <a:t>порядке</a:t>
            </a:r>
            <a:r>
              <a:rPr lang="uk-UA" altLang="ru-RU" sz="2000" dirty="0"/>
              <a:t>, </a:t>
            </a:r>
            <a:r>
              <a:rPr lang="uk-UA" altLang="ru-RU" sz="2000" dirty="0" err="1"/>
              <a:t>установленном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законодательством</a:t>
            </a:r>
            <a:r>
              <a:rPr lang="uk-UA" altLang="ru-RU" sz="2000" dirty="0"/>
              <a:t> об </a:t>
            </a:r>
            <a:r>
              <a:rPr lang="uk-UA" altLang="ru-RU" sz="2000" dirty="0" err="1"/>
              <a:t>образовании</a:t>
            </a:r>
            <a:r>
              <a:rPr lang="uk-UA" altLang="ru-RU" sz="2000" dirty="0"/>
              <a:t>;</a:t>
            </a:r>
          </a:p>
          <a:p>
            <a:pPr marL="0" indent="342900" algn="just">
              <a:spcBef>
                <a:spcPct val="0"/>
              </a:spcBef>
              <a:buFontTx/>
              <a:buNone/>
              <a:defRPr/>
            </a:pPr>
            <a:r>
              <a:rPr lang="uk-UA" altLang="ru-RU" sz="2000" dirty="0"/>
              <a:t>проходить в </a:t>
            </a:r>
            <a:r>
              <a:rPr lang="uk-UA" altLang="ru-RU" sz="2000" dirty="0" err="1"/>
              <a:t>соответствии</a:t>
            </a:r>
            <a:r>
              <a:rPr lang="uk-UA" altLang="ru-RU" sz="2000" dirty="0"/>
              <a:t> с </a:t>
            </a:r>
            <a:r>
              <a:rPr lang="uk-UA" altLang="ru-RU" sz="2000" dirty="0" err="1"/>
              <a:t>трудовым</a:t>
            </a:r>
            <a:r>
              <a:rPr lang="uk-UA" altLang="ru-RU" sz="2000" dirty="0"/>
              <a:t> </a:t>
            </a:r>
            <a:r>
              <a:rPr lang="uk-UA" altLang="ru-RU" sz="2000" dirty="0" err="1"/>
              <a:t>законодательством</a:t>
            </a:r>
            <a:r>
              <a:rPr lang="uk-UA" altLang="ru-RU" sz="2000" dirty="0"/>
              <a:t> </a:t>
            </a:r>
            <a:r>
              <a:rPr lang="uk-UA" altLang="ru-RU" sz="2000" dirty="0" err="1"/>
              <a:t>предварительные</a:t>
            </a:r>
            <a:r>
              <a:rPr lang="uk-UA" altLang="ru-RU" sz="2000" dirty="0"/>
              <a:t> при </a:t>
            </a:r>
            <a:r>
              <a:rPr lang="uk-UA" altLang="ru-RU" sz="2000" dirty="0" err="1"/>
              <a:t>поступлении</a:t>
            </a:r>
            <a:r>
              <a:rPr lang="uk-UA" altLang="ru-RU" sz="2000" dirty="0"/>
              <a:t> на </a:t>
            </a:r>
            <a:r>
              <a:rPr lang="uk-UA" altLang="ru-RU" sz="2000" dirty="0" err="1"/>
              <a:t>работу</a:t>
            </a:r>
            <a:r>
              <a:rPr lang="uk-UA" altLang="ru-RU" sz="2000" dirty="0"/>
              <a:t> и </a:t>
            </a:r>
            <a:r>
              <a:rPr lang="uk-UA" altLang="ru-RU" sz="2000" dirty="0" err="1"/>
              <a:t>периодические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медицинские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осмотры</a:t>
            </a:r>
            <a:r>
              <a:rPr lang="uk-UA" altLang="ru-RU" sz="2000" dirty="0"/>
              <a:t>, а </a:t>
            </a:r>
            <a:r>
              <a:rPr lang="uk-UA" altLang="ru-RU" sz="2000" dirty="0" err="1"/>
              <a:t>также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внеочередные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медицинские</a:t>
            </a:r>
            <a:r>
              <a:rPr lang="uk-UA" altLang="ru-RU" sz="2000" dirty="0"/>
              <a:t> </a:t>
            </a:r>
            <a:r>
              <a:rPr lang="uk-UA" altLang="ru-RU" sz="2000" dirty="0" err="1"/>
              <a:t>осмотры</a:t>
            </a:r>
            <a:r>
              <a:rPr lang="uk-UA" altLang="ru-RU" sz="2000" dirty="0"/>
              <a:t> по </a:t>
            </a:r>
            <a:r>
              <a:rPr lang="uk-UA" altLang="ru-RU" sz="2000" dirty="0" err="1"/>
              <a:t>направлению</a:t>
            </a:r>
            <a:r>
              <a:rPr lang="uk-UA" altLang="ru-RU" sz="2000" dirty="0"/>
              <a:t> </a:t>
            </a:r>
            <a:r>
              <a:rPr lang="uk-UA" altLang="ru-RU" sz="2000" dirty="0" err="1"/>
              <a:t>работодателя</a:t>
            </a:r>
            <a:r>
              <a:rPr lang="uk-UA" altLang="ru-RU" sz="2000" dirty="0"/>
              <a:t>;</a:t>
            </a:r>
          </a:p>
          <a:p>
            <a:pPr marL="0" indent="171450" algn="just">
              <a:spcBef>
                <a:spcPct val="0"/>
              </a:spcBef>
              <a:buFontTx/>
              <a:buNone/>
              <a:defRPr/>
            </a:pPr>
            <a:endParaRPr lang="ru-RU" altLang="ru-RU" sz="2000" dirty="0"/>
          </a:p>
          <a:p>
            <a:pPr marL="0" indent="171450" algn="just">
              <a:spcBef>
                <a:spcPct val="0"/>
              </a:spcBef>
              <a:buFontTx/>
              <a:buNone/>
              <a:defRPr/>
            </a:pPr>
            <a:endParaRPr lang="uk-UA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43884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82B520E2-BCCF-4997-8BB4-20821D27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23" y="504459"/>
            <a:ext cx="8229600" cy="479425"/>
          </a:xfrm>
        </p:spPr>
        <p:txBody>
          <a:bodyPr>
            <a:normAutofit fontScale="90000"/>
          </a:bodyPr>
          <a:lstStyle/>
          <a:p>
            <a:r>
              <a:rPr lang="ru-RU" altLang="ru-RU" dirty="0"/>
              <a:t>Ст.3 закона «Об образовании в РФ»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6714BA-5A46-4D85-AF07-238277164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9266"/>
            <a:ext cx="8229600" cy="499427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PT Sans"/>
              </a:rPr>
              <a:t>Одни из основных принципов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гос.политики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и правового регулирования: </a:t>
            </a:r>
          </a:p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PT Sans"/>
              </a:rPr>
              <a:t>обеспечение </a:t>
            </a:r>
            <a:r>
              <a:rPr lang="ru-RU" b="1" dirty="0">
                <a:solidFill>
                  <a:srgbClr val="000000"/>
                </a:solidFill>
                <a:latin typeface="PT Sans"/>
              </a:rPr>
              <a:t>права каждого 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человека на образование, </a:t>
            </a:r>
            <a:r>
              <a:rPr lang="ru-RU" b="1" dirty="0">
                <a:solidFill>
                  <a:srgbClr val="000000"/>
                </a:solidFill>
                <a:latin typeface="PT Sans"/>
              </a:rPr>
              <a:t>недопустимость дискриминации 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в сфере образования</a:t>
            </a:r>
          </a:p>
          <a:p>
            <a:pPr>
              <a:defRPr/>
            </a:pPr>
            <a:r>
              <a:rPr lang="ru-RU" b="1" dirty="0">
                <a:solidFill>
                  <a:srgbClr val="000000"/>
                </a:solidFill>
                <a:latin typeface="PT Sans"/>
              </a:rPr>
              <a:t>свобода выбора 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получения образования согласно склонностям и потребностям человека, </a:t>
            </a:r>
            <a:r>
              <a:rPr lang="ru-RU" b="1" dirty="0">
                <a:solidFill>
                  <a:srgbClr val="000000"/>
                </a:solidFill>
                <a:latin typeface="PT Sans"/>
              </a:rPr>
              <a:t>создание условий для самореализации каждого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человека, свободное развитие его способностей, включая предоставление права выбора форм получения образования, форм обучения, организации, осуществляющей образовательную деятельность, направленности образования в пределах, предоставленных системой образования, а также предоставление педагогическим работникам свободы в выборе форм обучения, методов обучения и воспитания</a:t>
            </a:r>
          </a:p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PT Sans"/>
              </a:rPr>
              <a:t>обеспечение права на образование в течение всей жизни в соответствии с потребностями личности, </a:t>
            </a:r>
            <a:r>
              <a:rPr lang="ru-RU" b="1" dirty="0">
                <a:solidFill>
                  <a:srgbClr val="000000"/>
                </a:solidFill>
                <a:latin typeface="PT Sans"/>
              </a:rPr>
              <a:t>адаптивность системы образования к 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уровню подготовки, особенностям развития, способностям и интересам человека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3BF70-DC70-4493-B5C6-782B608F1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Взаимодействие работников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4B5505-55B7-412A-9BC5-F0F63BD8E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Обязательства о неразглашении данных</a:t>
            </a:r>
          </a:p>
          <a:p>
            <a:pPr lvl="1"/>
            <a:r>
              <a:rPr lang="ru-RU" dirty="0"/>
              <a:t>Трудовые договоры и ЛНА в соответствии с ними</a:t>
            </a:r>
          </a:p>
          <a:p>
            <a:r>
              <a:rPr lang="ru-RU" dirty="0"/>
              <a:t>2. Обязательства по информированию:</a:t>
            </a:r>
          </a:p>
          <a:p>
            <a:pPr lvl="1"/>
            <a:r>
              <a:rPr lang="ru-RU" dirty="0"/>
              <a:t>Сроки</a:t>
            </a:r>
          </a:p>
          <a:p>
            <a:pPr lvl="1"/>
            <a:r>
              <a:rPr lang="ru-RU" dirty="0"/>
              <a:t>Источники информации </a:t>
            </a:r>
          </a:p>
          <a:p>
            <a:pPr lvl="1"/>
            <a:r>
              <a:rPr lang="ru-RU" dirty="0"/>
              <a:t>Способы передачи информации</a:t>
            </a:r>
          </a:p>
          <a:p>
            <a:pPr lvl="1"/>
            <a:r>
              <a:rPr lang="ru-RU" dirty="0"/>
              <a:t>Адресаты </a:t>
            </a:r>
          </a:p>
          <a:p>
            <a:pPr lvl="2"/>
            <a:r>
              <a:rPr lang="ru-RU" dirty="0"/>
              <a:t>Медицинский работник</a:t>
            </a:r>
          </a:p>
          <a:p>
            <a:pPr lvl="2"/>
            <a:r>
              <a:rPr lang="ru-RU" dirty="0"/>
              <a:t>Педагоги</a:t>
            </a:r>
          </a:p>
          <a:p>
            <a:pPr lvl="2"/>
            <a:r>
              <a:rPr lang="ru-RU" dirty="0"/>
              <a:t>Администрация </a:t>
            </a:r>
          </a:p>
          <a:p>
            <a:pPr lvl="2"/>
            <a:r>
              <a:rPr lang="ru-RU" dirty="0"/>
              <a:t>Органы санэпиднадзора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2675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">
            <a:extLst>
              <a:ext uri="{FF2B5EF4-FFF2-40B4-BE49-F238E27FC236}">
                <a16:creationId xmlns:a16="http://schemas.microsoft.com/office/drawing/2014/main" id="{3305AF65-D13A-4650-B97B-55A41EDD9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8813"/>
            <a:ext cx="7686675" cy="758825"/>
          </a:xfrm>
        </p:spPr>
        <p:txBody>
          <a:bodyPr>
            <a:normAutofit fontScale="90000"/>
          </a:bodyPr>
          <a:lstStyle/>
          <a:p>
            <a:r>
              <a:rPr lang="ru-RU" altLang="ru-RU" sz="3200" dirty="0"/>
              <a:t>Утренние фильтры: работа на предупреждение</a:t>
            </a:r>
          </a:p>
        </p:txBody>
      </p:sp>
      <p:sp>
        <p:nvSpPr>
          <p:cNvPr id="66563" name="Объект 2">
            <a:extLst>
              <a:ext uri="{FF2B5EF4-FFF2-40B4-BE49-F238E27FC236}">
                <a16:creationId xmlns:a16="http://schemas.microsoft.com/office/drawing/2014/main" id="{710261F5-FEB4-4460-91C2-3496E407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1050"/>
            <a:ext cx="7772400" cy="4360863"/>
          </a:xfrm>
        </p:spPr>
        <p:txBody>
          <a:bodyPr/>
          <a:lstStyle/>
          <a:p>
            <a:r>
              <a:rPr lang="ru-RU" altLang="ru-RU" dirty="0"/>
              <a:t>Оборудование мест изоляции</a:t>
            </a:r>
          </a:p>
          <a:p>
            <a:r>
              <a:rPr lang="ru-RU" altLang="ru-RU" dirty="0"/>
              <a:t>Информирование родителей + получение контактов</a:t>
            </a:r>
          </a:p>
          <a:p>
            <a:r>
              <a:rPr lang="ru-RU" altLang="ru-RU" dirty="0"/>
              <a:t>Правила на случай конфликтов</a:t>
            </a:r>
          </a:p>
          <a:p>
            <a:pPr lvl="1"/>
            <a:r>
              <a:rPr lang="ru-RU" altLang="ru-RU" dirty="0"/>
              <a:t>Обучение педагогов</a:t>
            </a:r>
          </a:p>
          <a:p>
            <a:pPr lvl="1"/>
            <a:r>
              <a:rPr lang="ru-RU" altLang="ru-RU" dirty="0"/>
              <a:t>Информирование родителей</a:t>
            </a:r>
          </a:p>
          <a:p>
            <a:r>
              <a:rPr lang="ru-RU" altLang="ru-RU" dirty="0"/>
              <a:t>Правила на случай сомнений в показаниях приборов</a:t>
            </a:r>
          </a:p>
          <a:p>
            <a:r>
              <a:rPr lang="ru-RU" altLang="ru-R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148207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4065BC-7123-4A28-B236-F2A89D12D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50" y="871538"/>
            <a:ext cx="8145463" cy="57102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Лица </a:t>
            </a:r>
            <a:r>
              <a:rPr lang="ru-RU" b="1" dirty="0"/>
              <a:t>с признаками инфекционных заболеваний (респираторными, кишечными, повышенной температурой тела)</a:t>
            </a:r>
            <a:r>
              <a:rPr lang="ru-RU" dirty="0"/>
              <a:t> должны быть </a:t>
            </a:r>
            <a:r>
              <a:rPr lang="ru-RU" b="1" dirty="0"/>
              <a:t>незамедлительно изолированы </a:t>
            </a:r>
            <a:r>
              <a:rPr lang="ru-RU" dirty="0"/>
              <a:t>с момента выявления указанных признаков </a:t>
            </a:r>
            <a:r>
              <a:rPr lang="ru-RU" b="1" dirty="0"/>
              <a:t>до приезда бригады скорой (неотложной) медицинской помощи либо прибытия родителей (законных представителей) или самостоятельной самоизоляции </a:t>
            </a:r>
            <a:r>
              <a:rPr lang="ru-RU" dirty="0"/>
              <a:t>в домашних условиях. При этом </a:t>
            </a:r>
            <a:r>
              <a:rPr lang="ru-RU" b="1" dirty="0"/>
              <a:t>дети должны размещаться отдельно от взрослых</a:t>
            </a:r>
            <a:r>
              <a:rPr lang="ru-RU" dirty="0"/>
              <a:t>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5162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>
            <a:extLst>
              <a:ext uri="{FF2B5EF4-FFF2-40B4-BE49-F238E27FC236}">
                <a16:creationId xmlns:a16="http://schemas.microsoft.com/office/drawing/2014/main" id="{0C3F5C5E-875A-46CF-9E6E-A6E0D1E6E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68313"/>
          </a:xfrm>
        </p:spPr>
        <p:txBody>
          <a:bodyPr>
            <a:normAutofit fontScale="90000"/>
          </a:bodyPr>
          <a:lstStyle/>
          <a:p>
            <a:r>
              <a:rPr lang="ru-RU" altLang="ru-RU"/>
              <a:t>???</a:t>
            </a:r>
          </a:p>
        </p:txBody>
      </p:sp>
      <p:sp>
        <p:nvSpPr>
          <p:cNvPr id="65539" name="Объект 2">
            <a:extLst>
              <a:ext uri="{FF2B5EF4-FFF2-40B4-BE49-F238E27FC236}">
                <a16:creationId xmlns:a16="http://schemas.microsoft.com/office/drawing/2014/main" id="{AC0FE8AD-926A-4E40-A543-FD2F2866F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588" y="542925"/>
            <a:ext cx="8154987" cy="6059488"/>
          </a:xfrm>
        </p:spPr>
        <p:txBody>
          <a:bodyPr/>
          <a:lstStyle/>
          <a:p>
            <a:endParaRPr lang="ru-RU" altLang="ru-RU" sz="2400"/>
          </a:p>
          <a:p>
            <a:r>
              <a:rPr lang="ru-RU" altLang="ru-RU" sz="1800"/>
              <a:t>Закон об образовании, ст. 28</a:t>
            </a:r>
          </a:p>
          <a:p>
            <a:pPr lvl="1"/>
            <a:r>
              <a:rPr lang="ru-RU" altLang="ru-RU" sz="1800"/>
              <a:t>Обр.организация несет ответственность за жизнь и здоровье обучающихся</a:t>
            </a:r>
          </a:p>
          <a:p>
            <a:r>
              <a:rPr lang="ru-RU" altLang="ru-RU" sz="1800"/>
              <a:t>Закон № 323-ФЗ «Об основах охраны здоровья граждан в РФ»</a:t>
            </a:r>
          </a:p>
          <a:p>
            <a:pPr lvl="1"/>
            <a:r>
              <a:rPr lang="ru-RU" altLang="ru-RU" sz="1800"/>
              <a:t>Ст. 19 – право на отказ от медицинского вмешательства, ст. 20 – информированное добровольное согласие как необходимое предварительное условие \ право на отказ. </a:t>
            </a:r>
          </a:p>
          <a:p>
            <a:r>
              <a:rPr lang="ru-RU" altLang="ru-RU" sz="1800"/>
              <a:t>Медицинское вмешательство без согласия допускается:</a:t>
            </a:r>
          </a:p>
          <a:p>
            <a:pPr lvl="1"/>
            <a:r>
              <a:rPr lang="ru-RU" altLang="ru-RU" sz="1800"/>
              <a:t>1) если медицинское вмешательство необходимо по экстренным показаниям для устранения угрозы жизни человека и если его      состояние не позволяет выразить свою волю или отсутствуют законные представители;</a:t>
            </a:r>
          </a:p>
          <a:p>
            <a:pPr lvl="1"/>
            <a:r>
              <a:rPr lang="ru-RU" altLang="ru-RU" sz="1800"/>
              <a:t>2) в отношении лиц, страдающих заболеваниями, представляющими опасность для окружающих (Постановление Правительства РФ от 01.12.2004 N 715 (ред. от 31.01.2020) "Об утверждении перечня   социально значимых заболеваний и перечня заболеваний, представляющих опасность для окружающих» ВКЛЮЧАЕТ туда             Ковид-19). </a:t>
            </a:r>
          </a:p>
          <a:p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7863734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957EB-2399-4C9D-A838-3816E3D2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Педагоги или административные работники?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ACB98E-046D-4EBA-AE4F-C02312D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1536"/>
            <a:ext cx="7886700" cy="435133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Выявление и регистрация</a:t>
            </a:r>
          </a:p>
          <a:p>
            <a:r>
              <a:rPr lang="ru-RU" dirty="0"/>
              <a:t>Решение конфликтов</a:t>
            </a:r>
          </a:p>
          <a:p>
            <a:r>
              <a:rPr lang="ru-RU" dirty="0"/>
              <a:t>Принятие решений о недопуске</a:t>
            </a:r>
          </a:p>
          <a:p>
            <a:r>
              <a:rPr lang="ru-RU" dirty="0"/>
              <a:t>Информирование медицинских работников, родителей</a:t>
            </a:r>
          </a:p>
          <a:p>
            <a:endParaRPr lang="ru-RU" dirty="0"/>
          </a:p>
          <a:p>
            <a:pPr lvl="1"/>
            <a:r>
              <a:rPr lang="ru-RU" dirty="0"/>
              <a:t>21. Врачи всех специальностей, средние медицинские работники медицинских организаций, организаций, осуществляющих образовательную деятельность, организаций отдыха детей и их оздоровления, а также других организаций, индивидуальные предприниматели, осуществляющие медицинскую деятельность, обязаны выявлять больных инфекционными болезнями и лиц с подозрением на инфекционные болезни, а также носителей возбудителей инфекционных болезней.</a:t>
            </a:r>
          </a:p>
        </p:txBody>
      </p:sp>
    </p:spTree>
    <p:extLst>
      <p:ext uri="{BB962C8B-B14F-4D97-AF65-F5344CB8AC3E}">
        <p14:creationId xmlns:p14="http://schemas.microsoft.com/office/powerpoint/2010/main" val="21531952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>
            <a:extLst>
              <a:ext uri="{FF2B5EF4-FFF2-40B4-BE49-F238E27FC236}">
                <a16:creationId xmlns:a16="http://schemas.microsoft.com/office/drawing/2014/main" id="{247C2E97-366A-4762-AB63-AA28ED757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931863"/>
            <a:ext cx="7796212" cy="627062"/>
          </a:xfrm>
        </p:spPr>
        <p:txBody>
          <a:bodyPr/>
          <a:lstStyle/>
          <a:p>
            <a:r>
              <a:rPr lang="ru-RU" altLang="ru-RU" sz="3200"/>
              <a:t>Изоляция</a:t>
            </a:r>
          </a:p>
        </p:txBody>
      </p:sp>
      <p:sp>
        <p:nvSpPr>
          <p:cNvPr id="75779" name="Объект 2">
            <a:extLst>
              <a:ext uri="{FF2B5EF4-FFF2-40B4-BE49-F238E27FC236}">
                <a16:creationId xmlns:a16="http://schemas.microsoft.com/office/drawing/2014/main" id="{56AAD465-3840-4B13-8F37-D49F8B09E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88" y="1931988"/>
            <a:ext cx="7985125" cy="4560887"/>
          </a:xfrm>
        </p:spPr>
        <p:txBody>
          <a:bodyPr/>
          <a:lstStyle/>
          <a:p>
            <a:r>
              <a:rPr lang="ru-RU" altLang="ru-RU" sz="2200" dirty="0"/>
              <a:t>36. Изолирование и эвакуация больных инфекционными болезнями, лиц с подозрением на инфекционные болезни, носителей возбудителей инфекционных болезней:</a:t>
            </a:r>
          </a:p>
          <a:p>
            <a:r>
              <a:rPr lang="ru-RU" altLang="ru-RU" sz="2200" dirty="0"/>
              <a:t>больные инфекционными болезнями изолируются по месту выявления, а также в специализированные инфекционные стационары (отделения) по эпидемическим и (или) клиническим показаниям.</a:t>
            </a:r>
          </a:p>
          <a:p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19732988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A4C6EF-E297-45CB-B9C2-67BAF90FC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Медицинское наблюдение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93B7A4-5B3C-4E47-A48D-BDA99F5E2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38. Мероприятия в отношении лиц, общавшихся с больными инфекционными болезнями:</a:t>
            </a:r>
          </a:p>
          <a:p>
            <a:r>
              <a:rPr lang="ru-RU" dirty="0"/>
              <a:t>за лицами, общавшимися с больным по месту жительства, учебы, воспитания, работы, в медицинской, оздоровительной организации, по эпидемическим показаниям устанавливают медицинское наблюдение, в зависимости от конкретной нозологической формы проводят их лабораторное обследование и экстренную профилактику на основании эпидемиологического анамнеза, в соответствии с нозологической формой заболевания;</a:t>
            </a:r>
          </a:p>
          <a:p>
            <a:r>
              <a:rPr lang="ru-RU" dirty="0"/>
              <a:t>лабораторному обследованию подлежат лица, рассматриваемые в качестве источника инфекции и лица, у которых в ходе медицинского наблюдения проявились симптомы инфекционного заболевания. Необходимость лабораторного обследования остальных лиц, подвергшихся риску заражения, определяет специалист (эпидемиолог), ответственный за эпидемиологическое расследование очага инфекционной болезни.</a:t>
            </a:r>
          </a:p>
        </p:txBody>
      </p:sp>
    </p:spTree>
    <p:extLst>
      <p:ext uri="{BB962C8B-B14F-4D97-AF65-F5344CB8AC3E}">
        <p14:creationId xmlns:p14="http://schemas.microsoft.com/office/powerpoint/2010/main" val="5193651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5B355D-EC85-43EE-9338-20F25C4D0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Разобщение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C91FF1-9123-479E-8C44-CC9550D49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39. Разобщение лиц, общавшихся с больными инфекционными болезнями, проводится по эпидемическим показаниям.</a:t>
            </a:r>
          </a:p>
        </p:txBody>
      </p:sp>
    </p:spTree>
    <p:extLst>
      <p:ext uri="{BB962C8B-B14F-4D97-AF65-F5344CB8AC3E}">
        <p14:creationId xmlns:p14="http://schemas.microsoft.com/office/powerpoint/2010/main" val="12806514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>
            <a:extLst>
              <a:ext uri="{FF2B5EF4-FFF2-40B4-BE49-F238E27FC236}">
                <a16:creationId xmlns:a16="http://schemas.microsoft.com/office/drawing/2014/main" id="{AF76178F-9EBF-48BA-A6D2-DF7532AB3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649288"/>
            <a:ext cx="7794625" cy="627062"/>
          </a:xfrm>
        </p:spPr>
        <p:txBody>
          <a:bodyPr/>
          <a:lstStyle/>
          <a:p>
            <a:r>
              <a:rPr lang="ru-RU" altLang="ru-RU" sz="3200"/>
              <a:t>Медицинские осмотры</a:t>
            </a:r>
          </a:p>
        </p:txBody>
      </p:sp>
      <p:sp>
        <p:nvSpPr>
          <p:cNvPr id="76803" name="Объект 2">
            <a:extLst>
              <a:ext uri="{FF2B5EF4-FFF2-40B4-BE49-F238E27FC236}">
                <a16:creationId xmlns:a16="http://schemas.microsoft.com/office/drawing/2014/main" id="{F274225A-E8EF-4B5A-B650-D59A4245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138" y="1560513"/>
            <a:ext cx="7985125" cy="4560887"/>
          </a:xfrm>
        </p:spPr>
        <p:txBody>
          <a:bodyPr>
            <a:normAutofit fontScale="92500" lnSpcReduction="10000"/>
          </a:bodyPr>
          <a:lstStyle/>
          <a:p>
            <a:pPr indent="449263" algn="just"/>
            <a:r>
              <a:rPr lang="ru-RU" altLang="ru-RU" sz="2200" dirty="0"/>
              <a:t>59. В случае ухудшения эпидемиологической обстановки, возникновения угрозы распространения инфекционных болезней среди населения, в том числе связанной с формированием эпидемических очагов с групповой заболеваемостью, обязательные медицинские осмотры проводятся на основании постановлений органов, уполномоченных осуществлять федеральный государственный санитарно-эпидемиологический надзор.</a:t>
            </a:r>
          </a:p>
          <a:p>
            <a:pPr indent="449263" algn="just"/>
            <a:r>
              <a:rPr lang="ru-RU" altLang="ru-RU" sz="2200" dirty="0"/>
              <a:t>60. Работодатели обязаны освобождать работников от работы для прохождения медицинских осмотров и диспансеризации.</a:t>
            </a:r>
          </a:p>
          <a:p>
            <a:pPr indent="449263" algn="just"/>
            <a:r>
              <a:rPr lang="ru-RU" altLang="ru-RU" sz="2200" dirty="0"/>
              <a:t>61. Работники, не прошедшие обязательный медицинский осмотр, отказывающиеся от прохождения медицинских осмотров, а также при наличии медицинских противопоказаний не допускаются работодателем к исполнению ими трудовых обязанностей.</a:t>
            </a:r>
          </a:p>
          <a:p>
            <a:pPr indent="449263" algn="just"/>
            <a:r>
              <a:rPr lang="ru-RU" altLang="ru-RU" sz="2200" dirty="0"/>
              <a:t>Контроль допуска к работе лиц, не прошедших медицинский осмотр, обеспечивается юридическими лицами и индивидуальными предпринимателями.</a:t>
            </a:r>
          </a:p>
        </p:txBody>
      </p:sp>
    </p:spTree>
    <p:extLst>
      <p:ext uri="{BB962C8B-B14F-4D97-AF65-F5344CB8AC3E}">
        <p14:creationId xmlns:p14="http://schemas.microsoft.com/office/powerpoint/2010/main" val="3601488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>
            <a:extLst>
              <a:ext uri="{FF2B5EF4-FFF2-40B4-BE49-F238E27FC236}">
                <a16:creationId xmlns:a16="http://schemas.microsoft.com/office/drawing/2014/main" id="{22BAB56E-0E2D-4BEF-B8A2-AD657C12B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649288"/>
            <a:ext cx="7794625" cy="627062"/>
          </a:xfrm>
        </p:spPr>
        <p:txBody>
          <a:bodyPr/>
          <a:lstStyle/>
          <a:p>
            <a:r>
              <a:rPr lang="ru-RU" altLang="ru-RU" sz="3200" dirty="0"/>
              <a:t>Допуск к работе</a:t>
            </a:r>
          </a:p>
        </p:txBody>
      </p:sp>
      <p:sp>
        <p:nvSpPr>
          <p:cNvPr id="77827" name="Объект 2">
            <a:extLst>
              <a:ext uri="{FF2B5EF4-FFF2-40B4-BE49-F238E27FC236}">
                <a16:creationId xmlns:a16="http://schemas.microsoft.com/office/drawing/2014/main" id="{8C9E6003-F7A4-4335-AC31-E3852BBB6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138" y="1647825"/>
            <a:ext cx="7985125" cy="4560888"/>
          </a:xfrm>
        </p:spPr>
        <p:txBody>
          <a:bodyPr/>
          <a:lstStyle/>
          <a:p>
            <a:pPr indent="449263" algn="just"/>
            <a:r>
              <a:rPr lang="ru-RU" altLang="ru-RU" sz="2200" dirty="0"/>
              <a:t>63. В случае выявления у работника при проведении предварительного или периодического медицинских осмотров острого инфекционного заболевания данный работник не допускается к работе до выздоровления. Основанием для допуска к работе служит справка врача о выздоровлении. </a:t>
            </a:r>
          </a:p>
        </p:txBody>
      </p:sp>
    </p:spTree>
    <p:extLst>
      <p:ext uri="{BB962C8B-B14F-4D97-AF65-F5344CB8AC3E}">
        <p14:creationId xmlns:p14="http://schemas.microsoft.com/office/powerpoint/2010/main" val="150579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:a16="http://schemas.microsoft.com/office/drawing/2014/main" id="{5721FF6B-CA1D-4027-95CD-31604EE5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0" y="228721"/>
            <a:ext cx="8845550" cy="638175"/>
          </a:xfrm>
        </p:spPr>
        <p:txBody>
          <a:bodyPr>
            <a:normAutofit fontScale="90000"/>
          </a:bodyPr>
          <a:lstStyle/>
          <a:p>
            <a:br>
              <a:rPr lang="ru-RU" altLang="ru-RU" sz="3200" dirty="0"/>
            </a:br>
            <a:br>
              <a:rPr lang="ru-RU" altLang="ru-RU" sz="3200" dirty="0"/>
            </a:br>
            <a:r>
              <a:rPr lang="ru-RU" altLang="ru-RU" sz="3200" dirty="0"/>
              <a:t>Охрана здоровья обучающихся</a:t>
            </a:r>
            <a:br>
              <a:rPr lang="ru-RU" altLang="ru-RU" dirty="0"/>
            </a:br>
            <a:endParaRPr lang="ru-RU" altLang="ru-RU" dirty="0"/>
          </a:p>
        </p:txBody>
      </p:sp>
      <p:sp>
        <p:nvSpPr>
          <p:cNvPr id="24579" name="Объект 2">
            <a:extLst>
              <a:ext uri="{FF2B5EF4-FFF2-40B4-BE49-F238E27FC236}">
                <a16:creationId xmlns:a16="http://schemas.microsoft.com/office/drawing/2014/main" id="{A07B36C9-515A-44DA-BCBA-865D4B17C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18" y="1477841"/>
            <a:ext cx="8088313" cy="5151438"/>
          </a:xfrm>
        </p:spPr>
        <p:txBody>
          <a:bodyPr/>
          <a:lstStyle/>
          <a:p>
            <a:pPr marL="0" indent="342900"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  <a:latin typeface="PT Sans" panose="020B0503020203020204" pitchFamily="34" charset="-52"/>
                <a:cs typeface="Arial" panose="020B0604020202020204" pitchFamily="34" charset="0"/>
              </a:rPr>
              <a:t>Организация охраны здоровья обучающихся (за исключением оказания первичной медико-санитарной помощи, прохождения медицинских осмотров и диспансеризации) в организациях, осуществляющих образовательную деятельность, осуществляется этими организациями.</a:t>
            </a:r>
          </a:p>
          <a:p>
            <a:pPr marL="0" indent="342900"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cs typeface="Arial" panose="020B0604020202020204" pitchFamily="34" charset="0"/>
              </a:rPr>
              <a:t>Первичная медико-санитарная помощь оказывается обучающимся медицинскими организациями, а также образовательными организациями, осуществляющими медицинскую деятельность в порядке, установленном законодательством в сфере охраны здоровья. Оказание первичной медико-санитарной помощи … осуществляется в образовательной организации либо в случаях, установленных органами государственной власти субъектов Российской Федерации, в медицинской организации. При оказании первичной медико-санитарной помощи обучающимся в образовательной организации эта образовательная организация обязана предоставить безвозмездно медицинской организации помещение, соответствующее условиям и требованиям для оказания указанной помощи.</a:t>
            </a:r>
            <a:endParaRPr lang="uk-UA" altLang="ru-RU" sz="2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3B4265-3DC9-4430-9C7B-16915995B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Вакцинация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6539CA-5E27-4EE8-91A1-AEF8FF24B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66. Решение о проведении иммунизации населения в рамках календаря профилактических прививок по эпидемическим показаниям принимают главные государственные санитарные врачи субъектов Российской Федерации совместно с органом исполнительной власти субъекта Российской Федерации в сфере охраны здоровья граждан с учетом складывающейся эпидемиологической ситуации.</a:t>
            </a:r>
          </a:p>
          <a:p>
            <a:r>
              <a:rPr lang="ru-RU" dirty="0"/>
              <a:t>67. Внеплановая иммунизация граждан при эпидемическом неблагополучии, возникновении чрезвычайных ситуаций различного характера, в очагах инфекционных болезней проводится на федеральном уровне на основании постановления Главного государственного санитарного врача Российской Федерации, а при возникновении чрезвычайных ситуаций различного характера, в очагах инфекционных болезней на уровне субъекта Российской Федерации, в том числе на отдельных объектах, - на основании постановлений главных государственных санитарных врачей субъектов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41429615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F9300-EC46-485B-99B0-048DE8EC2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о недопуске ребенка к образовательному процессу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B94340-0CDF-4F16-92B8-651678036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Официальный документ уполномоченного органа юридического лица</a:t>
            </a:r>
          </a:p>
          <a:p>
            <a:pPr lvl="1"/>
            <a:r>
              <a:rPr lang="ru-RU" dirty="0"/>
              <a:t>Реквизиты, полномочия подписывающего лица</a:t>
            </a:r>
          </a:p>
          <a:p>
            <a:pPr lvl="1"/>
            <a:r>
              <a:rPr lang="ru-RU" dirty="0"/>
              <a:t>Возможно, целесообразно довести под роспись</a:t>
            </a:r>
          </a:p>
          <a:p>
            <a:pPr lvl="1"/>
            <a:r>
              <a:rPr lang="ru-RU" dirty="0"/>
              <a:t>Коммуникация администрация – педагог – родитель </a:t>
            </a:r>
          </a:p>
          <a:p>
            <a:r>
              <a:rPr lang="ru-RU" dirty="0"/>
              <a:t>Ссылка на конкретную норму – основание для решения</a:t>
            </a:r>
          </a:p>
          <a:p>
            <a:pPr lvl="1"/>
            <a:r>
              <a:rPr lang="ru-RU" dirty="0"/>
              <a:t>Ссылка на невозможность временного перевода, если такое решение допускается</a:t>
            </a:r>
          </a:p>
          <a:p>
            <a:r>
              <a:rPr lang="ru-RU" dirty="0"/>
              <a:t>Информирование об условиях допуска</a:t>
            </a:r>
          </a:p>
          <a:p>
            <a:pPr lvl="1"/>
            <a:r>
              <a:rPr lang="ru-RU" dirty="0"/>
              <a:t>Целесообразно информировать о контактах для получения дополнительной информации </a:t>
            </a:r>
          </a:p>
          <a:p>
            <a:r>
              <a:rPr lang="ru-RU" dirty="0"/>
              <a:t>Предложения по дальнейшей организации обучения на период, когда обучающийся не допущен в класс, группу</a:t>
            </a:r>
          </a:p>
        </p:txBody>
      </p:sp>
    </p:spTree>
    <p:extLst>
      <p:ext uri="{BB962C8B-B14F-4D97-AF65-F5344CB8AC3E}">
        <p14:creationId xmlns:p14="http://schemas.microsoft.com/office/powerpoint/2010/main" val="2801824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157ED-8ACC-4F6E-8FEA-1E0CF3A95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Информирование о последствиях согласия \ отказа от вакцинации \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3F6A23-CAC0-4F5F-B85E-31E2EDAB4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1536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Способы информирования</a:t>
            </a:r>
          </a:p>
          <a:p>
            <a:pPr lvl="1"/>
            <a:r>
              <a:rPr lang="ru-RU" dirty="0"/>
              <a:t>Инфографика, инструкция, разъясняющий текст + ссылка на полный текст документа</a:t>
            </a:r>
          </a:p>
          <a:p>
            <a:pPr lvl="1"/>
            <a:r>
              <a:rPr lang="ru-RU" dirty="0"/>
              <a:t>Раздел сайта, информационная доска, проведение собраний, рассылка по электронным средствам связи, персональное доведение информации</a:t>
            </a:r>
          </a:p>
          <a:p>
            <a:r>
              <a:rPr lang="ru-RU" dirty="0"/>
              <a:t>По каждому заболеванию:</a:t>
            </a:r>
          </a:p>
          <a:p>
            <a:pPr lvl="1"/>
            <a:r>
              <a:rPr lang="ru-RU" dirty="0"/>
              <a:t>Информирование, как происходит профилактика распространения в случае вспышки</a:t>
            </a:r>
          </a:p>
          <a:p>
            <a:pPr lvl="1"/>
            <a:r>
              <a:rPr lang="ru-RU" dirty="0"/>
              <a:t>Описание траекторий для ребенка, в отношении которого есть сведения о вакцинации, в отношении которого нет сведений о вакцинации (включая временный перевод, если такое решение допустимо, например, полиомиелит вакцинация)</a:t>
            </a:r>
          </a:p>
          <a:p>
            <a:pPr lvl="1"/>
            <a:r>
              <a:rPr lang="ru-RU" dirty="0"/>
              <a:t>Информация о вакцинации: способах проведения, возможностях подтвердить проведение вакцинации в другом месте </a:t>
            </a:r>
          </a:p>
        </p:txBody>
      </p:sp>
    </p:spTree>
    <p:extLst>
      <p:ext uri="{BB962C8B-B14F-4D97-AF65-F5344CB8AC3E}">
        <p14:creationId xmlns:p14="http://schemas.microsoft.com/office/powerpoint/2010/main" val="35616769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C48EF1-060A-4B94-B65E-DCEAE0364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362950" cy="1325563"/>
          </a:xfrm>
        </p:spPr>
        <p:txBody>
          <a:bodyPr>
            <a:normAutofit/>
          </a:bodyPr>
          <a:lstStyle/>
          <a:p>
            <a:r>
              <a:rPr lang="ru-RU" dirty="0"/>
              <a:t>Действия в случае вспышки заболевания \ </a:t>
            </a:r>
            <a:r>
              <a:rPr lang="ru-RU" dirty="0" err="1"/>
              <a:t>эпид</a:t>
            </a:r>
            <a:r>
              <a:rPr lang="ru-RU" dirty="0"/>
              <a:t>. риска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A7FDC0-E796-418B-8B45-6F27D0DF0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1536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Разъяснение родителям санитарных требований и мероприятий, со ссылками на нормативное регулирование</a:t>
            </a:r>
          </a:p>
          <a:p>
            <a:pPr lvl="1"/>
            <a:r>
              <a:rPr lang="ru-RU" dirty="0"/>
              <a:t>Перечень проводимых мероприятий (осмотры, утренние фильтры, отмена кабинетной системы, приостановление процесса образования, запреты перевода, изоляция класса и группы и т.п.)</a:t>
            </a:r>
          </a:p>
          <a:p>
            <a:pPr lvl="1"/>
            <a:r>
              <a:rPr lang="ru-RU" dirty="0"/>
              <a:t>Основания для проведения мероприятий </a:t>
            </a:r>
          </a:p>
          <a:p>
            <a:pPr lvl="1"/>
            <a:r>
              <a:rPr lang="ru-RU" altLang="ru-RU" sz="2400" dirty="0"/>
              <a:t>Разместить информацию о проводимых мероприятиях на стендах в местах ожидания родителей и на сайте организации + на сайте образовательной организации + разослать по средствам коммуникации </a:t>
            </a:r>
            <a:endParaRPr lang="ru-RU" dirty="0"/>
          </a:p>
          <a:p>
            <a:r>
              <a:rPr lang="ru-RU" dirty="0"/>
              <a:t>Информирование педагогических и иных работников о порядке действий </a:t>
            </a:r>
          </a:p>
          <a:p>
            <a:r>
              <a:rPr lang="ru-RU" dirty="0"/>
              <a:t>Выполнение требований нормативных актов и органов санэпиднадзора </a:t>
            </a:r>
          </a:p>
        </p:txBody>
      </p:sp>
    </p:spTree>
    <p:extLst>
      <p:ext uri="{BB962C8B-B14F-4D97-AF65-F5344CB8AC3E}">
        <p14:creationId xmlns:p14="http://schemas.microsoft.com/office/powerpoint/2010/main" val="20644002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BADD73-5132-4154-B606-236C910F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Отстранение педагога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E02403-0631-4FA3-AA6B-98C10857D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Время простоя по причинам, не зависящим от работодателя и работника, оплачивается в размере не менее двух третей тарифной ставки, оклада (должностного оклада), рассчитанных пропорционально времени простоя.</a:t>
            </a:r>
          </a:p>
          <a:p>
            <a:pPr lvl="1"/>
            <a:r>
              <a:rPr lang="ru-RU" dirty="0"/>
              <a:t>Например, до отрицательных результатов анализов </a:t>
            </a:r>
          </a:p>
          <a:p>
            <a:pPr lvl="1"/>
            <a:r>
              <a:rPr lang="ru-RU" dirty="0"/>
              <a:t>Ст. 157 ТК РФ</a:t>
            </a:r>
          </a:p>
        </p:txBody>
      </p:sp>
    </p:spTree>
    <p:extLst>
      <p:ext uri="{BB962C8B-B14F-4D97-AF65-F5344CB8AC3E}">
        <p14:creationId xmlns:p14="http://schemas.microsoft.com/office/powerpoint/2010/main" val="91203327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Заголовок 1">
            <a:extLst>
              <a:ext uri="{FF2B5EF4-FFF2-40B4-BE49-F238E27FC236}">
                <a16:creationId xmlns:a16="http://schemas.microsoft.com/office/drawing/2014/main" id="{39FC7524-34A2-4797-A6CD-D864C6AF1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681038"/>
            <a:ext cx="7796212" cy="627062"/>
          </a:xfrm>
        </p:spPr>
        <p:txBody>
          <a:bodyPr/>
          <a:lstStyle/>
          <a:p>
            <a:r>
              <a:rPr lang="ru-RU" altLang="ru-RU" sz="3200"/>
              <a:t>Какие документы проверить?</a:t>
            </a:r>
          </a:p>
        </p:txBody>
      </p:sp>
      <p:sp>
        <p:nvSpPr>
          <p:cNvPr id="103427" name="Объект 2">
            <a:extLst>
              <a:ext uri="{FF2B5EF4-FFF2-40B4-BE49-F238E27FC236}">
                <a16:creationId xmlns:a16="http://schemas.microsoft.com/office/drawing/2014/main" id="{48A3E832-E826-4227-A900-AA8369B54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8100"/>
            <a:ext cx="8569325" cy="5467350"/>
          </a:xfrm>
        </p:spPr>
        <p:txBody>
          <a:bodyPr/>
          <a:lstStyle/>
          <a:p>
            <a:r>
              <a:rPr lang="ru-RU" altLang="ru-RU" sz="1800"/>
              <a:t>Обязанности работников организации: административных, педагогических, медицинских </a:t>
            </a:r>
          </a:p>
          <a:p>
            <a:pPr lvl="1"/>
            <a:r>
              <a:rPr lang="ru-RU" altLang="ru-RU" sz="1800"/>
              <a:t>В ТД, должностных инструкциях, ПВТР</a:t>
            </a:r>
          </a:p>
          <a:p>
            <a:pPr lvl="1"/>
            <a:r>
              <a:rPr lang="ru-RU" altLang="ru-RU" sz="1800"/>
              <a:t>В локальных нормативных актах </a:t>
            </a:r>
          </a:p>
          <a:p>
            <a:r>
              <a:rPr lang="ru-RU" altLang="ru-RU" sz="1800"/>
              <a:t>Система управления: дистанционное принятие неотложных решений (в ситуации предписания для конкретной организации). </a:t>
            </a:r>
          </a:p>
          <a:p>
            <a:pPr lvl="1"/>
            <a:r>
              <a:rPr lang="ru-RU" altLang="ru-RU" sz="1800"/>
              <a:t>Устав и положения о кол. органах управления</a:t>
            </a:r>
          </a:p>
          <a:p>
            <a:pPr lvl="1"/>
            <a:r>
              <a:rPr lang="ru-RU" altLang="ru-RU" sz="1800"/>
              <a:t>Порядки учета мнения советов родителей </a:t>
            </a:r>
          </a:p>
          <a:p>
            <a:r>
              <a:rPr lang="ru-RU" altLang="ru-RU" sz="1800"/>
              <a:t>Особые правила работы на период эпидем.риска</a:t>
            </a:r>
          </a:p>
          <a:p>
            <a:pPr lvl="1"/>
            <a:r>
              <a:rPr lang="ru-RU" altLang="ru-RU" sz="1800"/>
              <a:t>Особенности ПВРО \ ПВТР на период эпидемиологического риска</a:t>
            </a:r>
          </a:p>
          <a:p>
            <a:pPr lvl="1"/>
            <a:r>
              <a:rPr lang="ru-RU" altLang="ru-RU" sz="1800"/>
              <a:t>Положение об организации термометрии, использовании СИЗ и т.п.</a:t>
            </a:r>
          </a:p>
          <a:p>
            <a:pPr lvl="1"/>
            <a:r>
              <a:rPr lang="ru-RU" altLang="ru-RU" sz="1800"/>
              <a:t>Правила \ алгоритм при выявлении признаков заболевания </a:t>
            </a:r>
          </a:p>
          <a:p>
            <a:pPr lvl="1"/>
            <a:r>
              <a:rPr lang="ru-RU" altLang="ru-RU" sz="1800"/>
              <a:t>Оценка условий предоставления присмотра и ухода при реализации программ начального, основного, среднего общего образования</a:t>
            </a:r>
          </a:p>
          <a:p>
            <a:pPr lvl="1"/>
            <a:r>
              <a:rPr lang="ru-RU" altLang="ru-RU" sz="1800"/>
              <a:t>План ФХД, возможно, иные финансовые документы + проведение закупки (обеспечение закупки необходимого) </a:t>
            </a:r>
          </a:p>
        </p:txBody>
      </p:sp>
    </p:spTree>
    <p:extLst>
      <p:ext uri="{BB962C8B-B14F-4D97-AF65-F5344CB8AC3E}">
        <p14:creationId xmlns:p14="http://schemas.microsoft.com/office/powerpoint/2010/main" val="42034884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Заголовок 1">
            <a:extLst>
              <a:ext uri="{FF2B5EF4-FFF2-40B4-BE49-F238E27FC236}">
                <a16:creationId xmlns:a16="http://schemas.microsoft.com/office/drawing/2014/main" id="{64C75CD0-CE9D-4768-BA0C-00D844D27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63" y="819150"/>
            <a:ext cx="7678737" cy="647700"/>
          </a:xfrm>
        </p:spPr>
        <p:txBody>
          <a:bodyPr>
            <a:normAutofit fontScale="90000"/>
          </a:bodyPr>
          <a:lstStyle/>
          <a:p>
            <a:br>
              <a:rPr lang="ru-RU" altLang="ru-RU" sz="3200"/>
            </a:br>
            <a:r>
              <a:rPr lang="ru-RU" altLang="ru-RU" sz="3200"/>
              <a:t>При принятии управленческого решения учитывать следующие аспекты:</a:t>
            </a:r>
            <a:br>
              <a:rPr lang="ru-RU" altLang="ru-RU" sz="3200"/>
            </a:br>
            <a:endParaRPr lang="ru-RU" altLang="ru-RU" sz="32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8A176B-FAA6-481A-96DE-D06AFD14F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690688"/>
            <a:ext cx="8102600" cy="49974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dirty="0"/>
              <a:t>- как предлагаемое решение может повлиять на качество образования в организации в целом и для конкретного обучающегося \ конкретных обучающихся,</a:t>
            </a:r>
          </a:p>
          <a:p>
            <a:pPr>
              <a:defRPr/>
            </a:pPr>
            <a:r>
              <a:rPr lang="ru-RU" dirty="0"/>
              <a:t>- потребуется ли повышение квалификации для коллектива,</a:t>
            </a:r>
          </a:p>
          <a:p>
            <a:pPr>
              <a:defRPr/>
            </a:pPr>
            <a:r>
              <a:rPr lang="ru-RU" dirty="0"/>
              <a:t>- каков алгоритм внедрения решения: ключевые действия организации, сроки их совершения, необходимые документы,</a:t>
            </a:r>
          </a:p>
          <a:p>
            <a:pPr>
              <a:defRPr/>
            </a:pPr>
            <a:r>
              <a:rPr lang="ru-RU" dirty="0"/>
              <a:t>- потребует ли предлагаемое решение изменений финансирования, и если да, как их можно реализовать,</a:t>
            </a:r>
          </a:p>
          <a:p>
            <a:pPr>
              <a:defRPr/>
            </a:pPr>
            <a:r>
              <a:rPr lang="ru-RU" dirty="0"/>
              <a:t>- потребует ли предлагаемое решение изменений в трудовых отношениях с работниками, и если да, как их можно оформить,</a:t>
            </a:r>
          </a:p>
          <a:p>
            <a:pPr>
              <a:defRPr/>
            </a:pPr>
            <a:r>
              <a:rPr lang="ru-RU" dirty="0"/>
              <a:t>- потребует ли предлагаемое решение изменений в образовательных отношениях с обучающимися, и если да, как их можно оформить,</a:t>
            </a:r>
          </a:p>
          <a:p>
            <a:pPr>
              <a:defRPr/>
            </a:pPr>
            <a:r>
              <a:rPr lang="ru-RU" dirty="0"/>
              <a:t>- потребует ли предлагаемое решение изменений образовательной программы, и если да, то какими должны быть эти изменения,</a:t>
            </a:r>
          </a:p>
          <a:p>
            <a:pPr>
              <a:defRPr/>
            </a:pPr>
            <a:r>
              <a:rPr lang="ru-RU" dirty="0"/>
              <a:t>- кто и в какое время должен выполнить действия по реализации этого решения: по каким должностям какие поручения возникнут, и сколько (по предварительным оценкам) рабочего времени для работников разных должностей это может потребовать.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04452" name="Номер слайда 3">
            <a:extLst>
              <a:ext uri="{FF2B5EF4-FFF2-40B4-BE49-F238E27FC236}">
                <a16:creationId xmlns:a16="http://schemas.microsoft.com/office/drawing/2014/main" id="{27C6933A-FF5C-4861-93B8-FFE7B6BD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9092D4-562B-42D5-BA18-3E11A868B2AA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66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965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Название 1">
            <a:extLst>
              <a:ext uri="{FF2B5EF4-FFF2-40B4-BE49-F238E27FC236}">
                <a16:creationId xmlns:a16="http://schemas.microsoft.com/office/drawing/2014/main" id="{703E7C9E-958C-4F8C-B86D-E685548D9E70}"/>
              </a:ext>
            </a:extLst>
          </p:cNvPr>
          <p:cNvSpPr txBox="1">
            <a:spLocks/>
          </p:cNvSpPr>
          <p:nvPr/>
        </p:nvSpPr>
        <p:spPr bwMode="auto">
          <a:xfrm>
            <a:off x="520700" y="2590800"/>
            <a:ext cx="8102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3606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>
            <a:extLst>
              <a:ext uri="{FF2B5EF4-FFF2-40B4-BE49-F238E27FC236}">
                <a16:creationId xmlns:a16="http://schemas.microsoft.com/office/drawing/2014/main" id="{0BC7A077-49FE-4D5D-829A-FF999413C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0" y="426916"/>
            <a:ext cx="8845550" cy="638175"/>
          </a:xfrm>
        </p:spPr>
        <p:txBody>
          <a:bodyPr>
            <a:normAutofit fontScale="90000"/>
          </a:bodyPr>
          <a:lstStyle/>
          <a:p>
            <a:br>
              <a:rPr lang="ru-RU" altLang="ru-RU" sz="3200" dirty="0"/>
            </a:br>
            <a:br>
              <a:rPr lang="ru-RU" altLang="ru-RU" sz="3200" dirty="0"/>
            </a:br>
            <a:r>
              <a:rPr lang="ru-RU" altLang="ru-RU" sz="3200" dirty="0"/>
              <a:t>Охрана здоровья обучающихся</a:t>
            </a:r>
            <a:br>
              <a:rPr lang="ru-RU" altLang="ru-RU" dirty="0"/>
            </a:br>
            <a:endParaRPr lang="ru-RU" altLang="ru-RU" dirty="0"/>
          </a:p>
        </p:txBody>
      </p:sp>
      <p:sp>
        <p:nvSpPr>
          <p:cNvPr id="25603" name="Объект 2">
            <a:extLst>
              <a:ext uri="{FF2B5EF4-FFF2-40B4-BE49-F238E27FC236}">
                <a16:creationId xmlns:a16="http://schemas.microsoft.com/office/drawing/2014/main" id="{E806EA94-14B9-49BE-8A4D-A2A57C012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18" y="1524733"/>
            <a:ext cx="8088313" cy="5151438"/>
          </a:xfrm>
        </p:spPr>
        <p:txBody>
          <a:bodyPr>
            <a:normAutofit lnSpcReduction="10000"/>
          </a:bodyPr>
          <a:lstStyle/>
          <a:p>
            <a:pPr marL="0" indent="342900" algn="just">
              <a:spcBef>
                <a:spcPct val="0"/>
              </a:spcBef>
              <a:buFontTx/>
              <a:buNone/>
            </a:pPr>
            <a:r>
              <a:rPr lang="uk-UA" altLang="ru-RU" sz="2400" dirty="0" err="1">
                <a:cs typeface="Arial" panose="020B0604020202020204" pitchFamily="34" charset="0"/>
              </a:rPr>
              <a:t>Охрана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здоровья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обучающихся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включает</a:t>
            </a:r>
            <a:r>
              <a:rPr lang="uk-UA" altLang="ru-RU" sz="2400" dirty="0">
                <a:cs typeface="Arial" panose="020B0604020202020204" pitchFamily="34" charset="0"/>
              </a:rPr>
              <a:t> в </a:t>
            </a:r>
            <a:r>
              <a:rPr lang="uk-UA" altLang="ru-RU" sz="2400" dirty="0" err="1">
                <a:cs typeface="Arial" panose="020B0604020202020204" pitchFamily="34" charset="0"/>
              </a:rPr>
              <a:t>себя</a:t>
            </a:r>
            <a:r>
              <a:rPr lang="uk-UA" altLang="ru-RU" sz="2400" dirty="0">
                <a:cs typeface="Arial" panose="020B0604020202020204" pitchFamily="34" charset="0"/>
              </a:rPr>
              <a:t>:</a:t>
            </a:r>
          </a:p>
          <a:p>
            <a:pPr marL="0" indent="342900" algn="just">
              <a:spcBef>
                <a:spcPct val="0"/>
              </a:spcBef>
              <a:buFontTx/>
              <a:buNone/>
            </a:pPr>
            <a:r>
              <a:rPr lang="uk-UA" altLang="ru-RU" sz="2400" dirty="0">
                <a:cs typeface="Arial" panose="020B0604020202020204" pitchFamily="34" charset="0"/>
              </a:rPr>
              <a:t>1) </a:t>
            </a:r>
            <a:r>
              <a:rPr lang="uk-UA" altLang="ru-RU" sz="2400" dirty="0" err="1">
                <a:cs typeface="Arial" panose="020B0604020202020204" pitchFamily="34" charset="0"/>
              </a:rPr>
              <a:t>оказание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первичной</a:t>
            </a:r>
            <a:r>
              <a:rPr lang="uk-UA" altLang="ru-RU" sz="2400" dirty="0">
                <a:cs typeface="Arial" panose="020B0604020202020204" pitchFamily="34" charset="0"/>
              </a:rPr>
              <a:t> медико-</a:t>
            </a:r>
            <a:r>
              <a:rPr lang="uk-UA" altLang="ru-RU" sz="2400" dirty="0" err="1">
                <a:cs typeface="Arial" panose="020B0604020202020204" pitchFamily="34" charset="0"/>
              </a:rPr>
              <a:t>санитарной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помощи</a:t>
            </a:r>
            <a:r>
              <a:rPr lang="uk-UA" altLang="ru-RU" sz="2400" dirty="0">
                <a:cs typeface="Arial" panose="020B0604020202020204" pitchFamily="34" charset="0"/>
              </a:rPr>
              <a:t> в </a:t>
            </a:r>
            <a:r>
              <a:rPr lang="uk-UA" altLang="ru-RU" sz="2400" dirty="0" err="1">
                <a:cs typeface="Arial" panose="020B0604020202020204" pitchFamily="34" charset="0"/>
              </a:rPr>
              <a:t>порядке</a:t>
            </a:r>
            <a:r>
              <a:rPr lang="uk-UA" altLang="ru-RU" sz="2400" dirty="0">
                <a:cs typeface="Arial" panose="020B0604020202020204" pitchFamily="34" charset="0"/>
              </a:rPr>
              <a:t>, </a:t>
            </a:r>
            <a:r>
              <a:rPr lang="uk-UA" altLang="ru-RU" sz="2400" dirty="0" err="1">
                <a:cs typeface="Arial" panose="020B0604020202020204" pitchFamily="34" charset="0"/>
              </a:rPr>
              <a:t>установленном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законодательством</a:t>
            </a:r>
            <a:r>
              <a:rPr lang="uk-UA" altLang="ru-RU" sz="2400" dirty="0">
                <a:cs typeface="Arial" panose="020B0604020202020204" pitchFamily="34" charset="0"/>
              </a:rPr>
              <a:t> в </a:t>
            </a:r>
            <a:r>
              <a:rPr lang="uk-UA" altLang="ru-RU" sz="2400" dirty="0" err="1">
                <a:cs typeface="Arial" panose="020B0604020202020204" pitchFamily="34" charset="0"/>
              </a:rPr>
              <a:t>сфере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охраны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здоровья</a:t>
            </a:r>
            <a:r>
              <a:rPr lang="uk-UA" altLang="ru-RU" sz="2400" dirty="0">
                <a:cs typeface="Arial" panose="020B0604020202020204" pitchFamily="34" charset="0"/>
              </a:rPr>
              <a:t>;</a:t>
            </a:r>
          </a:p>
          <a:p>
            <a:pPr marL="0" indent="342900" algn="just">
              <a:spcBef>
                <a:spcPct val="0"/>
              </a:spcBef>
              <a:buFontTx/>
              <a:buNone/>
            </a:pPr>
            <a:r>
              <a:rPr lang="uk-UA" altLang="ru-RU" sz="2400" dirty="0">
                <a:cs typeface="Arial" panose="020B0604020202020204" pitchFamily="34" charset="0"/>
              </a:rPr>
              <a:t>4) пропаганду и </a:t>
            </a:r>
            <a:r>
              <a:rPr lang="uk-UA" altLang="ru-RU" sz="2400" dirty="0" err="1">
                <a:cs typeface="Arial" panose="020B0604020202020204" pitchFamily="34" charset="0"/>
              </a:rPr>
              <a:t>обучение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навыкам</a:t>
            </a:r>
            <a:r>
              <a:rPr lang="uk-UA" altLang="ru-RU" sz="2400" dirty="0">
                <a:cs typeface="Arial" panose="020B0604020202020204" pitchFamily="34" charset="0"/>
              </a:rPr>
              <a:t> здорового образа </a:t>
            </a:r>
            <a:r>
              <a:rPr lang="uk-UA" altLang="ru-RU" sz="2400" dirty="0" err="1">
                <a:cs typeface="Arial" panose="020B0604020202020204" pitchFamily="34" charset="0"/>
              </a:rPr>
              <a:t>жизни</a:t>
            </a:r>
            <a:r>
              <a:rPr lang="uk-UA" altLang="ru-RU" sz="2400" dirty="0">
                <a:cs typeface="Arial" panose="020B0604020202020204" pitchFamily="34" charset="0"/>
              </a:rPr>
              <a:t>, </a:t>
            </a:r>
            <a:r>
              <a:rPr lang="uk-UA" altLang="ru-RU" sz="2400" dirty="0" err="1">
                <a:cs typeface="Arial" panose="020B0604020202020204" pitchFamily="34" charset="0"/>
              </a:rPr>
              <a:t>требованиям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охраны</a:t>
            </a:r>
            <a:r>
              <a:rPr lang="uk-UA" altLang="ru-RU" sz="2400" dirty="0">
                <a:cs typeface="Arial" panose="020B0604020202020204" pitchFamily="34" charset="0"/>
              </a:rPr>
              <a:t> труда;</a:t>
            </a:r>
          </a:p>
          <a:p>
            <a:pPr marL="0" indent="342900" algn="just">
              <a:spcBef>
                <a:spcPct val="0"/>
              </a:spcBef>
              <a:buFontTx/>
              <a:buNone/>
            </a:pPr>
            <a:r>
              <a:rPr lang="uk-UA" altLang="ru-RU" sz="2400" dirty="0">
                <a:cs typeface="Arial" panose="020B0604020202020204" pitchFamily="34" charset="0"/>
              </a:rPr>
              <a:t>5) </a:t>
            </a:r>
            <a:r>
              <a:rPr lang="uk-UA" altLang="ru-RU" sz="2400" dirty="0" err="1">
                <a:cs typeface="Arial" panose="020B0604020202020204" pitchFamily="34" charset="0"/>
              </a:rPr>
              <a:t>организацию</a:t>
            </a:r>
            <a:r>
              <a:rPr lang="uk-UA" altLang="ru-RU" sz="2400" dirty="0">
                <a:cs typeface="Arial" panose="020B0604020202020204" pitchFamily="34" charset="0"/>
              </a:rPr>
              <a:t> и </a:t>
            </a:r>
            <a:r>
              <a:rPr lang="uk-UA" altLang="ru-RU" sz="2400" dirty="0" err="1">
                <a:cs typeface="Arial" panose="020B0604020202020204" pitchFamily="34" charset="0"/>
              </a:rPr>
              <a:t>создание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условий</a:t>
            </a:r>
            <a:r>
              <a:rPr lang="uk-UA" altLang="ru-RU" sz="2400" dirty="0">
                <a:cs typeface="Arial" panose="020B0604020202020204" pitchFamily="34" charset="0"/>
              </a:rPr>
              <a:t> для </a:t>
            </a:r>
            <a:r>
              <a:rPr lang="uk-UA" altLang="ru-RU" sz="2400" dirty="0" err="1">
                <a:cs typeface="Arial" panose="020B0604020202020204" pitchFamily="34" charset="0"/>
              </a:rPr>
              <a:t>профилактики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заболеваний</a:t>
            </a:r>
            <a:r>
              <a:rPr lang="uk-UA" altLang="ru-RU" sz="2400" dirty="0">
                <a:cs typeface="Arial" panose="020B0604020202020204" pitchFamily="34" charset="0"/>
              </a:rPr>
              <a:t> и </a:t>
            </a:r>
            <a:r>
              <a:rPr lang="uk-UA" altLang="ru-RU" sz="2400" dirty="0" err="1">
                <a:cs typeface="Arial" panose="020B0604020202020204" pitchFamily="34" charset="0"/>
              </a:rPr>
              <a:t>оздоровления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обучающихся</a:t>
            </a:r>
            <a:r>
              <a:rPr lang="uk-UA" altLang="ru-RU" sz="2400" dirty="0">
                <a:cs typeface="Arial" panose="020B0604020202020204" pitchFamily="34" charset="0"/>
              </a:rPr>
              <a:t>, для </a:t>
            </a:r>
            <a:r>
              <a:rPr lang="uk-UA" altLang="ru-RU" sz="2400" dirty="0" err="1">
                <a:cs typeface="Arial" panose="020B0604020202020204" pitchFamily="34" charset="0"/>
              </a:rPr>
              <a:t>занятия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ими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физической</a:t>
            </a:r>
            <a:r>
              <a:rPr lang="uk-UA" altLang="ru-RU" sz="2400" dirty="0">
                <a:cs typeface="Arial" panose="020B0604020202020204" pitchFamily="34" charset="0"/>
              </a:rPr>
              <a:t> </a:t>
            </a:r>
            <a:r>
              <a:rPr lang="uk-UA" altLang="ru-RU" sz="2400" dirty="0" err="1">
                <a:cs typeface="Arial" panose="020B0604020202020204" pitchFamily="34" charset="0"/>
              </a:rPr>
              <a:t>культурой</a:t>
            </a:r>
            <a:r>
              <a:rPr lang="uk-UA" altLang="ru-RU" sz="2400" dirty="0">
                <a:cs typeface="Arial" panose="020B0604020202020204" pitchFamily="34" charset="0"/>
              </a:rPr>
              <a:t> и спортом;</a:t>
            </a:r>
          </a:p>
          <a:p>
            <a:pPr marL="0" indent="342900" algn="just">
              <a:spcBef>
                <a:spcPct val="0"/>
              </a:spcBef>
              <a:buFontTx/>
              <a:buNone/>
            </a:pPr>
            <a:r>
              <a:rPr lang="ru-RU" altLang="ru-RU" sz="2400" dirty="0">
                <a:cs typeface="Arial" panose="020B0604020202020204" pitchFamily="34" charset="0"/>
              </a:rPr>
              <a:t>6) прохождение обучающимися в соответствии с законодательством Российской Федерации медицинских осмотров, в том числе профилактических медицинских осмотров, в связи с занятиями физической культурой и спортом, и диспансеризации;</a:t>
            </a:r>
          </a:p>
          <a:p>
            <a:pPr marL="0" indent="342900" algn="just">
              <a:spcBef>
                <a:spcPct val="0"/>
              </a:spcBef>
              <a:buFontTx/>
              <a:buNone/>
            </a:pPr>
            <a:r>
              <a:rPr lang="ru-RU" altLang="ru-RU" sz="2400" dirty="0">
                <a:cs typeface="Arial" panose="020B0604020202020204" pitchFamily="34" charset="0"/>
              </a:rPr>
              <a:t>10) проведение санитарно-противоэпидемических и профилактических мероприятий</a:t>
            </a:r>
          </a:p>
          <a:p>
            <a:pPr marL="0" indent="342900" algn="just">
              <a:spcBef>
                <a:spcPct val="0"/>
              </a:spcBef>
              <a:buFontTx/>
              <a:buNone/>
            </a:pPr>
            <a:endParaRPr lang="uk-UA" altLang="ru-RU" sz="8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>
            <a:extLst>
              <a:ext uri="{FF2B5EF4-FFF2-40B4-BE49-F238E27FC236}">
                <a16:creationId xmlns:a16="http://schemas.microsoft.com/office/drawing/2014/main" id="{951B9083-8864-4AA0-9629-7FFFBC0B8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5950"/>
            <a:ext cx="8229600" cy="801688"/>
          </a:xfrm>
        </p:spPr>
        <p:txBody>
          <a:bodyPr/>
          <a:lstStyle/>
          <a:p>
            <a:r>
              <a:rPr lang="ru-RU" altLang="ru-RU" sz="3200"/>
              <a:t>Новые СанПиН</a:t>
            </a:r>
          </a:p>
        </p:txBody>
      </p:sp>
      <p:sp>
        <p:nvSpPr>
          <p:cNvPr id="49155" name="Объект 2">
            <a:extLst>
              <a:ext uri="{FF2B5EF4-FFF2-40B4-BE49-F238E27FC236}">
                <a16:creationId xmlns:a16="http://schemas.microsoft.com/office/drawing/2014/main" id="{2DF8A12E-30FD-4E96-A56D-6FA29A078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711325"/>
            <a:ext cx="7858125" cy="4243388"/>
          </a:xfrm>
        </p:spPr>
        <p:txBody>
          <a:bodyPr/>
          <a:lstStyle/>
          <a:p>
            <a:r>
              <a:rPr lang="ru-RU" altLang="ru-RU" sz="2000"/>
              <a:t>ГЛАВНЫЙ ГОСУДАРСТВЕННЫЙ САНИТАРНЫЙ ВРАЧ РОССИЙСКОЙ ФЕДЕРАЦИИ ПОСТАНОВЛЕНИЕ  от 28 сентября 2020 года N 28</a:t>
            </a:r>
          </a:p>
          <a:p>
            <a:r>
              <a:rPr lang="ru-RU" altLang="ru-RU" sz="2000"/>
              <a:t>Об утверждении санитарных правил СП 2.4.3648-20 "Санитарно-эпидемиологические требования к организациям воспитания и обучения, отдыха и оздоровления детей и молодежи"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>
            <a:extLst>
              <a:ext uri="{FF2B5EF4-FFF2-40B4-BE49-F238E27FC236}">
                <a16:creationId xmlns:a16="http://schemas.microsoft.com/office/drawing/2014/main" id="{CF02122C-4285-45AD-BF34-35FB6F2C1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1038"/>
            <a:ext cx="7899400" cy="736600"/>
          </a:xfrm>
        </p:spPr>
        <p:txBody>
          <a:bodyPr>
            <a:normAutofit fontScale="90000"/>
          </a:bodyPr>
          <a:lstStyle/>
          <a:p>
            <a:r>
              <a:rPr lang="ru-RU" altLang="ru-RU" sz="3200"/>
              <a:t>Новые правила в дополнение к действующим</a:t>
            </a:r>
          </a:p>
        </p:txBody>
      </p:sp>
      <p:sp>
        <p:nvSpPr>
          <p:cNvPr id="62467" name="Объект 2">
            <a:extLst>
              <a:ext uri="{FF2B5EF4-FFF2-40B4-BE49-F238E27FC236}">
                <a16:creationId xmlns:a16="http://schemas.microsoft.com/office/drawing/2014/main" id="{26F815E0-953F-4F5A-81A0-3C8B733E1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50" y="1544638"/>
            <a:ext cx="8070850" cy="4824412"/>
          </a:xfrm>
        </p:spPr>
        <p:txBody>
          <a:bodyPr/>
          <a:lstStyle/>
          <a:p>
            <a:r>
              <a:rPr lang="ru-RU" altLang="ru-RU" sz="2000"/>
              <a:t>Постановление Главного государственного санитарного врача Российской Федерации от 30.06.2020 г. № 16 "Об утверждении санитарно- эпидемиологических правил СП 3.1/2.4 3598 -20 "Санитарно-эпидемиологические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коронавирусной инфекции (COVID-19)"</a:t>
            </a:r>
          </a:p>
          <a:p>
            <a:pPr lvl="1"/>
            <a:r>
              <a:rPr lang="ru-RU" altLang="ru-RU" sz="2000"/>
              <a:t>Дата подписания 30 июня 2020 г.</a:t>
            </a:r>
          </a:p>
          <a:p>
            <a:pPr lvl="1"/>
            <a:r>
              <a:rPr lang="ru-RU" altLang="ru-RU" sz="2000"/>
              <a:t>Зарегистрирован 03.07.2020 г. № 58824</a:t>
            </a:r>
          </a:p>
          <a:p>
            <a:pPr lvl="1"/>
            <a:r>
              <a:rPr lang="ru-RU" altLang="ru-RU" sz="2000"/>
              <a:t>Опубликован 3 июля 2020 г. на официальном интернет-портале правовой информации, 6 июля 2020 г. в РГ</a:t>
            </a:r>
          </a:p>
          <a:p>
            <a:pPr lvl="1"/>
            <a:r>
              <a:rPr lang="ru-RU" altLang="ru-RU" sz="2000"/>
              <a:t>Вступает в силу 3 июля 2020 г.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5912</Words>
  <Application>Microsoft Office PowerPoint</Application>
  <PresentationFormat>Экран (4:3)</PresentationFormat>
  <Paragraphs>304</Paragraphs>
  <Slides>67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73" baseType="lpstr">
      <vt:lpstr>Arial</vt:lpstr>
      <vt:lpstr>Calibri</vt:lpstr>
      <vt:lpstr>Calibri Light</vt:lpstr>
      <vt:lpstr>Cambria</vt:lpstr>
      <vt:lpstr>PT Sans</vt:lpstr>
      <vt:lpstr>Тема Office</vt:lpstr>
      <vt:lpstr>Презентация PowerPoint</vt:lpstr>
      <vt:lpstr>  Ответственность организации </vt:lpstr>
      <vt:lpstr>  Ключевые правовые вопросы </vt:lpstr>
      <vt:lpstr>  Ключевые правовые вопросы </vt:lpstr>
      <vt:lpstr>Ст.3 закона «Об образовании в РФ»</vt:lpstr>
      <vt:lpstr>  Охрана здоровья обучающихся </vt:lpstr>
      <vt:lpstr>  Охрана здоровья обучающихся </vt:lpstr>
      <vt:lpstr>Новые СанПиН</vt:lpstr>
      <vt:lpstr>Новые правила в дополнение к действующим</vt:lpstr>
      <vt:lpstr>Презентация PowerPoint</vt:lpstr>
      <vt:lpstr>Презентация PowerPoint</vt:lpstr>
      <vt:lpstr>Презентация PowerPoint</vt:lpstr>
      <vt:lpstr>Новые СанПиН по профилактике инфекционных болезней</vt:lpstr>
      <vt:lpstr>Важные нормы</vt:lpstr>
      <vt:lpstr>Про водоснабжение</vt:lpstr>
      <vt:lpstr>Новые СанПиН по профилактике инфекционных болезней</vt:lpstr>
      <vt:lpstr>Выявление и регистрация</vt:lpstr>
      <vt:lpstr>Выявление</vt:lpstr>
      <vt:lpstr>Изоляция</vt:lpstr>
      <vt:lpstr>Медицинские осмотры</vt:lpstr>
      <vt:lpstr>Медицинские осмотры</vt:lpstr>
      <vt:lpstr>Программа воспитания</vt:lpstr>
      <vt:lpstr>Программа воспитания</vt:lpstr>
      <vt:lpstr>Туберкулез</vt:lpstr>
      <vt:lpstr>Полиомиелит</vt:lpstr>
      <vt:lpstr>Полиомиелит</vt:lpstr>
      <vt:lpstr>Энтеровирус</vt:lpstr>
      <vt:lpstr>Энтеровирус</vt:lpstr>
      <vt:lpstr>ОРВИ</vt:lpstr>
      <vt:lpstr>ОРВИ</vt:lpstr>
      <vt:lpstr>ОРВИ</vt:lpstr>
      <vt:lpstr>ОРВИ</vt:lpstr>
      <vt:lpstr>ОРВИ</vt:lpstr>
      <vt:lpstr>ОРВИ</vt:lpstr>
      <vt:lpstr>Паротит</vt:lpstr>
      <vt:lpstr>Корь</vt:lpstr>
      <vt:lpstr>Оспа</vt:lpstr>
      <vt:lpstr>Коклюш</vt:lpstr>
      <vt:lpstr>Коклюш</vt:lpstr>
      <vt:lpstr>Пневмония</vt:lpstr>
      <vt:lpstr>Скарлатина</vt:lpstr>
      <vt:lpstr>Скарлатина</vt:lpstr>
      <vt:lpstr>Энтеробиоз</vt:lpstr>
      <vt:lpstr>Педикулез</vt:lpstr>
      <vt:lpstr>Презентация PowerPoint</vt:lpstr>
      <vt:lpstr>КоАП</vt:lpstr>
      <vt:lpstr>Спец.категория персональных данных </vt:lpstr>
      <vt:lpstr>Защита персональных данных обучающихся </vt:lpstr>
      <vt:lpstr>Обязанности работников</vt:lpstr>
      <vt:lpstr>Взаимодействие работников</vt:lpstr>
      <vt:lpstr>Утренние фильтры: работа на предупреждение</vt:lpstr>
      <vt:lpstr>Презентация PowerPoint</vt:lpstr>
      <vt:lpstr>???</vt:lpstr>
      <vt:lpstr>Педагоги или административные работники?</vt:lpstr>
      <vt:lpstr>Изоляция</vt:lpstr>
      <vt:lpstr>Медицинское наблюдение</vt:lpstr>
      <vt:lpstr>Разобщение</vt:lpstr>
      <vt:lpstr>Медицинские осмотры</vt:lpstr>
      <vt:lpstr>Допуск к работе</vt:lpstr>
      <vt:lpstr>Вакцинация </vt:lpstr>
      <vt:lpstr>Решение о недопуске ребенка к образовательному процессу</vt:lpstr>
      <vt:lpstr>Информирование о последствиях согласия \ отказа от вакцинации \ исследования</vt:lpstr>
      <vt:lpstr>Действия в случае вспышки заболевания \ эпид. риска </vt:lpstr>
      <vt:lpstr>Отстранение педагога</vt:lpstr>
      <vt:lpstr>Какие документы проверить?</vt:lpstr>
      <vt:lpstr> При принятии управленческого решения учитывать следующие аспекты: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3</cp:revision>
  <dcterms:created xsi:type="dcterms:W3CDTF">2021-11-18T10:51:09Z</dcterms:created>
  <dcterms:modified xsi:type="dcterms:W3CDTF">2021-11-18T20:33:19Z</dcterms:modified>
</cp:coreProperties>
</file>