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8" r:id="rId3"/>
    <p:sldId id="279" r:id="rId4"/>
    <p:sldId id="271" r:id="rId5"/>
    <p:sldId id="272" r:id="rId6"/>
    <p:sldId id="273" r:id="rId7"/>
    <p:sldId id="280" r:id="rId8"/>
    <p:sldId id="281" r:id="rId9"/>
    <p:sldId id="277" r:id="rId10"/>
    <p:sldId id="257" r:id="rId11"/>
    <p:sldId id="275" r:id="rId12"/>
    <p:sldId id="276" r:id="rId13"/>
    <p:sldId id="274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86" r:id="rId25"/>
    <p:sldId id="287" r:id="rId26"/>
    <p:sldId id="288" r:id="rId27"/>
    <p:sldId id="289" r:id="rId28"/>
    <p:sldId id="268" r:id="rId29"/>
    <p:sldId id="269" r:id="rId30"/>
    <p:sldId id="270" r:id="rId31"/>
    <p:sldId id="290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7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0"/>
            <a:ext cx="2946351" cy="497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0290-C5CE-4E58-9C89-085352AC1BF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467"/>
            <a:ext cx="2946351" cy="497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30467"/>
            <a:ext cx="2946351" cy="497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31D6-A044-4DAB-B63C-6F9BDB20E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98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BF9BE-6C6D-4AFC-8336-EF95DB50C62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FB2F-0574-40FD-AFAA-FE2E903DE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5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FB2F-0574-40FD-AFAA-FE2E903DE68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8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F572-CE77-4459-977E-958E27D6C7F7}" type="datetime13">
              <a:rPr lang="ru-RU" smtClean="0"/>
              <a:pPr/>
              <a:t>2:44:28 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4"/>
          <p:cNvSpPr txBox="1">
            <a:spLocks/>
          </p:cNvSpPr>
          <p:nvPr userDrawn="1"/>
        </p:nvSpPr>
        <p:spPr>
          <a:xfrm>
            <a:off x="7882136" y="116632"/>
            <a:ext cx="1152128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09C1-58E3-46E9-9548-7A0EA1F3A02B}" type="datetime13">
              <a:rPr lang="ru-RU" smtClean="0"/>
              <a:pPr/>
              <a:t>2:44:28 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4ABE-79A6-4664-99CA-D99714DC21AD}" type="datetime13">
              <a:rPr lang="ru-RU" smtClean="0"/>
              <a:pPr/>
              <a:t>2:44:28 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861" y="62981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33AB-7C9A-49FB-BDDD-72975A158215}" type="datetime13">
              <a:rPr lang="ru-RU" smtClean="0"/>
              <a:pPr/>
              <a:t>2:44:28 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86D5-5D68-4A34-AB21-ADB301471221}" type="datetime13">
              <a:rPr lang="ru-RU" smtClean="0"/>
              <a:pPr/>
              <a:t>2:44:28 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D20-95B3-471E-93F6-0A396A2DF80A}" type="datetime13">
              <a:rPr lang="ru-RU" smtClean="0"/>
              <a:pPr/>
              <a:t>2:44:28 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0424-3D8F-468F-97B9-8EA8BBF50E75}" type="datetime13">
              <a:rPr lang="ru-RU" smtClean="0"/>
              <a:pPr/>
              <a:t>2:44:28 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26E5-E159-4BFE-9996-B7A8815A7835}" type="datetime13">
              <a:rPr lang="ru-RU" smtClean="0"/>
              <a:pPr/>
              <a:t>2:44:28 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1404-B414-4717-9C96-E6B1B5DF43B2}" type="datetime13">
              <a:rPr lang="ru-RU" smtClean="0"/>
              <a:pPr/>
              <a:t>2:44:28 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B291-8306-4E0A-A9CF-88EC5FE5B256}" type="datetime13">
              <a:rPr lang="ru-RU" smtClean="0"/>
              <a:pPr/>
              <a:t>2:44:28 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BC189-ECAB-4D08-9824-93C3F9DEDB25}" type="datetime13">
              <a:rPr lang="ru-RU" smtClean="0"/>
              <a:pPr/>
              <a:t>2:44:28 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370D-A07C-4075-AA2A-2AD6DEAD2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-27384"/>
            <a:ext cx="9144000" cy="54868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470025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/>
              <a:t>Методические аспекты </a:t>
            </a:r>
            <a:r>
              <a:rPr lang="ru-RU" dirty="0" err="1"/>
              <a:t>игрофикации</a:t>
            </a:r>
            <a:r>
              <a:rPr lang="ru-RU" dirty="0"/>
              <a:t> </a:t>
            </a:r>
            <a:r>
              <a:rPr lang="ru-RU"/>
              <a:t>образовательного </a:t>
            </a:r>
            <a:r>
              <a:rPr lang="ru-RU" smtClean="0"/>
              <a:t>процесса</a:t>
            </a:r>
            <a:r>
              <a:rPr lang="ru-RU" dirty="0"/>
              <a:t> </a:t>
            </a:r>
            <a:endParaRPr lang="ru-RU" altLang="ru-RU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Что такое </a:t>
            </a:r>
            <a:r>
              <a:rPr lang="ru-RU" sz="36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игрофикация</a:t>
            </a:r>
            <a:r>
              <a:rPr lang="ru-RU" sz="3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/>
              <a:t>Игрофикация</a:t>
            </a:r>
            <a:r>
              <a:rPr lang="ru-RU" b="1" dirty="0"/>
              <a:t> в образовании – это </a:t>
            </a:r>
            <a:r>
              <a:rPr lang="ru-RU" b="1" dirty="0" smtClean="0"/>
              <a:t>процесс распространения </a:t>
            </a:r>
            <a:r>
              <a:rPr lang="ru-RU" b="1" dirty="0"/>
              <a:t>игры на различные </a:t>
            </a:r>
            <a:r>
              <a:rPr lang="ru-RU" b="1" dirty="0" smtClean="0"/>
              <a:t>сферы образования, который позволяет рассматривать игру и как метод обучения </a:t>
            </a:r>
            <a:r>
              <a:rPr lang="ru-RU" b="1" dirty="0"/>
              <a:t>и воспитания, и как </a:t>
            </a:r>
            <a:r>
              <a:rPr lang="ru-RU" b="1" dirty="0" smtClean="0"/>
              <a:t>форму воспитательной работы</a:t>
            </a:r>
            <a:r>
              <a:rPr lang="ru-RU" b="1" dirty="0"/>
              <a:t>, и как средство </a:t>
            </a:r>
            <a:r>
              <a:rPr lang="ru-RU" b="1" dirty="0" smtClean="0"/>
              <a:t>организации целостного </a:t>
            </a:r>
            <a:r>
              <a:rPr lang="ru-RU" b="1" dirty="0"/>
              <a:t>образовательного процесса. </a:t>
            </a:r>
            <a:r>
              <a:rPr lang="ru-RU" b="1" dirty="0" err="1" smtClean="0"/>
              <a:t>Игрофикация</a:t>
            </a:r>
            <a:r>
              <a:rPr lang="ru-RU" b="1" dirty="0" smtClean="0"/>
              <a:t> как </a:t>
            </a:r>
            <a:r>
              <a:rPr lang="ru-RU" b="1" dirty="0"/>
              <a:t>средство организации процесса обучения </a:t>
            </a:r>
            <a:r>
              <a:rPr lang="ru-RU" b="1" dirty="0" smtClean="0"/>
              <a:t>и/или воспитания </a:t>
            </a:r>
            <a:r>
              <a:rPr lang="ru-RU" b="1" dirty="0"/>
              <a:t>выражается в </a:t>
            </a:r>
            <a:r>
              <a:rPr lang="ru-RU" b="1" dirty="0" smtClean="0"/>
              <a:t>специально сконструированной </a:t>
            </a:r>
            <a:r>
              <a:rPr lang="ru-RU" b="1" dirty="0"/>
              <a:t>на основе игровых элементов </a:t>
            </a:r>
            <a:r>
              <a:rPr lang="ru-RU" b="1" dirty="0" smtClean="0"/>
              <a:t>и игрового </a:t>
            </a:r>
            <a:r>
              <a:rPr lang="ru-RU" b="1" dirty="0"/>
              <a:t>дизайна оболочке для </a:t>
            </a:r>
            <a:r>
              <a:rPr lang="ru-RU" b="1" dirty="0" smtClean="0"/>
              <a:t>образовательного процесса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02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/>
              <a:t>Цели </a:t>
            </a:r>
            <a:r>
              <a:rPr lang="ru-RU" dirty="0" err="1" smtClean="0"/>
              <a:t>игрофикации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61656"/>
          </a:xfrm>
        </p:spPr>
        <p:txBody>
          <a:bodyPr>
            <a:noAutofit/>
          </a:bodyPr>
          <a:lstStyle/>
          <a:p>
            <a:r>
              <a:rPr lang="ru-RU" sz="2400" dirty="0"/>
              <a:t>Организация учебы, мотивация студентов на своевременное выполнение задач и получение высоких баллов за их исполнение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Повышение </a:t>
            </a:r>
            <a:r>
              <a:rPr lang="ru-RU" sz="2400" dirty="0"/>
              <a:t>активности учащихся, стимулирование общения внутри группы, развитие навыков взаимопомощи ради общего блага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Прохождение </a:t>
            </a:r>
            <a:r>
              <a:rPr lang="ru-RU" sz="2400" dirty="0"/>
              <a:t>запланированных контрольных точек, сбор информации о среднем времени, которое затрачивается на выполнение тестовых заданий и анализ степени заинтересованности учеников в том или ином курсе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Иными </a:t>
            </a:r>
            <a:r>
              <a:rPr lang="ru-RU" sz="2000" dirty="0"/>
              <a:t>словами </a:t>
            </a:r>
            <a:r>
              <a:rPr lang="ru-RU" sz="2000" dirty="0" err="1"/>
              <a:t>геймификация</a:t>
            </a:r>
            <a:r>
              <a:rPr lang="ru-RU" sz="2000" dirty="0"/>
              <a:t> – это некий набор инструментов, способствующий лучшему и более быстрому усвоению знаний, развитию личностных и социальных качеств каждого </a:t>
            </a:r>
            <a:r>
              <a:rPr lang="ru-RU" sz="2000" dirty="0" smtClean="0"/>
              <a:t>студента</a:t>
            </a:r>
            <a:r>
              <a:rPr lang="ru-RU" sz="2000" dirty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6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ru-RU" dirty="0" smtClean="0"/>
              <a:t>Задачи </a:t>
            </a:r>
            <a:r>
              <a:rPr lang="ru-RU" dirty="0" err="1" smtClean="0"/>
              <a:t>игрофикации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Создание стимула обучения, посещения уроков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Рациональное </a:t>
            </a:r>
            <a:r>
              <a:rPr lang="ru-RU" dirty="0"/>
              <a:t>использование времени как на самих уроках, так и в часы самостоятельной работы учащихся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правил, сюжетной линии и связывание этих параметров с итоговыми результатами учеников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и контроль над учебным процессом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Предоставление </a:t>
            </a:r>
            <a:r>
              <a:rPr lang="ru-RU" dirty="0"/>
              <a:t>возможности контролировать ход </a:t>
            </a:r>
            <a:r>
              <a:rPr lang="ru-RU" dirty="0" err="1"/>
              <a:t>геймифицированного</a:t>
            </a:r>
            <a:r>
              <a:rPr lang="ru-RU" dirty="0"/>
              <a:t> учебного процесса самим учениками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уровня знаний, личностного </a:t>
            </a:r>
            <a:r>
              <a:rPr lang="ru-RU" dirty="0" smtClean="0"/>
              <a:t>роста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5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9419"/>
            <a:ext cx="8165909" cy="2505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348"/>
          <a:stretch/>
        </p:blipFill>
        <p:spPr>
          <a:xfrm>
            <a:off x="1187624" y="3208284"/>
            <a:ext cx="6480720" cy="29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1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Компоненты технологии </a:t>
            </a:r>
            <a:r>
              <a:rPr lang="ru-RU" dirty="0" err="1" smtClean="0"/>
              <a:t>игрофикации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/>
              <a:t>Мотивация </a:t>
            </a:r>
            <a:r>
              <a:rPr lang="ru-RU" sz="3600" dirty="0"/>
              <a:t>(цель игры, сюжет</a:t>
            </a:r>
            <a:r>
              <a:rPr lang="ru-RU" sz="3600" dirty="0" smtClean="0"/>
              <a:t>).</a:t>
            </a:r>
            <a:endParaRPr lang="ru-RU" sz="3600" dirty="0"/>
          </a:p>
          <a:p>
            <a:pPr lvl="0"/>
            <a:r>
              <a:rPr lang="ru-RU" sz="3600" dirty="0"/>
              <a:t>Игровая механика: правила и сценарии, от которых игрок может пройти от старта к финишу. </a:t>
            </a:r>
          </a:p>
          <a:p>
            <a:pPr lvl="0"/>
            <a:r>
              <a:rPr lang="ru-RU" sz="3600" dirty="0" smtClean="0"/>
              <a:t>Роли</a:t>
            </a:r>
            <a:r>
              <a:rPr lang="ru-RU" sz="3600" dirty="0"/>
              <a:t>, уровни, команды</a:t>
            </a:r>
          </a:p>
          <a:p>
            <a:pPr lvl="0"/>
            <a:r>
              <a:rPr lang="ru-RU" sz="3600" dirty="0" smtClean="0"/>
              <a:t>Игровые </a:t>
            </a:r>
            <a:r>
              <a:rPr lang="ru-RU" sz="3600" dirty="0"/>
              <a:t>элементы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657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Мотивация </a:t>
            </a:r>
            <a:r>
              <a:rPr lang="ru-RU" dirty="0"/>
              <a:t>(цель игры, сюжет). Все действия учащихся должны быть подчинены единому сюжету, в самой игре должна быть выделена некая игровая цель.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Например: мир </a:t>
            </a:r>
            <a:r>
              <a:rPr lang="ru-RU" dirty="0"/>
              <a:t>захватили злобные роботы и игрокам нужно научиться программировать, чтобы суметь перепрограммировать роботов. Все дальнейшие задания будут связаны с предложенной игровой целью.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14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sku\AppData\Local\Microsoft\Windows\INetCache\Content.Word\_535_4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8999"/>
            <a:ext cx="3772426" cy="266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1367817"/>
            <a:ext cx="2717800" cy="15684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t="4687" r="41753" b="28293"/>
          <a:stretch/>
        </p:blipFill>
        <p:spPr>
          <a:xfrm>
            <a:off x="2411760" y="2436013"/>
            <a:ext cx="3117537" cy="198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05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механика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Очень </a:t>
            </a:r>
            <a:r>
              <a:rPr lang="ru-RU" dirty="0"/>
              <a:t>важно продумать правила игры:</a:t>
            </a:r>
          </a:p>
          <a:p>
            <a:pPr lvl="0"/>
            <a:r>
              <a:rPr lang="ru-RU" dirty="0"/>
              <a:t>за что будут начисляться баллы (за присутствие на уроке, за выполнение домашнего задания, за ответы на вопросы учителя);</a:t>
            </a:r>
          </a:p>
          <a:p>
            <a:pPr lvl="0"/>
            <a:r>
              <a:rPr lang="ru-RU" dirty="0"/>
              <a:t>за что будут вычитаться баллы (за пропуски занятий, нарушение дисциплины, некорректное поведение по отношению к одноклассникам);</a:t>
            </a:r>
          </a:p>
          <a:p>
            <a:pPr lvl="0"/>
            <a:r>
              <a:rPr lang="ru-RU" dirty="0"/>
              <a:t>каким образом будет реализован в игре элемент случайности: какие приятные (или тревожные события могут происходить в игре);</a:t>
            </a:r>
          </a:p>
          <a:p>
            <a:pPr lvl="0"/>
            <a:r>
              <a:rPr lang="ru-RU" dirty="0"/>
              <a:t>какие миссии (набор заданий) будет включать игра.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43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механика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462" y="2057402"/>
            <a:ext cx="4373079" cy="1996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3" y="3501009"/>
            <a:ext cx="1620787" cy="2083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057401"/>
            <a:ext cx="423713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03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Роли, уровни, команды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Еще один существенный аспект </a:t>
            </a:r>
            <a:r>
              <a:rPr lang="ru-RU" dirty="0" err="1"/>
              <a:t>геймификации</a:t>
            </a:r>
            <a:r>
              <a:rPr lang="ru-RU" dirty="0"/>
              <a:t> образовательного процесса – определение того, какие роли возможны в игре. Причем возможны разные подходы:</a:t>
            </a:r>
          </a:p>
          <a:p>
            <a:pPr lvl="0"/>
            <a:r>
              <a:rPr lang="ru-RU" dirty="0"/>
              <a:t>все участники выступают в одной роли, получают одинаковые задания и их рейтинг зависит от объема и своевременности выполнения заданий;</a:t>
            </a:r>
          </a:p>
          <a:p>
            <a:pPr lvl="0"/>
            <a:r>
              <a:rPr lang="ru-RU" dirty="0"/>
              <a:t>разные ученики выполняют разные роли. Примерами особых ролей могут быть консультанты, лидеры. Кроме того, набор ролей может определяться спецификой игры (например, капитан, бортинженер, навигатор).</a:t>
            </a:r>
          </a:p>
          <a:p>
            <a:pPr marL="0" indent="0">
              <a:buNone/>
            </a:pPr>
            <a:r>
              <a:rPr lang="ru-RU" dirty="0"/>
              <a:t>Для расширения возможностей игроков они могут объединяться в команды, это обеспечивает воспитательные возможности игры.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41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909" y="57584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6901" y="3665606"/>
            <a:ext cx="1841406" cy="2576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0" y="575842"/>
            <a:ext cx="1825254" cy="2583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128" y="548680"/>
            <a:ext cx="1881779" cy="26374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502" y="569002"/>
            <a:ext cx="1792045" cy="2583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609" y="575842"/>
            <a:ext cx="1792045" cy="26280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4797" y="3678111"/>
            <a:ext cx="1834542" cy="25763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4789" y="3665606"/>
            <a:ext cx="1856678" cy="25763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77235" y="236461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6875" y="23669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5795" y="236461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74715" y="23781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73325" y="5401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29033" y="546325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4789" y="546325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644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CF81AF-41EE-4A69-86C3-40067182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58141"/>
            <a:ext cx="8568952" cy="3941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999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/>
              <a:t>Игровые элементы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i="1" dirty="0"/>
              <a:t>очки</a:t>
            </a:r>
            <a:r>
              <a:rPr lang="ru-RU" dirty="0"/>
              <a:t> – виртуальные баллы, которые возможно тратить на повышение уровня;</a:t>
            </a:r>
          </a:p>
          <a:p>
            <a:pPr lvl="0"/>
            <a:r>
              <a:rPr lang="ru-RU" i="1" dirty="0"/>
              <a:t>значки</a:t>
            </a:r>
            <a:r>
              <a:rPr lang="ru-RU" dirty="0"/>
              <a:t> – визуальные иконки за различные достижения;</a:t>
            </a:r>
          </a:p>
          <a:p>
            <a:pPr lvl="0"/>
            <a:r>
              <a:rPr lang="ru-RU" i="1" dirty="0"/>
              <a:t>рейтинги</a:t>
            </a:r>
            <a:r>
              <a:rPr lang="ru-RU" dirty="0"/>
              <a:t> – сравнение результатов учеников или классов, как элемент соревновательной деятельности; </a:t>
            </a:r>
          </a:p>
          <a:p>
            <a:pPr lvl="0"/>
            <a:r>
              <a:rPr lang="ru-RU" i="1" dirty="0"/>
              <a:t>уровни</a:t>
            </a:r>
            <a:r>
              <a:rPr lang="ru-RU" dirty="0"/>
              <a:t>, позволяющие получать доступ к заданиям по сложности и интересности более подходящим конкретному ученику;</a:t>
            </a:r>
          </a:p>
          <a:p>
            <a:pPr lvl="0"/>
            <a:r>
              <a:rPr lang="ru-RU" i="1" dirty="0"/>
              <a:t>испытания</a:t>
            </a:r>
            <a:r>
              <a:rPr lang="ru-RU" dirty="0"/>
              <a:t> – сложные задачи, выполнение которых под силу не всем, а поэтому очень ценится, обозначается значками и является предметом гордости;</a:t>
            </a:r>
          </a:p>
          <a:p>
            <a:pPr lvl="0"/>
            <a:r>
              <a:rPr lang="ru-RU" i="1" dirty="0"/>
              <a:t>приключения</a:t>
            </a:r>
            <a:r>
              <a:rPr lang="ru-RU" dirty="0"/>
              <a:t> – задания, после прохождения которых игрок сможет повысить свой уровень, а также заработать виртуальные баллы;</a:t>
            </a:r>
          </a:p>
          <a:p>
            <a:pPr lvl="0"/>
            <a:r>
              <a:rPr lang="ru-RU" i="1" dirty="0"/>
              <a:t>призы</a:t>
            </a:r>
            <a:r>
              <a:rPr lang="ru-RU" dirty="0"/>
              <a:t> – некоторые награды, пусть даже виртуальные.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76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507288" cy="7886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 к платформам </a:t>
            </a:r>
            <a:r>
              <a:rPr lang="ru-RU" dirty="0" err="1" smtClean="0"/>
              <a:t>игрофикации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Регистрация учащихся</a:t>
            </a:r>
          </a:p>
          <a:p>
            <a:r>
              <a:rPr lang="ru-RU" dirty="0"/>
              <a:t>Отслеживание личного прогресса</a:t>
            </a:r>
          </a:p>
          <a:p>
            <a:r>
              <a:rPr lang="ru-RU" dirty="0"/>
              <a:t>Организация взаимодействия (общения) между учениками, учителем и учениками</a:t>
            </a:r>
          </a:p>
          <a:p>
            <a:r>
              <a:rPr lang="ru-RU" dirty="0"/>
              <a:t>Удобная форма представления учебного материала</a:t>
            </a:r>
          </a:p>
          <a:p>
            <a:r>
              <a:rPr lang="ru-RU" dirty="0"/>
              <a:t>Возможность проведения контроля</a:t>
            </a:r>
          </a:p>
          <a:p>
            <a:r>
              <a:rPr lang="ru-RU" dirty="0"/>
              <a:t>Привлечение родителей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057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Платформы </a:t>
            </a:r>
            <a:r>
              <a:rPr lang="ru-RU" dirty="0" err="1" smtClean="0"/>
              <a:t>игрофикации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F23624-4BC3-4DAF-AC92-9CAC30676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4132632" cy="12961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ED3199-3194-4B62-ACA1-8337CA499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154920"/>
            <a:ext cx="2245204" cy="226191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4796CD-EB1B-4B3D-BDF5-35C188E69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832" y="1988841"/>
            <a:ext cx="4291928" cy="2725375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726EC8-34F8-4CBE-AEF4-8A37FBCF7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697" y="3036037"/>
            <a:ext cx="1522512" cy="25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94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Шаги </a:t>
            </a:r>
            <a:r>
              <a:rPr lang="ru-RU" dirty="0" err="1" smtClean="0"/>
              <a:t>игрофикации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Проработайте сюжет</a:t>
            </a:r>
          </a:p>
          <a:p>
            <a:r>
              <a:rPr lang="ru-RU" b="1" dirty="0" smtClean="0"/>
              <a:t>Определите </a:t>
            </a:r>
            <a:r>
              <a:rPr lang="ru-RU" b="1" dirty="0"/>
              <a:t>цели</a:t>
            </a:r>
          </a:p>
          <a:p>
            <a:r>
              <a:rPr lang="ru-RU" b="1" dirty="0" smtClean="0"/>
              <a:t>Распределите </a:t>
            </a:r>
            <a:r>
              <a:rPr lang="ru-RU" b="1" dirty="0"/>
              <a:t>роли между учениками</a:t>
            </a:r>
          </a:p>
          <a:p>
            <a:r>
              <a:rPr lang="ru-RU" b="1" dirty="0" smtClean="0"/>
              <a:t>Придумайте </a:t>
            </a:r>
            <a:r>
              <a:rPr lang="ru-RU" b="1" dirty="0"/>
              <a:t>испытания и правила игрового </a:t>
            </a:r>
            <a:r>
              <a:rPr lang="ru-RU" b="1" dirty="0" smtClean="0"/>
              <a:t>мира</a:t>
            </a:r>
          </a:p>
          <a:p>
            <a:r>
              <a:rPr lang="ru-RU" b="1" dirty="0"/>
              <a:t>Используйте на уроке телефоны и планшеты</a:t>
            </a:r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r>
              <a:rPr lang="ru-RU" dirty="0" err="1" smtClean="0"/>
              <a:t>игрофикации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обеспечение </a:t>
            </a:r>
            <a:r>
              <a:rPr lang="ru-RU" dirty="0"/>
              <a:t>получения постоянной обратной связи от игрока, обеспечивающей возможность динамичной корректировки пользовательского поведения и поэтапного погружения в игру. </a:t>
            </a:r>
            <a:endParaRPr lang="ru-RU" dirty="0" smtClean="0"/>
          </a:p>
          <a:p>
            <a:r>
              <a:rPr lang="ru-RU" dirty="0" smtClean="0"/>
              <a:t>корректировка игры </a:t>
            </a:r>
            <a:r>
              <a:rPr lang="ru-RU" dirty="0"/>
              <a:t>в соответствии с уровнем участников, </a:t>
            </a:r>
            <a:r>
              <a:rPr lang="ru-RU" dirty="0" smtClean="0"/>
              <a:t>могут быть дополнительные </a:t>
            </a:r>
            <a:r>
              <a:rPr lang="ru-RU" dirty="0"/>
              <a:t>задания. </a:t>
            </a:r>
            <a:endParaRPr lang="ru-RU" dirty="0" smtClean="0"/>
          </a:p>
          <a:p>
            <a:r>
              <a:rPr lang="ru-RU" dirty="0" smtClean="0"/>
              <a:t>поэтапное </a:t>
            </a:r>
            <a:r>
              <a:rPr lang="ru-RU" dirty="0"/>
              <a:t>изменение и усложнение целей и задач по мере приобретения пользователями новых навыков и компетенций, что обеспечивает развитие эксплуатационных результатов при сохранении пользовательской </a:t>
            </a:r>
            <a:r>
              <a:rPr lang="ru-RU" dirty="0" err="1"/>
              <a:t>вовлечённости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16" y="332656"/>
            <a:ext cx="8229600" cy="1143000"/>
          </a:xfrm>
        </p:spPr>
        <p:txBody>
          <a:bodyPr/>
          <a:lstStyle/>
          <a:p>
            <a:r>
              <a:rPr lang="ru-RU" dirty="0" smtClean="0"/>
              <a:t>Ошибки </a:t>
            </a:r>
            <a:r>
              <a:rPr lang="ru-RU" dirty="0" err="1" smtClean="0"/>
              <a:t>игрофикации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544" y="1412776"/>
            <a:ext cx="8632944" cy="4824536"/>
          </a:xfrm>
        </p:spPr>
        <p:txBody>
          <a:bodyPr>
            <a:noAutofit/>
          </a:bodyPr>
          <a:lstStyle/>
          <a:p>
            <a:r>
              <a:rPr lang="ru-RU" sz="2300" dirty="0"/>
              <a:t>Фокус на соревнованиях. Соперничество — один из козырей в колоде </a:t>
            </a:r>
            <a:r>
              <a:rPr lang="ru-RU" sz="2300" dirty="0" err="1"/>
              <a:t>геймификации</a:t>
            </a:r>
            <a:r>
              <a:rPr lang="ru-RU" sz="2300" dirty="0"/>
              <a:t>. Однако не стоит «ходить» только с этой карты. Если детей заботит лишь, как бы вскарабкаться на вершину рейтинга, это не образовательная игра, а спорт. </a:t>
            </a:r>
            <a:endParaRPr lang="ru-RU" sz="2300" dirty="0" smtClean="0"/>
          </a:p>
          <a:p>
            <a:r>
              <a:rPr lang="ru-RU" sz="2300" dirty="0" smtClean="0"/>
              <a:t>Перебор </a:t>
            </a:r>
            <a:r>
              <a:rPr lang="ru-RU" sz="2300" dirty="0"/>
              <a:t>с наградами. Если вы подкидываете ученикам </a:t>
            </a:r>
            <a:r>
              <a:rPr lang="ru-RU" sz="2300" dirty="0" err="1"/>
              <a:t>бейджи</a:t>
            </a:r>
            <a:r>
              <a:rPr lang="ru-RU" sz="2300" dirty="0"/>
              <a:t> и медальки по поводу и без, то вскоре они обесценятся. </a:t>
            </a:r>
          </a:p>
          <a:p>
            <a:r>
              <a:rPr lang="ru-RU" sz="2300" dirty="0"/>
              <a:t>Заигрались. Ударившись в </a:t>
            </a:r>
            <a:r>
              <a:rPr lang="ru-RU" sz="2300" dirty="0" err="1"/>
              <a:t>геймификацию</a:t>
            </a:r>
            <a:r>
              <a:rPr lang="ru-RU" sz="2300" dirty="0"/>
              <a:t>, велик риск «заиграться» и позабыть о сути — в школе дети должны </a:t>
            </a:r>
            <a:r>
              <a:rPr lang="ru-RU" sz="2300" dirty="0" smtClean="0"/>
              <a:t>учиться.</a:t>
            </a:r>
          </a:p>
          <a:p>
            <a:r>
              <a:rPr lang="ru-RU" sz="2300" dirty="0" smtClean="0"/>
              <a:t>Сбой </a:t>
            </a:r>
            <a:r>
              <a:rPr lang="ru-RU" sz="2300" dirty="0"/>
              <a:t>в игровой механике. Если одни ученики получают уровень за уровнем, а другие сидят в аутсайдерах, несмотря на все усилия, возможно, вы плохо проработали правила игрового мира.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9817"/>
            <a:ext cx="8735021" cy="53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интерес к </a:t>
            </a:r>
            <a:r>
              <a:rPr lang="ru-RU" dirty="0" smtClean="0"/>
              <a:t>игре</a:t>
            </a:r>
          </a:p>
          <a:p>
            <a:r>
              <a:rPr lang="ru-RU" dirty="0" smtClean="0"/>
              <a:t>мотивация </a:t>
            </a:r>
            <a:r>
              <a:rPr lang="ru-RU" dirty="0"/>
              <a:t>(</a:t>
            </a:r>
            <a:r>
              <a:rPr lang="ru-RU" dirty="0" smtClean="0"/>
              <a:t>желание получить </a:t>
            </a:r>
            <a:r>
              <a:rPr lang="ru-RU" dirty="0"/>
              <a:t>бонус, </a:t>
            </a:r>
            <a:r>
              <a:rPr lang="ru-RU" dirty="0" smtClean="0"/>
              <a:t>обновить внешний </a:t>
            </a:r>
            <a:r>
              <a:rPr lang="ru-RU" dirty="0" smtClean="0"/>
              <a:t>вид героя)</a:t>
            </a:r>
          </a:p>
          <a:p>
            <a:r>
              <a:rPr lang="ru-RU" dirty="0" smtClean="0"/>
              <a:t>соревновательный момент</a:t>
            </a:r>
          </a:p>
          <a:p>
            <a:r>
              <a:rPr lang="ru-RU" dirty="0" smtClean="0"/>
              <a:t>возможность поощрить </a:t>
            </a:r>
            <a:r>
              <a:rPr lang="ru-RU" dirty="0" smtClean="0"/>
              <a:t>слабых учащихся</a:t>
            </a:r>
            <a:endParaRPr lang="ru-RU" dirty="0" smtClean="0"/>
          </a:p>
          <a:p>
            <a:r>
              <a:rPr lang="ru-RU" dirty="0" smtClean="0"/>
              <a:t>организация </a:t>
            </a:r>
            <a:r>
              <a:rPr lang="ru-RU" dirty="0"/>
              <a:t>работы групп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99984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затянутость </a:t>
            </a:r>
            <a:r>
              <a:rPr lang="ru-RU" dirty="0" smtClean="0"/>
              <a:t>игры</a:t>
            </a:r>
          </a:p>
          <a:p>
            <a:r>
              <a:rPr lang="ru-RU" dirty="0" smtClean="0"/>
              <a:t>потеря интереса</a:t>
            </a:r>
            <a:endParaRPr lang="ru-RU" dirty="0"/>
          </a:p>
          <a:p>
            <a:r>
              <a:rPr lang="ru-RU" dirty="0" smtClean="0"/>
              <a:t>сложность </a:t>
            </a:r>
            <a:r>
              <a:rPr lang="ru-RU" dirty="0"/>
              <a:t>вхождения </a:t>
            </a:r>
            <a:r>
              <a:rPr lang="ru-RU" dirty="0" smtClean="0"/>
              <a:t>после отставания</a:t>
            </a:r>
            <a:endParaRPr lang="ru-RU" dirty="0"/>
          </a:p>
          <a:p>
            <a:r>
              <a:rPr lang="ru-RU" dirty="0" smtClean="0"/>
              <a:t>ограничения игровых платформ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17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это нужно?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Учёба — это труд. Игра же – сладкая приправа. Она делает обучение увлекательным и приятным, чтобы дети с охотой возвращались в класс.</a:t>
            </a:r>
          </a:p>
          <a:p>
            <a:r>
              <a:rPr lang="ru-RU" dirty="0"/>
              <a:t>Человек лучше запоминает то, что вызывает эмоции. Неважно, положительные или отрицательные — любое сильное впечатление оставляет глубокий отпечаток в памяти.</a:t>
            </a:r>
          </a:p>
          <a:p>
            <a:r>
              <a:rPr lang="ru-RU" dirty="0"/>
              <a:t>В игре дети раскрываются с неожиданной стороны. Становятся понятны их истинные желания и возможности. Например, тихоня, не блистающий способностями, в процессе игры оказывается хорошим стратегом. В итоге получает признание, повышает самооценку, как следствие — стремится к знаниям.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Игрофикация</a:t>
            </a:r>
            <a:r>
              <a:rPr lang="ru-RU" dirty="0" smtClean="0"/>
              <a:t> делает процесс </a:t>
            </a:r>
            <a:r>
              <a:rPr lang="ru-RU" dirty="0"/>
              <a:t>обучения более</a:t>
            </a:r>
            <a:br>
              <a:rPr lang="ru-RU" dirty="0"/>
            </a:br>
            <a:r>
              <a:rPr lang="ru-RU" dirty="0"/>
              <a:t>интересным, </a:t>
            </a:r>
            <a:r>
              <a:rPr lang="ru-RU" dirty="0" smtClean="0"/>
              <a:t>мотивирует детей</a:t>
            </a:r>
            <a:r>
              <a:rPr lang="ru-RU" dirty="0"/>
              <a:t>, дает учителю</a:t>
            </a:r>
            <a:br>
              <a:rPr lang="ru-RU" dirty="0"/>
            </a:br>
            <a:r>
              <a:rPr lang="ru-RU" dirty="0"/>
              <a:t>инструменты </a:t>
            </a:r>
            <a:r>
              <a:rPr lang="ru-RU" dirty="0" smtClean="0"/>
              <a:t>организации урока </a:t>
            </a:r>
            <a:r>
              <a:rPr lang="ru-RU" dirty="0"/>
              <a:t>и внеурочной работы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Следует </a:t>
            </a:r>
            <a:r>
              <a:rPr lang="ru-RU" dirty="0"/>
              <a:t>более </a:t>
            </a:r>
            <a:r>
              <a:rPr lang="ru-RU" dirty="0" smtClean="0"/>
              <a:t>тщательно прорабатывать элементы</a:t>
            </a:r>
            <a:br>
              <a:rPr lang="ru-RU" dirty="0" smtClean="0"/>
            </a:br>
            <a:r>
              <a:rPr lang="ru-RU" dirty="0" err="1" smtClean="0"/>
              <a:t>игрофикационной</a:t>
            </a:r>
            <a:r>
              <a:rPr lang="ru-RU" dirty="0" smtClean="0"/>
              <a:t> </a:t>
            </a:r>
            <a:r>
              <a:rPr lang="ru-RU" dirty="0"/>
              <a:t>модели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079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Приглашаем к сотрудничеству!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https://vk.com/igra_43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2:46:13 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08920"/>
            <a:ext cx="76866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4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48680"/>
            <a:ext cx="8784976" cy="48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4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56995"/>
            <a:ext cx="8003232" cy="5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93" y="1268760"/>
            <a:ext cx="8508414" cy="453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9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Игрофикация</a:t>
            </a:r>
            <a:r>
              <a:rPr lang="ru-RU" dirty="0"/>
              <a:t> (</a:t>
            </a:r>
            <a:r>
              <a:rPr lang="ru-RU" dirty="0" err="1"/>
              <a:t>геймификация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0882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Геймификация</a:t>
            </a:r>
            <a:r>
              <a:rPr lang="ru-RU" dirty="0"/>
              <a:t> — это когда игровые правила используют для достижения реальных целей. Другими словами, за счет игры вы делаете скучные задания интересными, избегаемое — желанным, а сложное — простым.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545" t="5450" r="7239" b="10346"/>
          <a:stretch/>
        </p:blipFill>
        <p:spPr>
          <a:xfrm>
            <a:off x="5508104" y="3671021"/>
            <a:ext cx="3312368" cy="26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Игрофикация</a:t>
            </a:r>
            <a:r>
              <a:rPr lang="ru-RU" dirty="0" smtClean="0"/>
              <a:t> (</a:t>
            </a:r>
            <a:r>
              <a:rPr lang="ru-RU" dirty="0" err="1" smtClean="0"/>
              <a:t>геймификация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Игрофикация</a:t>
            </a:r>
            <a:r>
              <a:rPr lang="ru-RU" dirty="0" smtClean="0"/>
              <a:t> </a:t>
            </a:r>
            <a:r>
              <a:rPr lang="ru-RU" dirty="0"/>
              <a:t>- введение дополнительных игровых правил в существующий контекст. При этом должны присутствовать </a:t>
            </a:r>
            <a:r>
              <a:rPr lang="ru-RU" dirty="0" err="1"/>
              <a:t>Fun</a:t>
            </a:r>
            <a:r>
              <a:rPr lang="ru-RU" dirty="0"/>
              <a:t>, связь с реальностью и добровольность игры.</a:t>
            </a:r>
          </a:p>
          <a:p>
            <a:r>
              <a:rPr lang="ru-RU" b="1" dirty="0" err="1"/>
              <a:t>Fun</a:t>
            </a:r>
            <a:r>
              <a:rPr lang="ru-RU" b="1" dirty="0"/>
              <a:t> </a:t>
            </a:r>
            <a:r>
              <a:rPr lang="ru-RU" dirty="0"/>
              <a:t>(от англ. удовольствие, веселье)</a:t>
            </a:r>
            <a:r>
              <a:rPr lang="ru-RU" b="1" dirty="0"/>
              <a:t> </a:t>
            </a:r>
            <a:r>
              <a:rPr lang="ru-RU" dirty="0"/>
              <a:t>- соблюдение этих правил делает реальность более увлекательной и интересной для игроков</a:t>
            </a:r>
          </a:p>
          <a:p>
            <a:r>
              <a:rPr lang="ru-RU" b="1" dirty="0"/>
              <a:t>Связь с реальностью </a:t>
            </a:r>
            <a:r>
              <a:rPr lang="ru-RU" dirty="0"/>
              <a:t>- в </a:t>
            </a:r>
            <a:r>
              <a:rPr lang="ru-RU" dirty="0" err="1"/>
              <a:t>игрофицированой</a:t>
            </a:r>
            <a:r>
              <a:rPr lang="ru-RU" dirty="0"/>
              <a:t> системе игрок совершает те же действия, что и до введения </a:t>
            </a:r>
            <a:r>
              <a:rPr lang="ru-RU" dirty="0" err="1"/>
              <a:t>игрофикации</a:t>
            </a:r>
            <a:endParaRPr lang="ru-RU" dirty="0"/>
          </a:p>
          <a:p>
            <a:r>
              <a:rPr lang="ru-RU" b="1" dirty="0"/>
              <a:t>Добровольность </a:t>
            </a:r>
            <a:r>
              <a:rPr lang="ru-RU" dirty="0"/>
              <a:t>- игрок в любой момент может отказаться от этой надстройки и вернуться к обычному взаимодействию с реальностью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Информатизация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8759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Термин </a:t>
            </a:r>
            <a:r>
              <a:rPr lang="ru-RU" dirty="0" err="1"/>
              <a:t>геймификация</a:t>
            </a:r>
            <a:r>
              <a:rPr lang="ru-RU" dirty="0"/>
              <a:t> (</a:t>
            </a:r>
            <a:r>
              <a:rPr lang="ru-RU" dirty="0" err="1"/>
              <a:t>gamification</a:t>
            </a:r>
            <a:r>
              <a:rPr lang="ru-RU" dirty="0"/>
              <a:t>), впервые использованный в 2002 г. </a:t>
            </a:r>
            <a:r>
              <a:rPr lang="ru-RU" dirty="0" err="1"/>
              <a:t>Ником</a:t>
            </a:r>
            <a:r>
              <a:rPr lang="ru-RU" dirty="0"/>
              <a:t> </a:t>
            </a:r>
            <a:r>
              <a:rPr lang="ru-RU" dirty="0" err="1"/>
              <a:t>Пеллингом</a:t>
            </a:r>
            <a:r>
              <a:rPr lang="ru-RU" dirty="0"/>
              <a:t> (</a:t>
            </a:r>
            <a:r>
              <a:rPr lang="ru-RU" dirty="0" err="1"/>
              <a:t>Nick</a:t>
            </a:r>
            <a:r>
              <a:rPr lang="ru-RU" dirty="0"/>
              <a:t> </a:t>
            </a:r>
            <a:r>
              <a:rPr lang="ru-RU" dirty="0" err="1"/>
              <a:t>Pelling</a:t>
            </a:r>
            <a:r>
              <a:rPr lang="ru-RU" dirty="0"/>
              <a:t>), американским программистом и </a:t>
            </a:r>
            <a:r>
              <a:rPr lang="ru-RU" dirty="0" smtClean="0"/>
              <a:t>изобретателем</a:t>
            </a:r>
          </a:p>
          <a:p>
            <a:r>
              <a:rPr lang="ru-RU" dirty="0" smtClean="0"/>
              <a:t>Бизнес-стратегию</a:t>
            </a:r>
            <a:r>
              <a:rPr lang="ru-RU" dirty="0"/>
              <a:t>, которая внедряет инструменты игрового дизайна в неигровой контекст для управления поведением </a:t>
            </a:r>
            <a:r>
              <a:rPr lang="ru-RU" dirty="0" smtClean="0"/>
              <a:t>пользователей. </a:t>
            </a:r>
          </a:p>
          <a:p>
            <a:r>
              <a:rPr lang="ru-RU" dirty="0" smtClean="0"/>
              <a:t>Решение </a:t>
            </a:r>
            <a:r>
              <a:rPr lang="ru-RU" dirty="0"/>
              <a:t>реальных проблем при помощи игровых элементов и </a:t>
            </a:r>
            <a:r>
              <a:rPr lang="ru-RU" dirty="0" smtClean="0"/>
              <a:t>техник; </a:t>
            </a:r>
          </a:p>
          <a:p>
            <a:r>
              <a:rPr lang="ru-RU" dirty="0" smtClean="0"/>
              <a:t>применение </a:t>
            </a:r>
            <a:r>
              <a:rPr lang="ru-RU" dirty="0"/>
              <a:t>игровых элементов и техник для решения неигровых </a:t>
            </a:r>
            <a:r>
              <a:rPr lang="ru-RU" dirty="0" smtClean="0"/>
              <a:t>задач; </a:t>
            </a:r>
          </a:p>
          <a:p>
            <a:r>
              <a:rPr lang="ru-RU" dirty="0" smtClean="0"/>
              <a:t>применение </a:t>
            </a:r>
            <a:r>
              <a:rPr lang="ru-RU" dirty="0"/>
              <a:t>подходов, характерных для компьютерных игр, для неигровых процессов с целью привлечения пользователей и потребителей, повышения их вовлеченности в решение прикладных задач</a:t>
            </a:r>
            <a:r>
              <a:rPr lang="ru-RU" dirty="0" smtClean="0"/>
              <a:t>»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D59-D76F-4D57-A31D-DA486CD2D770}" type="datetime13">
              <a:rPr lang="ru-RU" smtClean="0"/>
              <a:pPr/>
              <a:t>2:44:28 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25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2628</TotalTime>
  <Words>1240</Words>
  <Application>Microsoft Office PowerPoint</Application>
  <PresentationFormat>Экран (4:3)</PresentationFormat>
  <Paragraphs>123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Verdana</vt:lpstr>
      <vt:lpstr>Тема Office</vt:lpstr>
      <vt:lpstr>Методические аспекты игрофикации образовательного процесса </vt:lpstr>
      <vt:lpstr>Презентация PowerPoint</vt:lpstr>
      <vt:lpstr>Зачем это нужно?</vt:lpstr>
      <vt:lpstr>Презентация PowerPoint</vt:lpstr>
      <vt:lpstr>Презентация PowerPoint</vt:lpstr>
      <vt:lpstr>Презентация PowerPoint</vt:lpstr>
      <vt:lpstr>Игрофикация (геймификация)</vt:lpstr>
      <vt:lpstr>Игрофикация (геймификация)</vt:lpstr>
      <vt:lpstr>Информатизация</vt:lpstr>
      <vt:lpstr>Что такое игрофикация?</vt:lpstr>
      <vt:lpstr>Цели игрофикации</vt:lpstr>
      <vt:lpstr>Задачи игрофикации</vt:lpstr>
      <vt:lpstr>Презентация PowerPoint</vt:lpstr>
      <vt:lpstr>Компоненты технологии игрофикации</vt:lpstr>
      <vt:lpstr>Мотивация</vt:lpstr>
      <vt:lpstr>Презентация PowerPoint</vt:lpstr>
      <vt:lpstr>Игровая механика</vt:lpstr>
      <vt:lpstr>Игровая механика</vt:lpstr>
      <vt:lpstr>Роли, уровни, команды</vt:lpstr>
      <vt:lpstr>Презентация PowerPoint</vt:lpstr>
      <vt:lpstr>Игровые элементы</vt:lpstr>
      <vt:lpstr>Требования к платформам игрофикации</vt:lpstr>
      <vt:lpstr>Платформы игрофикации</vt:lpstr>
      <vt:lpstr>Шаги игрофикации</vt:lpstr>
      <vt:lpstr>Принципы игрофикации</vt:lpstr>
      <vt:lpstr>Ошибки игрофикации</vt:lpstr>
      <vt:lpstr>Презентация PowerPoint</vt:lpstr>
      <vt:lpstr>Преимущества</vt:lpstr>
      <vt:lpstr>Недостатки</vt:lpstr>
      <vt:lpstr>Выводы</vt:lpstr>
      <vt:lpstr>Приглашаем к сотрудничеству!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развития современного образования</dc:title>
  <dc:creator>User</dc:creator>
  <cp:lastModifiedBy>Завуч 3</cp:lastModifiedBy>
  <cp:revision>167</cp:revision>
  <cp:lastPrinted>2019-08-29T06:56:54Z</cp:lastPrinted>
  <dcterms:created xsi:type="dcterms:W3CDTF">2018-08-28T22:03:21Z</dcterms:created>
  <dcterms:modified xsi:type="dcterms:W3CDTF">2021-08-24T11:49:54Z</dcterms:modified>
</cp:coreProperties>
</file>