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63" r:id="rId5"/>
    <p:sldId id="267" r:id="rId6"/>
    <p:sldId id="332" r:id="rId7"/>
    <p:sldId id="259" r:id="rId8"/>
    <p:sldId id="336" r:id="rId9"/>
    <p:sldId id="338" r:id="rId10"/>
    <p:sldId id="337" r:id="rId11"/>
    <p:sldId id="339" r:id="rId12"/>
    <p:sldId id="281" r:id="rId13"/>
    <p:sldId id="279" r:id="rId14"/>
    <p:sldId id="334" r:id="rId15"/>
    <p:sldId id="33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E6580F1-2026-483D-A046-A536660E67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4BDD6C-6B2B-433D-9579-8C18B9D43CD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82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80F1-2026-483D-A046-A536660E67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D6C-6B2B-433D-9579-8C18B9D43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28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80F1-2026-483D-A046-A536660E67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D6C-6B2B-433D-9579-8C18B9D43CD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071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80F1-2026-483D-A046-A536660E67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D6C-6B2B-433D-9579-8C18B9D43C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96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80F1-2026-483D-A046-A536660E67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D6C-6B2B-433D-9579-8C18B9D43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047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80F1-2026-483D-A046-A536660E67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D6C-6B2B-433D-9579-8C18B9D43CD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777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80F1-2026-483D-A046-A536660E67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D6C-6B2B-433D-9579-8C18B9D43CD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582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80F1-2026-483D-A046-A536660E67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D6C-6B2B-433D-9579-8C18B9D43CD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87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80F1-2026-483D-A046-A536660E67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D6C-6B2B-433D-9579-8C18B9D43CD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04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80F1-2026-483D-A046-A536660E67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D6C-6B2B-433D-9579-8C18B9D43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8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80F1-2026-483D-A046-A536660E67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D6C-6B2B-433D-9579-8C18B9D43CD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41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80F1-2026-483D-A046-A536660E67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D6C-6B2B-433D-9579-8C18B9D43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9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80F1-2026-483D-A046-A536660E67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D6C-6B2B-433D-9579-8C18B9D43CD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80F1-2026-483D-A046-A536660E67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D6C-6B2B-433D-9579-8C18B9D43CD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27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80F1-2026-483D-A046-A536660E67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D6C-6B2B-433D-9579-8C18B9D43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3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80F1-2026-483D-A046-A536660E67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D6C-6B2B-433D-9579-8C18B9D43CD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93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80F1-2026-483D-A046-A536660E67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D6C-6B2B-433D-9579-8C18B9D43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72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6580F1-2026-483D-A046-A536660E67F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4BDD6C-6B2B-433D-9579-8C18B9D43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0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cior.edu.ru/" TargetMode="External"/><Relationship Id="rId2" Type="http://schemas.openxmlformats.org/officeDocument/2006/relationships/hyperlink" Target="http://school-collection.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si.org.ru/tag/detskie-proekty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Galina@prosegment.ru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atlas100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8F42C-E945-48D7-8FEC-C40717CE98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/>
              <a:t>Как повышать качество образовательных результатов средствами проектной деятельности школьников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DC700D-5806-4078-B327-AC2405D24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732550"/>
          </a:xfrm>
        </p:spPr>
        <p:txBody>
          <a:bodyPr>
            <a:normAutofit fontScale="40000" lnSpcReduction="20000"/>
          </a:bodyPr>
          <a:lstStyle/>
          <a:p>
            <a:r>
              <a:rPr lang="ru-RU" sz="4300" dirty="0"/>
              <a:t>Савиных Галина, </a:t>
            </a:r>
            <a:r>
              <a:rPr lang="ru-RU" sz="4300" dirty="0" err="1"/>
              <a:t>к.п.н</a:t>
            </a:r>
            <a:r>
              <a:rPr lang="ru-RU" sz="4300" dirty="0"/>
              <a:t>., координатор проекта </a:t>
            </a:r>
          </a:p>
          <a:p>
            <a:r>
              <a:rPr lang="ru-RU" sz="4300" dirty="0"/>
              <a:t>«Практики ВСОКО» АРОО; </a:t>
            </a:r>
          </a:p>
          <a:p>
            <a:r>
              <a:rPr lang="ru-RU" sz="4300" dirty="0"/>
              <a:t>руководитель экспертного бюро </a:t>
            </a:r>
          </a:p>
          <a:p>
            <a:r>
              <a:rPr lang="ru-RU" sz="4300" dirty="0"/>
              <a:t>«ПРО-сегмент»</a:t>
            </a:r>
          </a:p>
          <a:p>
            <a:r>
              <a:rPr lang="ru-RU" sz="4300" dirty="0"/>
              <a:t>21.10.2020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67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64DE1C9-C5D3-4CEE-ADFA-25E107B9A80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92508568"/>
              </p:ext>
            </p:extLst>
          </p:nvPr>
        </p:nvGraphicFramePr>
        <p:xfrm>
          <a:off x="1295400" y="986589"/>
          <a:ext cx="9601200" cy="5151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5763">
                  <a:extLst>
                    <a:ext uri="{9D8B030D-6E8A-4147-A177-3AD203B41FA5}">
                      <a16:colId xmlns:a16="http://schemas.microsoft.com/office/drawing/2014/main" val="3111918965"/>
                    </a:ext>
                  </a:extLst>
                </a:gridCol>
                <a:gridCol w="1828069">
                  <a:extLst>
                    <a:ext uri="{9D8B030D-6E8A-4147-A177-3AD203B41FA5}">
                      <a16:colId xmlns:a16="http://schemas.microsoft.com/office/drawing/2014/main" val="745737800"/>
                    </a:ext>
                  </a:extLst>
                </a:gridCol>
                <a:gridCol w="1171346">
                  <a:extLst>
                    <a:ext uri="{9D8B030D-6E8A-4147-A177-3AD203B41FA5}">
                      <a16:colId xmlns:a16="http://schemas.microsoft.com/office/drawing/2014/main" val="301468074"/>
                    </a:ext>
                  </a:extLst>
                </a:gridCol>
                <a:gridCol w="1300003">
                  <a:extLst>
                    <a:ext uri="{9D8B030D-6E8A-4147-A177-3AD203B41FA5}">
                      <a16:colId xmlns:a16="http://schemas.microsoft.com/office/drawing/2014/main" val="1535825978"/>
                    </a:ext>
                  </a:extLst>
                </a:gridCol>
                <a:gridCol w="1924080">
                  <a:extLst>
                    <a:ext uri="{9D8B030D-6E8A-4147-A177-3AD203B41FA5}">
                      <a16:colId xmlns:a16="http://schemas.microsoft.com/office/drawing/2014/main" val="2806364287"/>
                    </a:ext>
                  </a:extLst>
                </a:gridCol>
                <a:gridCol w="1298082">
                  <a:extLst>
                    <a:ext uri="{9D8B030D-6E8A-4147-A177-3AD203B41FA5}">
                      <a16:colId xmlns:a16="http://schemas.microsoft.com/office/drawing/2014/main" val="793786150"/>
                    </a:ext>
                  </a:extLst>
                </a:gridCol>
                <a:gridCol w="773857">
                  <a:extLst>
                    <a:ext uri="{9D8B030D-6E8A-4147-A177-3AD203B41FA5}">
                      <a16:colId xmlns:a16="http://schemas.microsoft.com/office/drawing/2014/main" val="2433528451"/>
                    </a:ext>
                  </a:extLst>
                </a:gridCol>
              </a:tblGrid>
              <a:tr h="46579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Проекты в жизни и профессиональной деятельности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(2 ч.)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Проектный метод – как средство освоения окружающего мира. Основные характеристики проектного метода. Выводы из опыта проектной деятельности в 4-9-х классах. Требования к проектной компетенции со стороны современных работодателей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Готовность к выбору профессии.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Самоидентификация посредством личностно и общественно значимой деятельности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Межпредметное понятие «метод».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Познавательные УУД: готовность и способность к самостоятельной информационно-познавательной деятельности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- рефлексировать имеющийся опыт проектной деятельности;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- искать и приводить примеры востребованности проектной компетенции в описании вакансий на рынке труда;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- составлять описание вакансии под одну из профессий, включенных в Атлас будущих профессий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- использовать архивные материалы для поиска исторических аналогов проектной компетенции при приеме сотрудников на работу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№ 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65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47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E7D94-BB0E-46A0-B455-FD42FCFF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Комплесные</a:t>
            </a:r>
            <a:r>
              <a:rPr lang="ru-RU" dirty="0"/>
              <a:t> решения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DAA0F-CCE9-4E42-8417-80C0D9192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Оценочные инструменты приложены к каждой теме программы!</a:t>
            </a:r>
          </a:p>
          <a:p>
            <a:pPr marL="0" indent="0">
              <a:buNone/>
            </a:pPr>
            <a:r>
              <a:rPr lang="ru-RU" dirty="0"/>
              <a:t>Даны дополнительные ссылки, например: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http://school-collection.edu.ru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Единая коллекция цифровых образовательных ресурсов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http://fcior.edu.ru/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Федеральный центр информационно-образовательных ресурсов (ФЦИОР)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https://www.asi.org.ru/tag/detskie-proekty/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Агентство социальной информации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112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D790A-1891-4DD8-95EB-7145884E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4852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Предпосылки для разграничения видов учебных проектов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98D162-8E51-46BD-A59E-4991EDE14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005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</a:rPr>
              <a:t>ФАКТ: </a:t>
            </a:r>
            <a:r>
              <a:rPr lang="ru-RU" dirty="0"/>
              <a:t>новый проект ФГОС требует формировать у учащихся предпосылки научного типа мышления.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</a:rPr>
              <a:t>СЛЕДСТВИЕ: </a:t>
            </a:r>
            <a:r>
              <a:rPr lang="ru-RU" dirty="0"/>
              <a:t>школа усилит внимание к вопросу условий для учебных исследований учащихся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Учебные исследования станут обязательным направлением проектной деятельности.</a:t>
            </a:r>
          </a:p>
          <a:p>
            <a:pPr marL="0" indent="0" algn="ctr">
              <a:buNone/>
            </a:pPr>
            <a:r>
              <a:rPr lang="ru-RU" b="1" dirty="0"/>
              <a:t>Новый предмет оценки: </a:t>
            </a:r>
          </a:p>
          <a:p>
            <a:pPr marL="0" indent="0">
              <a:buNone/>
            </a:pPr>
            <a:r>
              <a:rPr lang="ru-RU" dirty="0"/>
              <a:t>- опыт получения выдвижения и проверки гипотез</a:t>
            </a:r>
          </a:p>
          <a:p>
            <a:pPr>
              <a:buFontTx/>
              <a:buChar char="-"/>
            </a:pPr>
            <a:r>
              <a:rPr lang="ru-RU" dirty="0"/>
              <a:t>анализ и интерпретация научных фактов</a:t>
            </a:r>
          </a:p>
          <a:p>
            <a:pPr>
              <a:buFontTx/>
              <a:buChar char="-"/>
            </a:pPr>
            <a:r>
              <a:rPr lang="ru-RU" dirty="0"/>
              <a:t>преобразование  и применение информации в рамках выдвинутой гипотезы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557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D790A-1891-4DD8-95EB-7145884E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77105"/>
            <a:ext cx="10515600" cy="948520"/>
          </a:xfrm>
        </p:spPr>
        <p:txBody>
          <a:bodyPr>
            <a:normAutofit/>
          </a:bodyPr>
          <a:lstStyle/>
          <a:p>
            <a:r>
              <a:rPr lang="ru-RU" dirty="0"/>
              <a:t>Учебные исследования как вид проектов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98D162-8E51-46BD-A59E-4991EDE14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66538"/>
            <a:ext cx="108300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Осенний 2019 г. вариант ФГОС указывал на необходимость формировать у учащихся предпосылки научного типа мышления. </a:t>
            </a:r>
          </a:p>
          <a:p>
            <a:pPr marL="0" indent="0">
              <a:buNone/>
            </a:pPr>
            <a:r>
              <a:rPr lang="ru-RU" dirty="0"/>
              <a:t>! Учебные исследования станут обязательным направлением проектной деятельности. Программа УУД будет работать, помимо прочего, на: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- получение учащимися опыта выдвижения и проверки гипотез</a:t>
            </a:r>
          </a:p>
          <a:p>
            <a:pPr>
              <a:buFontTx/>
              <a:buChar char="-"/>
            </a:pPr>
            <a:r>
              <a:rPr lang="ru-RU" dirty="0"/>
              <a:t>развитие навыков анализа и интерпретации научных фактов</a:t>
            </a:r>
          </a:p>
          <a:p>
            <a:pPr>
              <a:buFontTx/>
              <a:buChar char="-"/>
            </a:pPr>
            <a:r>
              <a:rPr lang="ru-RU" dirty="0"/>
              <a:t>умение преобразовывать  и применят информацию в рамках выдвинутой гипотезы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259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2A2FE-0A43-49C2-ACF2-43A7B5AA7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5273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3A7021-EAAB-434B-95CB-7DA96C6AE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9916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dirty="0"/>
              <a:t>Установить локальным актом требования к РП, в т.ч. структуру тематического планирования</a:t>
            </a:r>
          </a:p>
          <a:p>
            <a:pPr marL="457200" indent="-457200">
              <a:buAutoNum type="arabicPeriod"/>
            </a:pPr>
            <a:r>
              <a:rPr lang="ru-RU" dirty="0"/>
              <a:t>Скорректировать формулировки планируемых результатов РП</a:t>
            </a:r>
          </a:p>
          <a:p>
            <a:pPr marL="457200" indent="-457200">
              <a:buAutoNum type="arabicPeriod"/>
            </a:pPr>
            <a:r>
              <a:rPr lang="ru-RU" dirty="0"/>
              <a:t>Внедрить в оценку предметных результатов оценку УУД</a:t>
            </a:r>
          </a:p>
          <a:p>
            <a:pPr marL="457200" indent="-457200">
              <a:buAutoNum type="arabicPeriod"/>
            </a:pPr>
            <a:r>
              <a:rPr lang="ru-RU" dirty="0"/>
              <a:t>Пересмотреть организацию проектной деятельности; обеспечить условия для учебных исследований</a:t>
            </a:r>
          </a:p>
          <a:p>
            <a:pPr marL="457200" indent="-457200">
              <a:buAutoNum type="arabicPeriod"/>
            </a:pPr>
            <a:r>
              <a:rPr lang="ru-RU" dirty="0"/>
              <a:t>Усилить интеграцию урочной и внеурочной деятельности</a:t>
            </a:r>
          </a:p>
          <a:p>
            <a:pPr marL="457200" indent="-457200">
              <a:buAutoNum type="arabicPeriod"/>
            </a:pPr>
            <a:r>
              <a:rPr lang="ru-RU" dirty="0"/>
              <a:t>Продумать блок курсов по вопросам социально-эмоционального развития</a:t>
            </a:r>
          </a:p>
          <a:p>
            <a:pPr marL="457200" indent="-457200">
              <a:buAutoNum type="arabicPeriod"/>
            </a:pPr>
            <a:r>
              <a:rPr lang="ru-RU" dirty="0"/>
              <a:t>Стратегически проработать уникальность ООП и ресурсы на ее разработку</a:t>
            </a:r>
          </a:p>
        </p:txBody>
      </p:sp>
    </p:spTree>
    <p:extLst>
      <p:ext uri="{BB962C8B-B14F-4D97-AF65-F5344CB8AC3E}">
        <p14:creationId xmlns:p14="http://schemas.microsoft.com/office/powerpoint/2010/main" val="4195692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7616784-D1C3-4FE1-A026-0602AEB8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hlinkClick r:id="rId2"/>
              </a:rPr>
              <a:t>Galina@prosegment.ru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89162496774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16447E1-6F7A-4A6A-A85D-13490F504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1552074"/>
            <a:ext cx="4426080" cy="3717758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14F4E18C-A5CE-47C7-A7B9-803210536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3293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F1599-713D-4770-9BE2-D2B62951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Тенденции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67E82C8-0206-452D-849E-FD4AC1A9C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7463"/>
            <a:ext cx="9601200" cy="3317875"/>
          </a:xfrm>
        </p:spPr>
        <p:txBody>
          <a:bodyPr/>
          <a:lstStyle/>
          <a:p>
            <a:r>
              <a:rPr lang="ru-RU" dirty="0"/>
              <a:t>Осенний 2019 г. проект ФГОС ООО заявляет функциональную грамотность в составе государственных гарантий качества основного общего образования (п. 3 Проекта)</a:t>
            </a:r>
          </a:p>
          <a:p>
            <a:r>
              <a:rPr lang="ru-RU" dirty="0"/>
              <a:t>Указано на необходимость обеспечить при реализации ООП ООО условия для &lt;…&gt; «формирования функциональной грамотности обучающихся, включающей овладение ключевыми компетенциями, составляющими основу дальнейшего успешного образования и ориентации в мире профессий» (п. 29 Проекта)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6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8B7C6-E4F9-43E7-ADE2-3A6CB4C8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Новизна структуры ООП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99C762-241A-45EA-9C82-96417E330D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Текущий ФГОС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E58CE85-3F8F-4F9C-A457-039275187B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Требования к результатам</a:t>
            </a:r>
          </a:p>
          <a:p>
            <a:r>
              <a:rPr lang="ru-RU" dirty="0"/>
              <a:t>Требования к содержанию</a:t>
            </a:r>
          </a:p>
          <a:p>
            <a:r>
              <a:rPr lang="ru-RU" dirty="0"/>
              <a:t>Требования к условиям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58DECF8-1C17-4AB0-A5FA-ED8CE10FC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Новые проекты ФГОС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D3257CB-9700-475B-AD06-BC1798B440C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Требования к содержанию</a:t>
            </a:r>
          </a:p>
          <a:p>
            <a:r>
              <a:rPr lang="ru-RU" dirty="0"/>
              <a:t>Требования к условиям</a:t>
            </a:r>
          </a:p>
          <a:p>
            <a:r>
              <a:rPr lang="ru-RU" dirty="0"/>
              <a:t>Требования к результатам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80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005C5-046D-47FA-BCF3-00025244D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Преемственность требований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01C221-545B-46AB-8AF8-B49370D63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2883" y="2246258"/>
            <a:ext cx="5157787" cy="823912"/>
          </a:xfrm>
        </p:spPr>
        <p:txBody>
          <a:bodyPr/>
          <a:lstStyle/>
          <a:p>
            <a:r>
              <a:rPr lang="ru-RU" dirty="0"/>
              <a:t>Текущий ФГОС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6EAFA31-D0EB-474B-B859-94197F6F87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Требования к личностным, метапредметным, предметным результатам</a:t>
            </a:r>
          </a:p>
          <a:p>
            <a:pPr marL="0" indent="0">
              <a:buNone/>
            </a:pPr>
            <a:r>
              <a:rPr lang="ru-RU" dirty="0"/>
              <a:t>Личностные результаты не выносятся на итоговую оценку</a:t>
            </a:r>
          </a:p>
          <a:p>
            <a:pPr marL="0" indent="0">
              <a:buNone/>
            </a:pPr>
            <a:r>
              <a:rPr lang="ru-RU" dirty="0"/>
              <a:t>Требования к предметным даны на уровень в целом</a:t>
            </a:r>
          </a:p>
          <a:p>
            <a:pPr marL="0" indent="0">
              <a:buNone/>
            </a:pPr>
            <a:r>
              <a:rPr lang="ru-RU" dirty="0"/>
              <a:t>Требования к метапредметным даны отдельным блоком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0217350-2BC5-4CF5-B967-B038346752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670" y="2246258"/>
            <a:ext cx="5183188" cy="823912"/>
          </a:xfrm>
        </p:spPr>
        <p:txBody>
          <a:bodyPr/>
          <a:lstStyle/>
          <a:p>
            <a:r>
              <a:rPr lang="ru-RU" dirty="0"/>
              <a:t>Осенний проект ФГОС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9E087BEE-9B3A-4FFF-9EA8-1AFB2C7693E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Требования к личностным, метапредметным, предметным результатам </a:t>
            </a:r>
            <a:r>
              <a:rPr lang="ru-RU" i="1" dirty="0"/>
              <a:t>+ функциональная грамотность</a:t>
            </a:r>
          </a:p>
          <a:p>
            <a:pPr marL="0" indent="0">
              <a:buNone/>
            </a:pPr>
            <a:r>
              <a:rPr lang="ru-RU" dirty="0"/>
              <a:t>Личностные результаты не подлежат </a:t>
            </a:r>
            <a:r>
              <a:rPr lang="ru-RU" i="1" dirty="0"/>
              <a:t>промежуточной </a:t>
            </a:r>
            <a:r>
              <a:rPr lang="ru-RU" dirty="0"/>
              <a:t>и итоговой аттестации</a:t>
            </a:r>
          </a:p>
          <a:p>
            <a:pPr marL="0" indent="0">
              <a:buNone/>
            </a:pPr>
            <a:r>
              <a:rPr lang="ru-RU" dirty="0"/>
              <a:t>Требования к предметным разбиты </a:t>
            </a:r>
            <a:r>
              <a:rPr lang="ru-RU" i="1" dirty="0"/>
              <a:t>по годам </a:t>
            </a:r>
            <a:r>
              <a:rPr lang="ru-RU" dirty="0"/>
              <a:t>обучения</a:t>
            </a:r>
          </a:p>
          <a:p>
            <a:pPr marL="0" indent="0">
              <a:buNone/>
            </a:pPr>
            <a:r>
              <a:rPr lang="ru-RU" dirty="0"/>
              <a:t>Требования к метапредметным учтены в </a:t>
            </a:r>
            <a:r>
              <a:rPr lang="ru-RU" i="1" dirty="0"/>
              <a:t>измененных формулировках </a:t>
            </a:r>
            <a:r>
              <a:rPr lang="ru-RU" dirty="0"/>
              <a:t>предметных результатов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6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E550F-9144-4074-83F4-D3A8599D1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Новизна в требованиях к психолого-педагогическим условиям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71125-F384-41F2-B45E-8ACF4E6EE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П. 33 проекта ФГОС НОО:</a:t>
            </a:r>
          </a:p>
          <a:p>
            <a:pPr>
              <a:buFontTx/>
              <a:buChar char="-"/>
            </a:pPr>
            <a:r>
              <a:rPr lang="ru-RU" dirty="0"/>
              <a:t>сопровождение проектирования обучающимися планов продолжения образования и будущего профессионального самоопределения; обеспечение осознанного и ответственного выбора дальнейшей профессиональной сферы деятельности; </a:t>
            </a:r>
          </a:p>
          <a:p>
            <a:pPr>
              <a:buFontTx/>
              <a:buChar char="-"/>
            </a:pPr>
            <a:r>
              <a:rPr lang="ru-RU"/>
              <a:t>формирование </a:t>
            </a:r>
            <a:r>
              <a:rPr lang="ru-RU" dirty="0"/>
              <a:t>коммуникативных навыков в разновозрастной среде и среде сверстников; поддержка детских объединений, </a:t>
            </a:r>
            <a:r>
              <a:rPr lang="ru-RU"/>
              <a:t>ученического самоуправления;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диверсификация уровней психолого-педагогического сопровождения (индивидуальный, групповой, уровень класса, уровень организации, осуществляющей образовательную деятельность)</a:t>
            </a:r>
          </a:p>
        </p:txBody>
      </p:sp>
    </p:spTree>
    <p:extLst>
      <p:ext uri="{BB962C8B-B14F-4D97-AF65-F5344CB8AC3E}">
        <p14:creationId xmlns:p14="http://schemas.microsoft.com/office/powerpoint/2010/main" val="381642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9C242-423C-49A6-BC85-ADC2EA45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Акцент на про-социальной активности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0E5699-6CF7-4EF4-99E0-06E51903B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</a:rPr>
              <a:t>ФАКТ: </a:t>
            </a:r>
            <a:r>
              <a:rPr lang="ru-RU" dirty="0"/>
              <a:t>новый проект ФГОС вводит требование «готовность обучающихся руководствоваться системой позитивных ценностных ориентаций и расширять опыт деятельности на ее основе»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</a:rPr>
              <a:t>СЛЕДСТВИЕ: </a:t>
            </a:r>
            <a:r>
              <a:rPr lang="ru-RU" dirty="0"/>
              <a:t>школам активнее начнут практиковать для учащихся курсы эмоционального интеллекта или аналогичные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Усилится роль педагога-психолога как субъекта мониторинга личностных достижений обучающихся. Традиционная диагностика уровня тревожности дополнится диагностикой ЭИ и анализом транслируемых учащимися ценностных ориентаций </a:t>
            </a:r>
          </a:p>
        </p:txBody>
      </p:sp>
    </p:spTree>
    <p:extLst>
      <p:ext uri="{BB962C8B-B14F-4D97-AF65-F5344CB8AC3E}">
        <p14:creationId xmlns:p14="http://schemas.microsoft.com/office/powerpoint/2010/main" val="230467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D3317-BC29-45D7-A3BE-CDF7AC6E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Готовая рабочая программа курса «Индивидуальный проект»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9A79BA-648A-4F51-B86E-E43173307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Главная страница - Кнопка «Материалы» - Раздел «Проектная деятельность учащихся»</a:t>
            </a:r>
          </a:p>
          <a:p>
            <a:pPr marL="0" indent="0">
              <a:buNone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составлении Программы использованы: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учебное пособие «Индивидуальный проект»// </a:t>
            </a:r>
            <a:r>
              <a:rPr lang="ru-RU" sz="21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Половкова</a:t>
            </a:r>
            <a:r>
              <a:rPr lang="ru-RU" sz="2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М.В., </a:t>
            </a:r>
            <a:r>
              <a:rPr lang="ru-RU" sz="21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Майсак</a:t>
            </a:r>
            <a:r>
              <a:rPr lang="ru-RU" sz="2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М.В, </a:t>
            </a:r>
            <a:r>
              <a:rPr lang="ru-RU" sz="21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Половкова</a:t>
            </a:r>
            <a:r>
              <a:rPr lang="ru-RU" sz="2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Т.В. – М.: Изд-во Просвещение, 2019 г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УМК «Основы проектной деятельности.5-9 классы»// Голуб Г.Б., Перелыгина Е.А.,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Чуракова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О.В. – Самара, 2010 г.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методическое пособие «Исследовательская деятельность учащихся в профильной школе»// Б.А.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Татьянкин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О.Ю. Макаренков, Т.В. Иванникова, И.С. Мартынова, Л.В. Зуева/под ред. Б.А.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Татьянкина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М.: «5 за знания», 2007 г.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веб-проект «Атлас новых профессий» </a:t>
            </a:r>
            <a:r>
              <a:rPr lang="ru-RU" sz="21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http://atlas100.ru/</a:t>
            </a: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93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24C3E-D502-4B05-A868-94BC3D87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Преимущество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69BE4D-FA77-45EA-948C-022095603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15000"/>
              </a:lnSpc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Совокупный образовательный результат обучающихся, освоивших программу курса  – положительное экспертное заключение на выполненный индивидуальный проект. 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экспертного заключения является неотъемлемой частью Программы и подлежит обязательному ознакомлению с ней на этапе подачи обучающимся заявления о приеме в 10-й класс на профильное обучение</a:t>
            </a:r>
          </a:p>
          <a:p>
            <a:pPr indent="0" algn="just">
              <a:lnSpc>
                <a:spcPct val="115000"/>
              </a:lnSpc>
              <a:buNone/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538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530B6-DC1D-49FA-99E7-0212315E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тематического планирования программы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F07AC1F-286A-408C-B32F-B5816E4120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228376"/>
              </p:ext>
            </p:extLst>
          </p:nvPr>
        </p:nvGraphicFramePr>
        <p:xfrm>
          <a:off x="1295402" y="2526633"/>
          <a:ext cx="10110535" cy="3525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3" imgW="5937610" imgH="1540125" progId="Word.Document.12">
                  <p:embed/>
                </p:oleObj>
              </mc:Choice>
              <mc:Fallback>
                <p:oleObj name="Document" r:id="rId3" imgW="5937610" imgH="15401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2" y="2526633"/>
                        <a:ext cx="10110535" cy="3525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8201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922</Words>
  <Application>Microsoft Office PowerPoint</Application>
  <PresentationFormat>Широкоэкранный</PresentationFormat>
  <Paragraphs>97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Tw Cen MT</vt:lpstr>
      <vt:lpstr>Натуральные материалы</vt:lpstr>
      <vt:lpstr>Документ Microsoft Word</vt:lpstr>
      <vt:lpstr>Как повышать качество образовательных результатов средствами проектной деятельности школьников</vt:lpstr>
      <vt:lpstr>Тенденции</vt:lpstr>
      <vt:lpstr>Новизна структуры ООП </vt:lpstr>
      <vt:lpstr>Преемственность требований</vt:lpstr>
      <vt:lpstr>Новизна в требованиях к психолого-педагогическим условиям</vt:lpstr>
      <vt:lpstr>Акцент на про-социальной активности</vt:lpstr>
      <vt:lpstr>Готовая рабочая программа курса «Индивидуальный проект»</vt:lpstr>
      <vt:lpstr>Преимущество программы</vt:lpstr>
      <vt:lpstr>Структура тематического планирования программы</vt:lpstr>
      <vt:lpstr>Презентация PowerPoint</vt:lpstr>
      <vt:lpstr>Комплесные решения программы</vt:lpstr>
      <vt:lpstr>Предпосылки для разграничения видов учебных проектов</vt:lpstr>
      <vt:lpstr>Учебные исследования как вид проектов</vt:lpstr>
      <vt:lpstr>Выводы</vt:lpstr>
      <vt:lpstr>Galina@prosegment.ru 89162496774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повышать качество образовательных результатов средствами проектной деятельности школьников</dc:title>
  <dc:creator>Галина Савиных</dc:creator>
  <cp:lastModifiedBy>Галина Савиных</cp:lastModifiedBy>
  <cp:revision>10</cp:revision>
  <dcterms:created xsi:type="dcterms:W3CDTF">2020-10-20T06:39:36Z</dcterms:created>
  <dcterms:modified xsi:type="dcterms:W3CDTF">2020-10-20T07:05:18Z</dcterms:modified>
</cp:coreProperties>
</file>