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75" r:id="rId7"/>
    <p:sldId id="262" r:id="rId8"/>
    <p:sldId id="276" r:id="rId9"/>
    <p:sldId id="277" r:id="rId10"/>
    <p:sldId id="279" r:id="rId11"/>
    <p:sldId id="284" r:id="rId12"/>
    <p:sldId id="273" r:id="rId13"/>
    <p:sldId id="281" r:id="rId14"/>
    <p:sldId id="278" r:id="rId15"/>
    <p:sldId id="280" r:id="rId16"/>
    <p:sldId id="282" r:id="rId17"/>
    <p:sldId id="3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AC32E-F4BC-462F-A102-A0029BD6F24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4EF5F-C07B-46F0-8347-513A08802765}">
      <dgm:prSet phldrT="[Текст]"/>
      <dgm:spPr/>
      <dgm:t>
        <a:bodyPr/>
        <a:lstStyle/>
        <a:p>
          <a:r>
            <a:rPr lang="ru-RU" dirty="0"/>
            <a:t>Требования ФГОС</a:t>
          </a:r>
        </a:p>
      </dgm:t>
    </dgm:pt>
    <dgm:pt modelId="{BE9F4C36-E206-4E9D-B818-A666BF8FE8DA}" type="parTrans" cxnId="{093ED72E-2944-47AA-B8C4-EE4EBC85DD39}">
      <dgm:prSet/>
      <dgm:spPr/>
      <dgm:t>
        <a:bodyPr/>
        <a:lstStyle/>
        <a:p>
          <a:endParaRPr lang="ru-RU"/>
        </a:p>
      </dgm:t>
    </dgm:pt>
    <dgm:pt modelId="{E0395DE2-B18A-4AE9-81C3-9A280C7E4D07}" type="sibTrans" cxnId="{093ED72E-2944-47AA-B8C4-EE4EBC85DD39}">
      <dgm:prSet/>
      <dgm:spPr/>
      <dgm:t>
        <a:bodyPr/>
        <a:lstStyle/>
        <a:p>
          <a:endParaRPr lang="ru-RU"/>
        </a:p>
      </dgm:t>
    </dgm:pt>
    <dgm:pt modelId="{9F702171-06B1-409F-90A4-5EBFFAB21EC9}">
      <dgm:prSet phldrT="[Текст]"/>
      <dgm:spPr/>
      <dgm:t>
        <a:bodyPr/>
        <a:lstStyle/>
        <a:p>
          <a:r>
            <a:rPr lang="ru-RU" dirty="0"/>
            <a:t>Личностные</a:t>
          </a:r>
        </a:p>
      </dgm:t>
    </dgm:pt>
    <dgm:pt modelId="{2749039D-CCCF-4999-B96D-BDA30C1A6201}" type="parTrans" cxnId="{095912F6-096F-447E-B742-4064D90564F4}">
      <dgm:prSet/>
      <dgm:spPr/>
      <dgm:t>
        <a:bodyPr/>
        <a:lstStyle/>
        <a:p>
          <a:endParaRPr lang="ru-RU"/>
        </a:p>
      </dgm:t>
    </dgm:pt>
    <dgm:pt modelId="{29DC3D3E-2C36-4DAA-9F05-810EFFB3655C}" type="sibTrans" cxnId="{095912F6-096F-447E-B742-4064D90564F4}">
      <dgm:prSet/>
      <dgm:spPr/>
      <dgm:t>
        <a:bodyPr/>
        <a:lstStyle/>
        <a:p>
          <a:endParaRPr lang="ru-RU"/>
        </a:p>
      </dgm:t>
    </dgm:pt>
    <dgm:pt modelId="{3CB5B59D-BD2B-44F6-9AE6-8BF94A0CA221}">
      <dgm:prSet phldrT="[Текст]"/>
      <dgm:spPr/>
      <dgm:t>
        <a:bodyPr/>
        <a:lstStyle/>
        <a:p>
          <a:r>
            <a:rPr lang="ru-RU" dirty="0"/>
            <a:t>Метапредметные</a:t>
          </a:r>
        </a:p>
      </dgm:t>
    </dgm:pt>
    <dgm:pt modelId="{C2971152-300D-4185-8354-374EBC8C3851}" type="parTrans" cxnId="{6C32F638-B3BE-4D96-A311-B5E75EF93ED6}">
      <dgm:prSet/>
      <dgm:spPr/>
      <dgm:t>
        <a:bodyPr/>
        <a:lstStyle/>
        <a:p>
          <a:endParaRPr lang="ru-RU"/>
        </a:p>
      </dgm:t>
    </dgm:pt>
    <dgm:pt modelId="{A44269AE-9F7C-4382-A51C-5024C705781B}" type="sibTrans" cxnId="{6C32F638-B3BE-4D96-A311-B5E75EF93ED6}">
      <dgm:prSet/>
      <dgm:spPr/>
      <dgm:t>
        <a:bodyPr/>
        <a:lstStyle/>
        <a:p>
          <a:endParaRPr lang="ru-RU"/>
        </a:p>
      </dgm:t>
    </dgm:pt>
    <dgm:pt modelId="{F611065F-5035-4E6F-8638-05FCF6A887A2}">
      <dgm:prSet phldrT="[Текст]"/>
      <dgm:spPr/>
      <dgm:t>
        <a:bodyPr/>
        <a:lstStyle/>
        <a:p>
          <a:r>
            <a:rPr lang="ru-RU" dirty="0"/>
            <a:t>Предметные</a:t>
          </a:r>
        </a:p>
      </dgm:t>
    </dgm:pt>
    <dgm:pt modelId="{CDE03C58-B991-4E6B-932A-A92A37D2D880}" type="parTrans" cxnId="{AEBF5F32-3539-4022-B790-93B73530A4A5}">
      <dgm:prSet/>
      <dgm:spPr/>
      <dgm:t>
        <a:bodyPr/>
        <a:lstStyle/>
        <a:p>
          <a:endParaRPr lang="ru-RU"/>
        </a:p>
      </dgm:t>
    </dgm:pt>
    <dgm:pt modelId="{C2235D63-0F04-44ED-B236-6433AF741F92}" type="sibTrans" cxnId="{AEBF5F32-3539-4022-B790-93B73530A4A5}">
      <dgm:prSet/>
      <dgm:spPr/>
      <dgm:t>
        <a:bodyPr/>
        <a:lstStyle/>
        <a:p>
          <a:endParaRPr lang="ru-RU"/>
        </a:p>
      </dgm:t>
    </dgm:pt>
    <dgm:pt modelId="{E1097E8D-B6D4-4A23-B597-E5429F0642A8}" type="pres">
      <dgm:prSet presAssocID="{05DAC32E-F4BC-462F-A102-A0029BD6F2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3FB749-E67D-4DF5-93E9-713EF425DCAC}" type="pres">
      <dgm:prSet presAssocID="{EC94EF5F-C07B-46F0-8347-513A08802765}" presName="root1" presStyleCnt="0"/>
      <dgm:spPr/>
    </dgm:pt>
    <dgm:pt modelId="{DBE33B55-3199-441D-A6DA-791382C76768}" type="pres">
      <dgm:prSet presAssocID="{EC94EF5F-C07B-46F0-8347-513A08802765}" presName="LevelOneTextNode" presStyleLbl="node0" presStyleIdx="0" presStyleCnt="1">
        <dgm:presLayoutVars>
          <dgm:chPref val="3"/>
        </dgm:presLayoutVars>
      </dgm:prSet>
      <dgm:spPr/>
    </dgm:pt>
    <dgm:pt modelId="{03A948E7-2E32-49F4-94CC-69DAB5B4E49D}" type="pres">
      <dgm:prSet presAssocID="{EC94EF5F-C07B-46F0-8347-513A08802765}" presName="level2hierChild" presStyleCnt="0"/>
      <dgm:spPr/>
    </dgm:pt>
    <dgm:pt modelId="{B5B08DA1-2AE0-4EBC-BF41-C68195288492}" type="pres">
      <dgm:prSet presAssocID="{2749039D-CCCF-4999-B96D-BDA30C1A6201}" presName="conn2-1" presStyleLbl="parChTrans1D2" presStyleIdx="0" presStyleCnt="3"/>
      <dgm:spPr/>
    </dgm:pt>
    <dgm:pt modelId="{D855B4CE-E8EA-4ECB-9091-DD8D11964B5E}" type="pres">
      <dgm:prSet presAssocID="{2749039D-CCCF-4999-B96D-BDA30C1A6201}" presName="connTx" presStyleLbl="parChTrans1D2" presStyleIdx="0" presStyleCnt="3"/>
      <dgm:spPr/>
    </dgm:pt>
    <dgm:pt modelId="{63346F94-9558-4618-B881-F5F79637CED3}" type="pres">
      <dgm:prSet presAssocID="{9F702171-06B1-409F-90A4-5EBFFAB21EC9}" presName="root2" presStyleCnt="0"/>
      <dgm:spPr/>
    </dgm:pt>
    <dgm:pt modelId="{74C67C21-A902-49C2-93BC-13D3C3C877F3}" type="pres">
      <dgm:prSet presAssocID="{9F702171-06B1-409F-90A4-5EBFFAB21EC9}" presName="LevelTwoTextNode" presStyleLbl="node2" presStyleIdx="0" presStyleCnt="3">
        <dgm:presLayoutVars>
          <dgm:chPref val="3"/>
        </dgm:presLayoutVars>
      </dgm:prSet>
      <dgm:spPr/>
    </dgm:pt>
    <dgm:pt modelId="{853870F1-5C1F-4CE9-A345-C6D3E24D50DA}" type="pres">
      <dgm:prSet presAssocID="{9F702171-06B1-409F-90A4-5EBFFAB21EC9}" presName="level3hierChild" presStyleCnt="0"/>
      <dgm:spPr/>
    </dgm:pt>
    <dgm:pt modelId="{50D7D97E-79DD-4CF7-A26D-CC632A7E4EC6}" type="pres">
      <dgm:prSet presAssocID="{C2971152-300D-4185-8354-374EBC8C3851}" presName="conn2-1" presStyleLbl="parChTrans1D2" presStyleIdx="1" presStyleCnt="3"/>
      <dgm:spPr/>
    </dgm:pt>
    <dgm:pt modelId="{62504C92-DCD6-4727-85D6-CE2292DF0BA4}" type="pres">
      <dgm:prSet presAssocID="{C2971152-300D-4185-8354-374EBC8C3851}" presName="connTx" presStyleLbl="parChTrans1D2" presStyleIdx="1" presStyleCnt="3"/>
      <dgm:spPr/>
    </dgm:pt>
    <dgm:pt modelId="{D189F98B-D381-47CC-A694-CCC30B610D0B}" type="pres">
      <dgm:prSet presAssocID="{3CB5B59D-BD2B-44F6-9AE6-8BF94A0CA221}" presName="root2" presStyleCnt="0"/>
      <dgm:spPr/>
    </dgm:pt>
    <dgm:pt modelId="{36A1228F-AE49-43DB-96B9-3FE484AE12B3}" type="pres">
      <dgm:prSet presAssocID="{3CB5B59D-BD2B-44F6-9AE6-8BF94A0CA221}" presName="LevelTwoTextNode" presStyleLbl="node2" presStyleIdx="1" presStyleCnt="3">
        <dgm:presLayoutVars>
          <dgm:chPref val="3"/>
        </dgm:presLayoutVars>
      </dgm:prSet>
      <dgm:spPr/>
    </dgm:pt>
    <dgm:pt modelId="{CFEF25E9-E457-43FE-8B2A-39F474466AB3}" type="pres">
      <dgm:prSet presAssocID="{3CB5B59D-BD2B-44F6-9AE6-8BF94A0CA221}" presName="level3hierChild" presStyleCnt="0"/>
      <dgm:spPr/>
    </dgm:pt>
    <dgm:pt modelId="{BCBFFBC1-A677-43C6-AD42-705A96C2AA8D}" type="pres">
      <dgm:prSet presAssocID="{CDE03C58-B991-4E6B-932A-A92A37D2D880}" presName="conn2-1" presStyleLbl="parChTrans1D2" presStyleIdx="2" presStyleCnt="3"/>
      <dgm:spPr/>
    </dgm:pt>
    <dgm:pt modelId="{6E7CA109-9526-4D76-B185-E82344DDA8A2}" type="pres">
      <dgm:prSet presAssocID="{CDE03C58-B991-4E6B-932A-A92A37D2D880}" presName="connTx" presStyleLbl="parChTrans1D2" presStyleIdx="2" presStyleCnt="3"/>
      <dgm:spPr/>
    </dgm:pt>
    <dgm:pt modelId="{2315208C-8579-4950-8FCE-32E36E5BD15B}" type="pres">
      <dgm:prSet presAssocID="{F611065F-5035-4E6F-8638-05FCF6A887A2}" presName="root2" presStyleCnt="0"/>
      <dgm:spPr/>
    </dgm:pt>
    <dgm:pt modelId="{1019B7CA-0F28-43E1-A093-F016AD172819}" type="pres">
      <dgm:prSet presAssocID="{F611065F-5035-4E6F-8638-05FCF6A887A2}" presName="LevelTwoTextNode" presStyleLbl="node2" presStyleIdx="2" presStyleCnt="3" custLinFactNeighborX="1320" custLinFactNeighborY="6495">
        <dgm:presLayoutVars>
          <dgm:chPref val="3"/>
        </dgm:presLayoutVars>
      </dgm:prSet>
      <dgm:spPr/>
    </dgm:pt>
    <dgm:pt modelId="{51AEFB88-3153-47DE-B3E7-1B9F185A9F31}" type="pres">
      <dgm:prSet presAssocID="{F611065F-5035-4E6F-8638-05FCF6A887A2}" presName="level3hierChild" presStyleCnt="0"/>
      <dgm:spPr/>
    </dgm:pt>
  </dgm:ptLst>
  <dgm:cxnLst>
    <dgm:cxn modelId="{093ED72E-2944-47AA-B8C4-EE4EBC85DD39}" srcId="{05DAC32E-F4BC-462F-A102-A0029BD6F24B}" destId="{EC94EF5F-C07B-46F0-8347-513A08802765}" srcOrd="0" destOrd="0" parTransId="{BE9F4C36-E206-4E9D-B818-A666BF8FE8DA}" sibTransId="{E0395DE2-B18A-4AE9-81C3-9A280C7E4D07}"/>
    <dgm:cxn modelId="{AEBF5F32-3539-4022-B790-93B73530A4A5}" srcId="{EC94EF5F-C07B-46F0-8347-513A08802765}" destId="{F611065F-5035-4E6F-8638-05FCF6A887A2}" srcOrd="2" destOrd="0" parTransId="{CDE03C58-B991-4E6B-932A-A92A37D2D880}" sibTransId="{C2235D63-0F04-44ED-B236-6433AF741F92}"/>
    <dgm:cxn modelId="{6C32F638-B3BE-4D96-A311-B5E75EF93ED6}" srcId="{EC94EF5F-C07B-46F0-8347-513A08802765}" destId="{3CB5B59D-BD2B-44F6-9AE6-8BF94A0CA221}" srcOrd="1" destOrd="0" parTransId="{C2971152-300D-4185-8354-374EBC8C3851}" sibTransId="{A44269AE-9F7C-4382-A51C-5024C705781B}"/>
    <dgm:cxn modelId="{E8EA3E4B-89C7-495F-B976-B7D9BFDF0EF6}" type="presOf" srcId="{2749039D-CCCF-4999-B96D-BDA30C1A6201}" destId="{D855B4CE-E8EA-4ECB-9091-DD8D11964B5E}" srcOrd="1" destOrd="0" presId="urn:microsoft.com/office/officeart/2008/layout/HorizontalMultiLevelHierarchy"/>
    <dgm:cxn modelId="{C6685D4C-1078-42FE-B9B7-B8508F82DBC9}" type="presOf" srcId="{C2971152-300D-4185-8354-374EBC8C3851}" destId="{50D7D97E-79DD-4CF7-A26D-CC632A7E4EC6}" srcOrd="0" destOrd="0" presId="urn:microsoft.com/office/officeart/2008/layout/HorizontalMultiLevelHierarchy"/>
    <dgm:cxn modelId="{1C62988F-18F3-4DA3-83E8-02327FA12A2D}" type="presOf" srcId="{05DAC32E-F4BC-462F-A102-A0029BD6F24B}" destId="{E1097E8D-B6D4-4A23-B597-E5429F0642A8}" srcOrd="0" destOrd="0" presId="urn:microsoft.com/office/officeart/2008/layout/HorizontalMultiLevelHierarchy"/>
    <dgm:cxn modelId="{70762496-30A3-4851-89AA-F67B321B0E65}" type="presOf" srcId="{2749039D-CCCF-4999-B96D-BDA30C1A6201}" destId="{B5B08DA1-2AE0-4EBC-BF41-C68195288492}" srcOrd="0" destOrd="0" presId="urn:microsoft.com/office/officeart/2008/layout/HorizontalMultiLevelHierarchy"/>
    <dgm:cxn modelId="{F3E55BA8-2EEA-4BA9-855A-92193485A7F1}" type="presOf" srcId="{CDE03C58-B991-4E6B-932A-A92A37D2D880}" destId="{BCBFFBC1-A677-43C6-AD42-705A96C2AA8D}" srcOrd="0" destOrd="0" presId="urn:microsoft.com/office/officeart/2008/layout/HorizontalMultiLevelHierarchy"/>
    <dgm:cxn modelId="{38818AA8-2E98-4067-AB1F-9F14E050674C}" type="presOf" srcId="{F611065F-5035-4E6F-8638-05FCF6A887A2}" destId="{1019B7CA-0F28-43E1-A093-F016AD172819}" srcOrd="0" destOrd="0" presId="urn:microsoft.com/office/officeart/2008/layout/HorizontalMultiLevelHierarchy"/>
    <dgm:cxn modelId="{ABC9ACCD-4B6A-4D5E-AF32-9E758A5B744E}" type="presOf" srcId="{3CB5B59D-BD2B-44F6-9AE6-8BF94A0CA221}" destId="{36A1228F-AE49-43DB-96B9-3FE484AE12B3}" srcOrd="0" destOrd="0" presId="urn:microsoft.com/office/officeart/2008/layout/HorizontalMultiLevelHierarchy"/>
    <dgm:cxn modelId="{948743D0-AE19-416B-A7E2-63B9C40710FE}" type="presOf" srcId="{C2971152-300D-4185-8354-374EBC8C3851}" destId="{62504C92-DCD6-4727-85D6-CE2292DF0BA4}" srcOrd="1" destOrd="0" presId="urn:microsoft.com/office/officeart/2008/layout/HorizontalMultiLevelHierarchy"/>
    <dgm:cxn modelId="{8D41E0D1-1066-43CD-86DF-C591336D1DFE}" type="presOf" srcId="{EC94EF5F-C07B-46F0-8347-513A08802765}" destId="{DBE33B55-3199-441D-A6DA-791382C76768}" srcOrd="0" destOrd="0" presId="urn:microsoft.com/office/officeart/2008/layout/HorizontalMultiLevelHierarchy"/>
    <dgm:cxn modelId="{CAD432D2-8347-4918-8E3C-52C4CCC8CD47}" type="presOf" srcId="{CDE03C58-B991-4E6B-932A-A92A37D2D880}" destId="{6E7CA109-9526-4D76-B185-E82344DDA8A2}" srcOrd="1" destOrd="0" presId="urn:microsoft.com/office/officeart/2008/layout/HorizontalMultiLevelHierarchy"/>
    <dgm:cxn modelId="{3BBE58EA-43E3-4F6B-96AB-2F0DE318349C}" type="presOf" srcId="{9F702171-06B1-409F-90A4-5EBFFAB21EC9}" destId="{74C67C21-A902-49C2-93BC-13D3C3C877F3}" srcOrd="0" destOrd="0" presId="urn:microsoft.com/office/officeart/2008/layout/HorizontalMultiLevelHierarchy"/>
    <dgm:cxn modelId="{095912F6-096F-447E-B742-4064D90564F4}" srcId="{EC94EF5F-C07B-46F0-8347-513A08802765}" destId="{9F702171-06B1-409F-90A4-5EBFFAB21EC9}" srcOrd="0" destOrd="0" parTransId="{2749039D-CCCF-4999-B96D-BDA30C1A6201}" sibTransId="{29DC3D3E-2C36-4DAA-9F05-810EFFB3655C}"/>
    <dgm:cxn modelId="{E8A55A2B-ACAE-4FD9-BD51-414077FF389B}" type="presParOf" srcId="{E1097E8D-B6D4-4A23-B597-E5429F0642A8}" destId="{963FB749-E67D-4DF5-93E9-713EF425DCAC}" srcOrd="0" destOrd="0" presId="urn:microsoft.com/office/officeart/2008/layout/HorizontalMultiLevelHierarchy"/>
    <dgm:cxn modelId="{BF0AD725-DDB1-41AA-BCCB-2F94B43C73CF}" type="presParOf" srcId="{963FB749-E67D-4DF5-93E9-713EF425DCAC}" destId="{DBE33B55-3199-441D-A6DA-791382C76768}" srcOrd="0" destOrd="0" presId="urn:microsoft.com/office/officeart/2008/layout/HorizontalMultiLevelHierarchy"/>
    <dgm:cxn modelId="{703EF1E6-A6B2-45C4-9C7A-FEC4E77407DC}" type="presParOf" srcId="{963FB749-E67D-4DF5-93E9-713EF425DCAC}" destId="{03A948E7-2E32-49F4-94CC-69DAB5B4E49D}" srcOrd="1" destOrd="0" presId="urn:microsoft.com/office/officeart/2008/layout/HorizontalMultiLevelHierarchy"/>
    <dgm:cxn modelId="{6F49C3A5-65E8-4957-AB28-DE4400080EA6}" type="presParOf" srcId="{03A948E7-2E32-49F4-94CC-69DAB5B4E49D}" destId="{B5B08DA1-2AE0-4EBC-BF41-C68195288492}" srcOrd="0" destOrd="0" presId="urn:microsoft.com/office/officeart/2008/layout/HorizontalMultiLevelHierarchy"/>
    <dgm:cxn modelId="{EBDF738C-2201-4CE2-A8FD-5324B74301DA}" type="presParOf" srcId="{B5B08DA1-2AE0-4EBC-BF41-C68195288492}" destId="{D855B4CE-E8EA-4ECB-9091-DD8D11964B5E}" srcOrd="0" destOrd="0" presId="urn:microsoft.com/office/officeart/2008/layout/HorizontalMultiLevelHierarchy"/>
    <dgm:cxn modelId="{0BDCB3B2-3879-443F-A722-AE156A12CE85}" type="presParOf" srcId="{03A948E7-2E32-49F4-94CC-69DAB5B4E49D}" destId="{63346F94-9558-4618-B881-F5F79637CED3}" srcOrd="1" destOrd="0" presId="urn:microsoft.com/office/officeart/2008/layout/HorizontalMultiLevelHierarchy"/>
    <dgm:cxn modelId="{91C2613F-AFD6-4FBA-ACDC-F46A86CBC2A4}" type="presParOf" srcId="{63346F94-9558-4618-B881-F5F79637CED3}" destId="{74C67C21-A902-49C2-93BC-13D3C3C877F3}" srcOrd="0" destOrd="0" presId="urn:microsoft.com/office/officeart/2008/layout/HorizontalMultiLevelHierarchy"/>
    <dgm:cxn modelId="{A0EB6836-8CCB-4280-A9B9-AB71A12E59CC}" type="presParOf" srcId="{63346F94-9558-4618-B881-F5F79637CED3}" destId="{853870F1-5C1F-4CE9-A345-C6D3E24D50DA}" srcOrd="1" destOrd="0" presId="urn:microsoft.com/office/officeart/2008/layout/HorizontalMultiLevelHierarchy"/>
    <dgm:cxn modelId="{ABE681EC-D36A-4073-BCB0-F85160655103}" type="presParOf" srcId="{03A948E7-2E32-49F4-94CC-69DAB5B4E49D}" destId="{50D7D97E-79DD-4CF7-A26D-CC632A7E4EC6}" srcOrd="2" destOrd="0" presId="urn:microsoft.com/office/officeart/2008/layout/HorizontalMultiLevelHierarchy"/>
    <dgm:cxn modelId="{A716810C-CE58-4527-93E0-FDF10C42AD06}" type="presParOf" srcId="{50D7D97E-79DD-4CF7-A26D-CC632A7E4EC6}" destId="{62504C92-DCD6-4727-85D6-CE2292DF0BA4}" srcOrd="0" destOrd="0" presId="urn:microsoft.com/office/officeart/2008/layout/HorizontalMultiLevelHierarchy"/>
    <dgm:cxn modelId="{1AD1B48D-6FDE-4F35-A70E-6A79A4995D65}" type="presParOf" srcId="{03A948E7-2E32-49F4-94CC-69DAB5B4E49D}" destId="{D189F98B-D381-47CC-A694-CCC30B610D0B}" srcOrd="3" destOrd="0" presId="urn:microsoft.com/office/officeart/2008/layout/HorizontalMultiLevelHierarchy"/>
    <dgm:cxn modelId="{3060E38D-80AE-44FB-9FC4-0822CBC756F0}" type="presParOf" srcId="{D189F98B-D381-47CC-A694-CCC30B610D0B}" destId="{36A1228F-AE49-43DB-96B9-3FE484AE12B3}" srcOrd="0" destOrd="0" presId="urn:microsoft.com/office/officeart/2008/layout/HorizontalMultiLevelHierarchy"/>
    <dgm:cxn modelId="{CF659498-BDB0-4EF4-92B9-13B64218D223}" type="presParOf" srcId="{D189F98B-D381-47CC-A694-CCC30B610D0B}" destId="{CFEF25E9-E457-43FE-8B2A-39F474466AB3}" srcOrd="1" destOrd="0" presId="urn:microsoft.com/office/officeart/2008/layout/HorizontalMultiLevelHierarchy"/>
    <dgm:cxn modelId="{6B42C2B0-8E81-46DE-AC04-649222AE46A5}" type="presParOf" srcId="{03A948E7-2E32-49F4-94CC-69DAB5B4E49D}" destId="{BCBFFBC1-A677-43C6-AD42-705A96C2AA8D}" srcOrd="4" destOrd="0" presId="urn:microsoft.com/office/officeart/2008/layout/HorizontalMultiLevelHierarchy"/>
    <dgm:cxn modelId="{DADD8487-21B1-48A3-B2A1-E5085DC88029}" type="presParOf" srcId="{BCBFFBC1-A677-43C6-AD42-705A96C2AA8D}" destId="{6E7CA109-9526-4D76-B185-E82344DDA8A2}" srcOrd="0" destOrd="0" presId="urn:microsoft.com/office/officeart/2008/layout/HorizontalMultiLevelHierarchy"/>
    <dgm:cxn modelId="{68DFD9F2-2239-4389-8AE5-F9FBAE166FE8}" type="presParOf" srcId="{03A948E7-2E32-49F4-94CC-69DAB5B4E49D}" destId="{2315208C-8579-4950-8FCE-32E36E5BD15B}" srcOrd="5" destOrd="0" presId="urn:microsoft.com/office/officeart/2008/layout/HorizontalMultiLevelHierarchy"/>
    <dgm:cxn modelId="{B8CBB0D2-95DA-4275-AD22-597CB8A9E7FA}" type="presParOf" srcId="{2315208C-8579-4950-8FCE-32E36E5BD15B}" destId="{1019B7CA-0F28-43E1-A093-F016AD172819}" srcOrd="0" destOrd="0" presId="urn:microsoft.com/office/officeart/2008/layout/HorizontalMultiLevelHierarchy"/>
    <dgm:cxn modelId="{BC479DE1-E456-48BB-8EBC-11FF69F36EE2}" type="presParOf" srcId="{2315208C-8579-4950-8FCE-32E36E5BD15B}" destId="{51AEFB88-3153-47DE-B3E7-1B9F185A9F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FFBC1-A677-43C6-AD42-705A96C2AA8D}">
      <dsp:nvSpPr>
        <dsp:cNvPr id="0" name=""/>
        <dsp:cNvSpPr/>
      </dsp:nvSpPr>
      <dsp:spPr>
        <a:xfrm>
          <a:off x="1587665" y="2084696"/>
          <a:ext cx="553971" cy="104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6985" y="0"/>
              </a:lnTo>
              <a:lnTo>
                <a:pt x="276985" y="1041682"/>
              </a:lnTo>
              <a:lnTo>
                <a:pt x="553971" y="1041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35155" y="2576041"/>
        <a:ext cx="58991" cy="58991"/>
      </dsp:txXfrm>
    </dsp:sp>
    <dsp:sp modelId="{50D7D97E-79DD-4CF7-A26D-CC632A7E4EC6}">
      <dsp:nvSpPr>
        <dsp:cNvPr id="0" name=""/>
        <dsp:cNvSpPr/>
      </dsp:nvSpPr>
      <dsp:spPr>
        <a:xfrm>
          <a:off x="1587665" y="2038976"/>
          <a:ext cx="5196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7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34510" y="2071704"/>
        <a:ext cx="25983" cy="25983"/>
      </dsp:txXfrm>
    </dsp:sp>
    <dsp:sp modelId="{B5B08DA1-2AE0-4EBC-BF41-C68195288492}">
      <dsp:nvSpPr>
        <dsp:cNvPr id="0" name=""/>
        <dsp:cNvSpPr/>
      </dsp:nvSpPr>
      <dsp:spPr>
        <a:xfrm>
          <a:off x="1587665" y="1094465"/>
          <a:ext cx="519673" cy="990230"/>
        </a:xfrm>
        <a:custGeom>
          <a:avLst/>
          <a:gdLst/>
          <a:ahLst/>
          <a:cxnLst/>
          <a:rect l="0" t="0" r="0" b="0"/>
          <a:pathLst>
            <a:path>
              <a:moveTo>
                <a:pt x="0" y="990230"/>
              </a:moveTo>
              <a:lnTo>
                <a:pt x="259836" y="990230"/>
              </a:lnTo>
              <a:lnTo>
                <a:pt x="259836" y="0"/>
              </a:lnTo>
              <a:lnTo>
                <a:pt x="51967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19544" y="1561622"/>
        <a:ext cx="55915" cy="55915"/>
      </dsp:txXfrm>
    </dsp:sp>
    <dsp:sp modelId="{DBE33B55-3199-441D-A6DA-791382C76768}">
      <dsp:nvSpPr>
        <dsp:cNvPr id="0" name=""/>
        <dsp:cNvSpPr/>
      </dsp:nvSpPr>
      <dsp:spPr>
        <a:xfrm rot="16200000">
          <a:off x="-893122" y="1688603"/>
          <a:ext cx="4169392" cy="7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Требования ФГОС</a:t>
          </a:r>
        </a:p>
      </dsp:txBody>
      <dsp:txXfrm>
        <a:off x="-893122" y="1688603"/>
        <a:ext cx="4169392" cy="792184"/>
      </dsp:txXfrm>
    </dsp:sp>
    <dsp:sp modelId="{74C67C21-A902-49C2-93BC-13D3C3C877F3}">
      <dsp:nvSpPr>
        <dsp:cNvPr id="0" name=""/>
        <dsp:cNvSpPr/>
      </dsp:nvSpPr>
      <dsp:spPr>
        <a:xfrm>
          <a:off x="2107338" y="698373"/>
          <a:ext cx="2598365" cy="7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Личностные</a:t>
          </a:r>
        </a:p>
      </dsp:txBody>
      <dsp:txXfrm>
        <a:off x="2107338" y="698373"/>
        <a:ext cx="2598365" cy="792184"/>
      </dsp:txXfrm>
    </dsp:sp>
    <dsp:sp modelId="{36A1228F-AE49-43DB-96B9-3FE484AE12B3}">
      <dsp:nvSpPr>
        <dsp:cNvPr id="0" name=""/>
        <dsp:cNvSpPr/>
      </dsp:nvSpPr>
      <dsp:spPr>
        <a:xfrm>
          <a:off x="2107338" y="1688603"/>
          <a:ext cx="2598365" cy="7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Метапредметные</a:t>
          </a:r>
        </a:p>
      </dsp:txBody>
      <dsp:txXfrm>
        <a:off x="2107338" y="1688603"/>
        <a:ext cx="2598365" cy="792184"/>
      </dsp:txXfrm>
    </dsp:sp>
    <dsp:sp modelId="{1019B7CA-0F28-43E1-A093-F016AD172819}">
      <dsp:nvSpPr>
        <dsp:cNvPr id="0" name=""/>
        <dsp:cNvSpPr/>
      </dsp:nvSpPr>
      <dsp:spPr>
        <a:xfrm>
          <a:off x="2141637" y="2730286"/>
          <a:ext cx="2598365" cy="7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Предметные</a:t>
          </a:r>
        </a:p>
      </dsp:txBody>
      <dsp:txXfrm>
        <a:off x="2141637" y="2730286"/>
        <a:ext cx="2598365" cy="79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40193-D83A-429A-9D72-2368C380A8F4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3FC03-10AF-4B7F-88EE-F7AB0FD43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8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1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5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1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58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45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1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8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9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8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6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2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3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247110-C096-4B77-9715-743FDA892E3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A93465-1FF7-4259-A574-A331C8EAF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9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lina@prosegmen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Galina@prosegment.ru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505E-259B-4610-9D0A-4F620D187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Реализация ФГОС на учебном занятии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F1CCBD-8C57-44AA-98A6-DCAC3A2CB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Савиных Галина, </a:t>
            </a:r>
            <a:r>
              <a:rPr lang="ru-RU" sz="3400" dirty="0" err="1"/>
              <a:t>к.п.н</a:t>
            </a:r>
            <a:r>
              <a:rPr lang="ru-RU" sz="3400" dirty="0"/>
              <a:t>., координатор проекта «Практики ВСОКО» АРОО; </a:t>
            </a:r>
          </a:p>
          <a:p>
            <a:r>
              <a:rPr lang="ru-RU" sz="3400" dirty="0"/>
              <a:t>руководитель экспертного бюро «ПРО-сегмент»</a:t>
            </a:r>
          </a:p>
          <a:p>
            <a:r>
              <a:rPr lang="ru-RU" sz="3400" dirty="0"/>
              <a:t>20.11.2020</a:t>
            </a:r>
          </a:p>
          <a:p>
            <a:r>
              <a:rPr lang="en-US" sz="3400" dirty="0">
                <a:hlinkClick r:id="rId2"/>
              </a:rPr>
              <a:t>Galina@prosegment.ru</a:t>
            </a:r>
            <a:endParaRPr lang="en-US" sz="3400" dirty="0"/>
          </a:p>
          <a:p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2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91E4-DC65-4198-A457-DA693DFA1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оценки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328CE0-9604-43D9-99B1-38BB043CB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928" y="2524836"/>
            <a:ext cx="6407875" cy="36985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80FA2-2898-4ED2-93B8-5A98F394A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350" y="3010148"/>
            <a:ext cx="2723006" cy="27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614B7-65BC-4A54-9D75-C919B847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Оцениваем то, что планируем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FD4BE2-B0FE-4AD1-AF59-0029537C1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557463"/>
            <a:ext cx="10059535" cy="4102644"/>
          </a:xfrm>
        </p:spPr>
      </p:pic>
    </p:spTree>
    <p:extLst>
      <p:ext uri="{BB962C8B-B14F-4D97-AF65-F5344CB8AC3E}">
        <p14:creationId xmlns:p14="http://schemas.microsoft.com/office/powerpoint/2010/main" val="97417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548640"/>
            <a:ext cx="4114800" cy="1080160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Предложения для школ и ИРО на сайте АРОО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Готовые документы</a:t>
            </a:r>
          </a:p>
          <a:p>
            <a:pPr marL="45720" indent="0">
              <a:buNone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Искать: </a:t>
            </a:r>
            <a:r>
              <a:rPr lang="ru-RU" dirty="0">
                <a:solidFill>
                  <a:srgbClr val="EF7561"/>
                </a:solidFill>
              </a:rPr>
              <a:t>Консалтинг-парк  --  готовые документы  -- Объективность ВСОКО</a:t>
            </a:r>
          </a:p>
          <a:p>
            <a:r>
              <a:rPr lang="ru-RU" dirty="0"/>
              <a:t>- Положение о ВСОКО с семью разными приложениями</a:t>
            </a:r>
          </a:p>
          <a:p>
            <a:r>
              <a:rPr lang="ru-RU" dirty="0"/>
              <a:t>- Циклограмма ВСОКО</a:t>
            </a:r>
          </a:p>
          <a:p>
            <a:r>
              <a:rPr lang="ru-RU" dirty="0"/>
              <a:t>- Пример тематического планирования рабочей программы с выделенным предметом оценки</a:t>
            </a:r>
          </a:p>
          <a:p>
            <a:r>
              <a:rPr lang="ru-RU" dirty="0"/>
              <a:t>- Памятка педагогам по достижению объективности ВСОКО</a:t>
            </a:r>
          </a:p>
          <a:p>
            <a:r>
              <a:rPr lang="ru-RU" dirty="0"/>
              <a:t>- Чек-лист контроля/самоконтроля оценочных средств рабочей программы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7448" y="2060848"/>
            <a:ext cx="4114800" cy="3810000"/>
          </a:xfrm>
        </p:spPr>
        <p:txBody>
          <a:bodyPr rtlCol="0">
            <a:normAutofit/>
          </a:bodyPr>
          <a:lstStyle/>
          <a:p>
            <a:pPr rt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 рамках проекта АРОО «Практики ВСОКО»:</a:t>
            </a:r>
          </a:p>
          <a:p>
            <a:pPr marL="342900" indent="-342900">
              <a:buAutoNum type="arabicPeriod"/>
            </a:pPr>
            <a:r>
              <a:rPr lang="ru-RU" sz="2000" dirty="0"/>
              <a:t>Консультации (дистанционно, скайп)</a:t>
            </a:r>
          </a:p>
          <a:p>
            <a:pPr marL="342900" indent="-342900">
              <a:buAutoNum type="arabicPeriod"/>
            </a:pPr>
            <a:r>
              <a:rPr lang="ru-RU" sz="2000" dirty="0"/>
              <a:t>Аудит документов</a:t>
            </a:r>
          </a:p>
          <a:p>
            <a:pPr marL="342900" indent="-342900">
              <a:buAutoNum type="arabicPeriod"/>
            </a:pPr>
            <a:r>
              <a:rPr lang="ru-RU" sz="2000" dirty="0"/>
              <a:t>Методическое сопровождение</a:t>
            </a:r>
          </a:p>
          <a:p>
            <a:pPr marL="342900" indent="-342900">
              <a:buAutoNum type="arabicPeriod"/>
            </a:pPr>
            <a:r>
              <a:rPr lang="ru-RU" sz="2000" dirty="0"/>
              <a:t>Выездные семинары, проектировочные сессии</a:t>
            </a:r>
          </a:p>
          <a:p>
            <a:pPr marL="342900" indent="-342900">
              <a:buAutoNum type="arabicPeriod"/>
            </a:pPr>
            <a:r>
              <a:rPr lang="ru-RU" sz="2000" dirty="0"/>
              <a:t>Онлайн-семинары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03789-23F5-456A-BD0A-E3BB679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оценочных процедур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CBA80-96C3-4BD5-B995-EAA3B790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ПЕДАГОГ:</a:t>
            </a:r>
          </a:p>
          <a:p>
            <a:pPr marL="0" indent="0">
              <a:buNone/>
            </a:pPr>
            <a:r>
              <a:rPr lang="ru-RU" sz="2800" dirty="0"/>
              <a:t>Текущий тематический контроль</a:t>
            </a:r>
          </a:p>
          <a:p>
            <a:pPr marL="0" indent="0">
              <a:buNone/>
            </a:pPr>
            <a:r>
              <a:rPr lang="ru-RU" sz="2800" dirty="0"/>
              <a:t>Текущий поурочный контроль</a:t>
            </a:r>
          </a:p>
          <a:p>
            <a:pPr marL="0" indent="0">
              <a:buNone/>
            </a:pPr>
            <a:r>
              <a:rPr lang="ru-RU" sz="2800" dirty="0"/>
              <a:t>АДМИНИСТРАТОР:</a:t>
            </a:r>
          </a:p>
          <a:p>
            <a:pPr marL="0" indent="0">
              <a:buNone/>
            </a:pPr>
            <a:r>
              <a:rPr lang="ru-RU" sz="2800" dirty="0"/>
              <a:t>Промежуточная аттестация</a:t>
            </a:r>
          </a:p>
          <a:p>
            <a:pPr marL="0" indent="0">
              <a:buNone/>
            </a:pPr>
            <a:r>
              <a:rPr lang="ru-RU" sz="2800" dirty="0"/>
              <a:t>Итоговое оценивание по предметам, не выносимым на ГИА</a:t>
            </a:r>
          </a:p>
        </p:txBody>
      </p:sp>
    </p:spTree>
    <p:extLst>
      <p:ext uri="{BB962C8B-B14F-4D97-AF65-F5344CB8AC3E}">
        <p14:creationId xmlns:p14="http://schemas.microsoft.com/office/powerpoint/2010/main" val="367393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BCE22-4C5B-4C1D-9608-938ADDD0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Формирующий и констатирующий контроль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1162C6E-4241-4D25-B7E5-50B4A1348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359" y="2646893"/>
            <a:ext cx="4380292" cy="3228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3EC20-4532-4120-BEA7-88ACA29F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6" y="2646893"/>
            <a:ext cx="465957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5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770BA-C482-4B4A-AF46-AF11D864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условиях </a:t>
            </a:r>
            <a:r>
              <a:rPr lang="ru-RU" dirty="0" err="1"/>
              <a:t>дистанта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3EFA4-98B1-47F6-B863-25E93D3B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Виды оценочных процедур не изменяются</a:t>
            </a:r>
          </a:p>
          <a:p>
            <a:pPr marL="0" indent="0">
              <a:buNone/>
            </a:pPr>
            <a:r>
              <a:rPr lang="ru-RU" dirty="0"/>
              <a:t>Никто не отменял ВПР и РДР</a:t>
            </a:r>
          </a:p>
          <a:p>
            <a:pPr marL="0" indent="0">
              <a:buNone/>
            </a:pPr>
            <a:r>
              <a:rPr lang="ru-RU" dirty="0"/>
              <a:t>Появляются диагностики функциональной грамотности</a:t>
            </a:r>
          </a:p>
          <a:p>
            <a:pPr marL="0" indent="0">
              <a:buNone/>
            </a:pPr>
            <a:r>
              <a:rPr lang="ru-RU" dirty="0"/>
              <a:t>Формы оценки используются по ситуации, с учетом региональных рекомендаций</a:t>
            </a:r>
          </a:p>
          <a:p>
            <a:pPr marL="0" indent="0">
              <a:buNone/>
            </a:pPr>
            <a:r>
              <a:rPr lang="ru-RU" dirty="0"/>
              <a:t>Активизируется форма учета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94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D969-AE16-4A69-BC6B-5470673B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обязанности педагога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86F3C-9E3F-4989-8B37-C3F4C792B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820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Оцениваемые учебные действия полностью повторяют планируемые результаты тематического раздела РП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Состав оцениваемых учебных действий согласован с КЭС тематического раздела РП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Если педагог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1"/>
                </a:solidFill>
              </a:rPr>
              <a:t>ведет специальный контроль освоения РП по результатам блока «Ученик получит возможность научиться», то в кодификатор включают соответствующие дополнительные пункты</a:t>
            </a: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Личностные результаты включают в кодификатор при проведении в рамках оценочной процедуры встроенного педагогического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345534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616784-D1C3-4FE1-A026-0602AEB8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hlinkClick r:id="rId2"/>
              </a:rPr>
              <a:t>Galina@prosegment.ru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89162496774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E2B2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16447E1-6F7A-4A6A-A85D-13490F50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552074"/>
            <a:ext cx="4426080" cy="3717758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14F4E18C-A5CE-47C7-A7B9-803210536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293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54E3A-A344-49F5-A476-DA58126D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D3140-AF9C-4126-8AFD-3FF95820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Образовательные результаты современного урока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Отражение планируемых результатов в рабочих программах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Формирующий и констатирующий контроль результатов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Методы и виды контроля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CF380-1F13-4BBC-A799-B2F9F701C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результаты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778C94-7B4E-470B-8C86-B94FDA61E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401727"/>
              </p:ext>
            </p:extLst>
          </p:nvPr>
        </p:nvGraphicFramePr>
        <p:xfrm>
          <a:off x="462887" y="1903862"/>
          <a:ext cx="5501185" cy="416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8D17BA-D3D9-41A6-97A9-D234C4A4E3CF}"/>
              </a:ext>
            </a:extLst>
          </p:cNvPr>
          <p:cNvSpPr txBox="1"/>
          <p:nvPr/>
        </p:nvSpPr>
        <p:spPr>
          <a:xfrm>
            <a:off x="6096000" y="2649730"/>
            <a:ext cx="51736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chemeClr val="tx1"/>
                </a:solidFill>
                <a:effectLst/>
              </a:rPr>
              <a:t>Все три группы результатов формируются на уроке.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Триединство результатов соответствует триединой дидактической цели:</a:t>
            </a:r>
          </a:p>
          <a:p>
            <a:pPr marL="285750" indent="-285750">
              <a:buFontTx/>
              <a:buChar char="-"/>
            </a:pPr>
            <a:r>
              <a:rPr lang="ru-RU" sz="2400" b="0" i="0" dirty="0">
                <a:solidFill>
                  <a:schemeClr val="tx1"/>
                </a:solidFill>
                <a:effectLst/>
              </a:rPr>
              <a:t>Личностные – воспитание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Метапредметные – развитие</a:t>
            </a:r>
          </a:p>
          <a:p>
            <a:pPr marL="285750" indent="-285750">
              <a:buFontTx/>
              <a:buChar char="-"/>
            </a:pPr>
            <a:r>
              <a:rPr lang="ru-RU" sz="2400" b="0" i="0" dirty="0">
                <a:solidFill>
                  <a:schemeClr val="tx1"/>
                </a:solidFill>
                <a:effectLst/>
              </a:rPr>
              <a:t>Предметные – обучение </a:t>
            </a:r>
          </a:p>
        </p:txBody>
      </p:sp>
    </p:spTree>
    <p:extLst>
      <p:ext uri="{BB962C8B-B14F-4D97-AF65-F5344CB8AC3E}">
        <p14:creationId xmlns:p14="http://schemas.microsoft.com/office/powerpoint/2010/main" val="30227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A2088-A08F-4978-8C96-1AFA7412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Личностные образовательные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F1112-DD46-40D3-8201-04648C32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Смыслообразование</a:t>
            </a:r>
            <a:r>
              <a:rPr lang="ru-RU" dirty="0"/>
              <a:t> и морально-этическая ориентация</a:t>
            </a:r>
          </a:p>
          <a:p>
            <a:r>
              <a:rPr lang="ru-RU" dirty="0"/>
              <a:t>Российская гражданская идентичность </a:t>
            </a:r>
          </a:p>
          <a:p>
            <a:r>
              <a:rPr lang="ru-RU" dirty="0"/>
              <a:t>Готовность к выбору профиля, профессии. Уважение к труду</a:t>
            </a:r>
          </a:p>
          <a:p>
            <a:r>
              <a:rPr lang="ru-RU" dirty="0"/>
              <a:t>ЗОЖ. Экологически безопасное поведение</a:t>
            </a:r>
          </a:p>
          <a:p>
            <a:r>
              <a:rPr lang="ru-RU" dirty="0"/>
              <a:t>Поликультурный опыт. Толерантность</a:t>
            </a:r>
          </a:p>
        </p:txBody>
      </p:sp>
    </p:spTree>
    <p:extLst>
      <p:ext uri="{BB962C8B-B14F-4D97-AF65-F5344CB8AC3E}">
        <p14:creationId xmlns:p14="http://schemas.microsoft.com/office/powerpoint/2010/main" val="136755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84D61-D5B3-4440-8D8A-BF9375FA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Метапредметные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0630FD-C2A4-47C0-B8D3-AF059097A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Межпредметные понятия</a:t>
            </a:r>
          </a:p>
          <a:p>
            <a:pPr marL="0" indent="0">
              <a:buNone/>
            </a:pPr>
            <a:r>
              <a:rPr lang="ru-RU" dirty="0"/>
              <a:t>Универсальные учебные действия:</a:t>
            </a:r>
          </a:p>
          <a:p>
            <a:pPr>
              <a:buFontTx/>
              <a:buChar char="-"/>
            </a:pPr>
            <a:r>
              <a:rPr lang="ru-RU" dirty="0"/>
              <a:t>познавательные</a:t>
            </a:r>
          </a:p>
          <a:p>
            <a:pPr>
              <a:buFontTx/>
              <a:buChar char="-"/>
            </a:pPr>
            <a:r>
              <a:rPr lang="ru-RU" dirty="0"/>
              <a:t>регулятивные</a:t>
            </a:r>
          </a:p>
          <a:p>
            <a:pPr>
              <a:buFontTx/>
              <a:buChar char="-"/>
            </a:pPr>
            <a:r>
              <a:rPr lang="ru-RU" dirty="0"/>
              <a:t>коммуникативные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0FD041-F4C5-4B96-BB01-BBDDCFF9F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90" y="2347413"/>
            <a:ext cx="5025007" cy="38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6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D280D-D9D0-4823-90C1-6E922DBF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Госполитика. Связь с нацпроектом «Образование»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99645-19B9-4795-BA8A-91AB64ECF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/>
              <a:t>внедрение на уровнях основного общего и среднего общего образования </a:t>
            </a:r>
            <a:r>
              <a:rPr lang="ru-RU" sz="2400" b="1" i="1" dirty="0">
                <a:solidFill>
                  <a:schemeClr val="tx1"/>
                </a:solidFill>
              </a:rPr>
              <a:t>новых методов обучения и воспитания</a:t>
            </a:r>
            <a:r>
              <a:rPr lang="ru-RU" sz="2400" dirty="0"/>
              <a:t>, образовательных технологий, обеспечивающих освоение обучающимися базовых навыков и умений, </a:t>
            </a:r>
            <a:r>
              <a:rPr lang="ru-RU" sz="2400" b="1" i="1" dirty="0">
                <a:solidFill>
                  <a:schemeClr val="bg1"/>
                </a:solidFill>
              </a:rPr>
              <a:t>повышение их мотивации </a:t>
            </a:r>
            <a:r>
              <a:rPr lang="ru-RU" sz="2400" dirty="0"/>
              <a:t>к обучению и вовлеченности в образовательный процесс, а также обновление содержания и совершенствование методов обучения предметной области «Технология» </a:t>
            </a:r>
          </a:p>
          <a:p>
            <a:r>
              <a:rPr lang="ru-RU" sz="2400" dirty="0"/>
              <a:t>не ниже 10 места в мире - результат Российской Федерации в международном исследовании </a:t>
            </a:r>
            <a:r>
              <a:rPr lang="ru-RU" sz="2400" b="1" i="1" dirty="0"/>
              <a:t>PISA</a:t>
            </a:r>
            <a:r>
              <a:rPr lang="ru-RU" sz="2400" dirty="0"/>
              <a:t> (математическая, читательская и естественнонаучная грамотность) </a:t>
            </a:r>
          </a:p>
          <a:p>
            <a:r>
              <a:rPr lang="ru-RU" sz="2400" dirty="0"/>
              <a:t>100 % обучающихся охвачено </a:t>
            </a:r>
            <a:r>
              <a:rPr lang="ru-RU" sz="2400" b="1" i="1" dirty="0">
                <a:solidFill>
                  <a:schemeClr val="tx1"/>
                </a:solidFill>
              </a:rPr>
              <a:t>обновленными программами</a:t>
            </a:r>
            <a:r>
              <a:rPr lang="ru-RU" sz="2400" b="1" i="1" dirty="0"/>
              <a:t>, </a:t>
            </a:r>
            <a:r>
              <a:rPr lang="ru-RU" sz="2400" dirty="0"/>
              <a:t>позволяющими сформировать ключевые </a:t>
            </a:r>
            <a:r>
              <a:rPr lang="ru-RU" sz="2400" b="1" i="1" dirty="0">
                <a:solidFill>
                  <a:schemeClr val="accent1"/>
                </a:solidFill>
              </a:rPr>
              <a:t>цифровые навыки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/>
              <a:t>навыки в области финансовых, общекультурных,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accent1"/>
                </a:solidFill>
              </a:rPr>
              <a:t>гибких компетенций</a:t>
            </a:r>
            <a:r>
              <a:rPr lang="ru-RU" sz="2400" dirty="0"/>
              <a:t>, отвечающие вызовам современности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86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E018A-70B5-4606-BF97-2202F097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Ориентация на </a:t>
            </a:r>
            <a:r>
              <a:rPr lang="en-US" dirty="0"/>
              <a:t>PISA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26F0E-D99C-4792-8A8E-33D9F24F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Кейс, актуальный жизненным интересам подростка</a:t>
            </a:r>
          </a:p>
          <a:p>
            <a:pPr marL="0" indent="0">
              <a:buNone/>
            </a:pPr>
            <a:r>
              <a:rPr lang="ru-RU" dirty="0"/>
              <a:t>2. Многомерный текст (несколько разных по типу и стилю фрагментов + гиперссылки)</a:t>
            </a:r>
          </a:p>
          <a:p>
            <a:pPr marL="0" indent="0">
              <a:buNone/>
            </a:pPr>
            <a:r>
              <a:rPr lang="ru-RU" dirty="0"/>
              <a:t>3. Вопросы на аккумулирование информации и ее интерпретацию</a:t>
            </a:r>
          </a:p>
          <a:p>
            <a:pPr marL="0" indent="0">
              <a:buNone/>
            </a:pPr>
            <a:r>
              <a:rPr lang="ru-RU" dirty="0"/>
              <a:t>4. Вопросы межпредметного содержания с сугубо прикладным значением (например: «У человека обнаружены больные почки, а  врач рекомендует ему лечить зубы и  ангину. Объясните, чем вызвана  рекомендация врача»)</a:t>
            </a:r>
          </a:p>
          <a:p>
            <a:pPr marL="0" indent="0">
              <a:buNone/>
            </a:pPr>
            <a:r>
              <a:rPr lang="ru-RU" dirty="0"/>
              <a:t>5. В 2018 г. – + задания на коммуникацию; в 2021 г. – + задания на креативность)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3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86AD4-E1BF-4DBA-8D92-087CE49E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Федеральные регуляторы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9BEA5D-E568-4EB4-9471-F130A8545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78" y="2557463"/>
            <a:ext cx="10167582" cy="3747803"/>
          </a:xfrm>
        </p:spPr>
      </p:pic>
    </p:spTree>
    <p:extLst>
      <p:ext uri="{BB962C8B-B14F-4D97-AF65-F5344CB8AC3E}">
        <p14:creationId xmlns:p14="http://schemas.microsoft.com/office/powerpoint/2010/main" val="655943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21AFF-0FD8-42B0-9304-8E46E191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 оценки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C25438-F4C9-4BF3-9D7F-809027588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526" y="2557463"/>
            <a:ext cx="10222174" cy="3706859"/>
          </a:xfrm>
        </p:spPr>
      </p:pic>
    </p:spTree>
    <p:extLst>
      <p:ext uri="{BB962C8B-B14F-4D97-AF65-F5344CB8AC3E}">
        <p14:creationId xmlns:p14="http://schemas.microsoft.com/office/powerpoint/2010/main" val="3693315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</TotalTime>
  <Words>547</Words>
  <Application>Microsoft Office PowerPoint</Application>
  <PresentationFormat>Широкоэкранный</PresentationFormat>
  <Paragraphs>82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Tw Cen MT</vt:lpstr>
      <vt:lpstr>Натуральные материалы</vt:lpstr>
      <vt:lpstr>Реализация ФГОС на учебном занятии</vt:lpstr>
      <vt:lpstr>Ключевые вопросы</vt:lpstr>
      <vt:lpstr>Образовательные результаты</vt:lpstr>
      <vt:lpstr>Личностные образовательные результаты</vt:lpstr>
      <vt:lpstr>Метапредметные результаты</vt:lpstr>
      <vt:lpstr>Госполитика. Связь с нацпроектом «Образование»</vt:lpstr>
      <vt:lpstr>Ориентация на PISA </vt:lpstr>
      <vt:lpstr>Федеральные регуляторы</vt:lpstr>
      <vt:lpstr>Фактор оценки</vt:lpstr>
      <vt:lpstr>Формы оценки</vt:lpstr>
      <vt:lpstr>Оцениваем то, что планируем</vt:lpstr>
      <vt:lpstr>Предложения для школ и ИРО на сайте АРОО</vt:lpstr>
      <vt:lpstr>Виды оценочных процедур</vt:lpstr>
      <vt:lpstr>Формирующий и констатирующий контроль</vt:lpstr>
      <vt:lpstr>В условиях дистанта</vt:lpstr>
      <vt:lpstr>Новые обязанности педагога</vt:lpstr>
      <vt:lpstr>Galina@prosegment.ru 89162496774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на учебном занятии</dc:title>
  <dc:creator>Галина Савиных</dc:creator>
  <cp:lastModifiedBy>Галина Савиных</cp:lastModifiedBy>
  <cp:revision>18</cp:revision>
  <dcterms:created xsi:type="dcterms:W3CDTF">2020-11-18T10:22:54Z</dcterms:created>
  <dcterms:modified xsi:type="dcterms:W3CDTF">2020-11-18T16:26:58Z</dcterms:modified>
</cp:coreProperties>
</file>