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797" r:id="rId2"/>
  </p:sldMasterIdLst>
  <p:notesMasterIdLst>
    <p:notesMasterId r:id="rId18"/>
  </p:notesMasterIdLst>
  <p:sldIdLst>
    <p:sldId id="256" r:id="rId3"/>
    <p:sldId id="326" r:id="rId4"/>
    <p:sldId id="327" r:id="rId5"/>
    <p:sldId id="1042" r:id="rId6"/>
    <p:sldId id="299" r:id="rId7"/>
    <p:sldId id="1046" r:id="rId8"/>
    <p:sldId id="1040" r:id="rId9"/>
    <p:sldId id="1052" r:id="rId10"/>
    <p:sldId id="278" r:id="rId11"/>
    <p:sldId id="1054" r:id="rId12"/>
    <p:sldId id="295" r:id="rId13"/>
    <p:sldId id="1050" r:id="rId14"/>
    <p:sldId id="276" r:id="rId15"/>
    <p:sldId id="1056" r:id="rId16"/>
    <p:sldId id="105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3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1C6654-93D8-41C2-860C-EE7B64175D0E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949149-47EC-4588-9DC7-43ECA2C89741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Текущий поурочный контроль</a:t>
          </a:r>
        </a:p>
      </dgm:t>
    </dgm:pt>
    <dgm:pt modelId="{163405DA-D341-4048-9FA5-C3EB6A868DFE}" type="parTrans" cxnId="{6F55D5AB-EE7C-44E8-907A-B051113007A1}">
      <dgm:prSet/>
      <dgm:spPr/>
      <dgm:t>
        <a:bodyPr/>
        <a:lstStyle/>
        <a:p>
          <a:endParaRPr lang="ru-RU"/>
        </a:p>
      </dgm:t>
    </dgm:pt>
    <dgm:pt modelId="{5AE07E0E-E9C2-4E7C-8E11-08B01C636C17}" type="sibTrans" cxnId="{6F55D5AB-EE7C-44E8-907A-B051113007A1}">
      <dgm:prSet/>
      <dgm:spPr/>
      <dgm:t>
        <a:bodyPr/>
        <a:lstStyle/>
        <a:p>
          <a:endParaRPr lang="ru-RU"/>
        </a:p>
      </dgm:t>
    </dgm:pt>
    <dgm:pt modelId="{99A8CA6E-297C-4FB9-8416-4CABE19F5B01}">
      <dgm:prSet phldrT="[Текст]" custT="1"/>
      <dgm:spPr/>
      <dgm:t>
        <a:bodyPr/>
        <a:lstStyle/>
        <a:p>
          <a:r>
            <a:rPr lang="ru-RU" sz="2000" dirty="0"/>
            <a:t>Цель – развитие навыков через объективную и мотивирующую индивидуальную обратную связь</a:t>
          </a:r>
        </a:p>
        <a:p>
          <a:r>
            <a:rPr lang="ru-RU" sz="2000" dirty="0"/>
            <a:t>Приоритет самооценки</a:t>
          </a:r>
        </a:p>
        <a:p>
          <a:r>
            <a:rPr lang="ru-RU" sz="2000" dirty="0">
              <a:solidFill>
                <a:srgbClr val="C00000"/>
              </a:solidFill>
            </a:rPr>
            <a:t>Возможность </a:t>
          </a:r>
          <a:r>
            <a:rPr lang="ru-RU" sz="2000" dirty="0" err="1">
              <a:solidFill>
                <a:srgbClr val="C00000"/>
              </a:solidFill>
            </a:rPr>
            <a:t>безотметочной</a:t>
          </a:r>
          <a:r>
            <a:rPr lang="ru-RU" sz="2000" dirty="0">
              <a:solidFill>
                <a:srgbClr val="C00000"/>
              </a:solidFill>
            </a:rPr>
            <a:t> оценки</a:t>
          </a:r>
        </a:p>
        <a:p>
          <a:r>
            <a:rPr lang="ru-RU" sz="2000" i="1" dirty="0">
              <a:solidFill>
                <a:schemeClr val="tx1"/>
              </a:solidFill>
            </a:rPr>
            <a:t>Ответственность – на педагоге</a:t>
          </a:r>
          <a:endParaRPr lang="ru-RU" sz="2000" dirty="0"/>
        </a:p>
        <a:p>
          <a:endParaRPr lang="ru-RU" sz="2200" dirty="0"/>
        </a:p>
      </dgm:t>
    </dgm:pt>
    <dgm:pt modelId="{872ED7C7-2682-432C-A674-CE1C4E85D032}" type="parTrans" cxnId="{F92BDDDE-585C-4F8A-92E8-54728A568765}">
      <dgm:prSet/>
      <dgm:spPr/>
      <dgm:t>
        <a:bodyPr/>
        <a:lstStyle/>
        <a:p>
          <a:endParaRPr lang="ru-RU"/>
        </a:p>
      </dgm:t>
    </dgm:pt>
    <dgm:pt modelId="{A8650B08-96BC-49D6-BA19-A0BCE50EE749}" type="sibTrans" cxnId="{F92BDDDE-585C-4F8A-92E8-54728A568765}">
      <dgm:prSet/>
      <dgm:spPr/>
      <dgm:t>
        <a:bodyPr/>
        <a:lstStyle/>
        <a:p>
          <a:endParaRPr lang="ru-RU"/>
        </a:p>
      </dgm:t>
    </dgm:pt>
    <dgm:pt modelId="{8E8B0A5D-4CD5-4574-AFF9-08DD1065DDF7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Текущий диагностический контроль</a:t>
          </a:r>
        </a:p>
      </dgm:t>
    </dgm:pt>
    <dgm:pt modelId="{82F11982-A932-41BD-925A-12D279C75F46}" type="parTrans" cxnId="{CAEE7B9E-E02F-4E18-BC9E-369D502AE919}">
      <dgm:prSet/>
      <dgm:spPr/>
      <dgm:t>
        <a:bodyPr/>
        <a:lstStyle/>
        <a:p>
          <a:endParaRPr lang="ru-RU"/>
        </a:p>
      </dgm:t>
    </dgm:pt>
    <dgm:pt modelId="{86C8EDD8-AD59-4992-8ED7-A469B37B5E61}" type="sibTrans" cxnId="{CAEE7B9E-E02F-4E18-BC9E-369D502AE919}">
      <dgm:prSet/>
      <dgm:spPr/>
      <dgm:t>
        <a:bodyPr/>
        <a:lstStyle/>
        <a:p>
          <a:endParaRPr lang="ru-RU"/>
        </a:p>
      </dgm:t>
    </dgm:pt>
    <dgm:pt modelId="{2355F0DE-ED26-49C7-A81F-AAEBA76B7EF0}">
      <dgm:prSet phldrT="[Текст]" custT="1"/>
      <dgm:spPr/>
      <dgm:t>
        <a:bodyPr/>
        <a:lstStyle/>
        <a:p>
          <a:r>
            <a:rPr lang="ru-RU" sz="2000" dirty="0"/>
            <a:t>Контроль продвижения по рабочей программе предмета и (или) курса внеурочной деятельности</a:t>
          </a:r>
        </a:p>
        <a:p>
          <a:r>
            <a:rPr lang="ru-RU" sz="2000" dirty="0">
              <a:solidFill>
                <a:srgbClr val="C00000"/>
              </a:solidFill>
            </a:rPr>
            <a:t>Отметки по теме</a:t>
          </a:r>
        </a:p>
        <a:p>
          <a:endParaRPr lang="ru-RU" sz="2000" dirty="0"/>
        </a:p>
        <a:p>
          <a:r>
            <a:rPr lang="ru-RU" sz="2000" i="1" dirty="0">
              <a:solidFill>
                <a:schemeClr val="tx1"/>
              </a:solidFill>
            </a:rPr>
            <a:t>Ответственность – на педагоге</a:t>
          </a:r>
        </a:p>
      </dgm:t>
    </dgm:pt>
    <dgm:pt modelId="{2925C6D5-3F52-491C-B043-CB31B7AF30CD}" type="parTrans" cxnId="{2872890C-7426-44E1-80F7-7FE761688C9D}">
      <dgm:prSet/>
      <dgm:spPr/>
      <dgm:t>
        <a:bodyPr/>
        <a:lstStyle/>
        <a:p>
          <a:endParaRPr lang="ru-RU"/>
        </a:p>
      </dgm:t>
    </dgm:pt>
    <dgm:pt modelId="{A0F2B6F5-A935-4568-85D5-F1113BF0B3C8}" type="sibTrans" cxnId="{2872890C-7426-44E1-80F7-7FE761688C9D}">
      <dgm:prSet/>
      <dgm:spPr/>
      <dgm:t>
        <a:bodyPr/>
        <a:lstStyle/>
        <a:p>
          <a:endParaRPr lang="ru-RU"/>
        </a:p>
      </dgm:t>
    </dgm:pt>
    <dgm:pt modelId="{2BF59C92-AFC2-4339-A828-B8EBC06C65EC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Промежуточная  аттестация</a:t>
          </a:r>
        </a:p>
      </dgm:t>
    </dgm:pt>
    <dgm:pt modelId="{55C98671-8F56-4D8D-B044-B383D9AAA746}" type="parTrans" cxnId="{BE9EF2C7-A51B-47DA-9F28-705CB91D96AB}">
      <dgm:prSet/>
      <dgm:spPr/>
      <dgm:t>
        <a:bodyPr/>
        <a:lstStyle/>
        <a:p>
          <a:endParaRPr lang="ru-RU"/>
        </a:p>
      </dgm:t>
    </dgm:pt>
    <dgm:pt modelId="{FC51EC65-5097-4363-A996-86A9ABEB6185}" type="sibTrans" cxnId="{BE9EF2C7-A51B-47DA-9F28-705CB91D96AB}">
      <dgm:prSet/>
      <dgm:spPr/>
      <dgm:t>
        <a:bodyPr/>
        <a:lstStyle/>
        <a:p>
          <a:endParaRPr lang="ru-RU"/>
        </a:p>
      </dgm:t>
    </dgm:pt>
    <dgm:pt modelId="{3FEEAF59-8791-4F84-8465-CFE662EBB900}">
      <dgm:prSet phldrT="[Текст]" custT="1"/>
      <dgm:spPr/>
      <dgm:t>
        <a:bodyPr/>
        <a:lstStyle/>
        <a:p>
          <a:r>
            <a:rPr lang="ru-RU" sz="2000" dirty="0"/>
            <a:t>Контроль освоения ООП</a:t>
          </a:r>
        </a:p>
        <a:p>
          <a:r>
            <a:rPr lang="ru-RU" sz="2000" dirty="0">
              <a:solidFill>
                <a:srgbClr val="C00000"/>
              </a:solidFill>
            </a:rPr>
            <a:t>Выставление отметок за год</a:t>
          </a:r>
        </a:p>
        <a:p>
          <a:endParaRPr lang="ru-RU" sz="2000" dirty="0"/>
        </a:p>
        <a:p>
          <a:endParaRPr lang="ru-RU" sz="2000" dirty="0"/>
        </a:p>
        <a:p>
          <a:endParaRPr lang="ru-RU" sz="2000" dirty="0"/>
        </a:p>
        <a:p>
          <a:endParaRPr lang="ru-RU" sz="2000" dirty="0"/>
        </a:p>
        <a:p>
          <a:r>
            <a:rPr lang="ru-RU" sz="2000" i="1" dirty="0">
              <a:solidFill>
                <a:schemeClr val="tx1"/>
              </a:solidFill>
            </a:rPr>
            <a:t>Ответственность – на администраторе</a:t>
          </a:r>
        </a:p>
        <a:p>
          <a:endParaRPr lang="ru-RU" sz="1800" dirty="0"/>
        </a:p>
      </dgm:t>
    </dgm:pt>
    <dgm:pt modelId="{78509304-BECD-4644-A131-05ACA082C71F}" type="parTrans" cxnId="{FEEBC457-F918-4BE0-A688-B947921B0C75}">
      <dgm:prSet/>
      <dgm:spPr/>
      <dgm:t>
        <a:bodyPr/>
        <a:lstStyle/>
        <a:p>
          <a:endParaRPr lang="ru-RU"/>
        </a:p>
      </dgm:t>
    </dgm:pt>
    <dgm:pt modelId="{E35794AD-9A8B-49E8-B83C-660FDAAABB27}" type="sibTrans" cxnId="{FEEBC457-F918-4BE0-A688-B947921B0C75}">
      <dgm:prSet/>
      <dgm:spPr/>
      <dgm:t>
        <a:bodyPr/>
        <a:lstStyle/>
        <a:p>
          <a:endParaRPr lang="ru-RU"/>
        </a:p>
      </dgm:t>
    </dgm:pt>
    <dgm:pt modelId="{246EFF31-6E4D-45B4-89AA-C29D25D33CB4}" type="pres">
      <dgm:prSet presAssocID="{031C6654-93D8-41C2-860C-EE7B64175D0E}" presName="Name0" presStyleCnt="0">
        <dgm:presLayoutVars>
          <dgm:dir/>
          <dgm:animLvl val="lvl"/>
          <dgm:resizeHandles val="exact"/>
        </dgm:presLayoutVars>
      </dgm:prSet>
      <dgm:spPr/>
    </dgm:pt>
    <dgm:pt modelId="{901D2EB3-7697-4ABE-B32B-87BE86A17017}" type="pres">
      <dgm:prSet presAssocID="{08949149-47EC-4588-9DC7-43ECA2C89741}" presName="compositeNode" presStyleCnt="0">
        <dgm:presLayoutVars>
          <dgm:bulletEnabled val="1"/>
        </dgm:presLayoutVars>
      </dgm:prSet>
      <dgm:spPr/>
    </dgm:pt>
    <dgm:pt modelId="{5A0C05C5-D838-4525-ACEC-22D9B912EA1A}" type="pres">
      <dgm:prSet presAssocID="{08949149-47EC-4588-9DC7-43ECA2C89741}" presName="bgRect" presStyleLbl="node1" presStyleIdx="0" presStyleCnt="3" custScaleY="112257" custLinFactNeighborX="-14" custLinFactNeighborY="-298"/>
      <dgm:spPr/>
    </dgm:pt>
    <dgm:pt modelId="{DFBCB218-B9BE-4BA0-B1D3-4A65799B1386}" type="pres">
      <dgm:prSet presAssocID="{08949149-47EC-4588-9DC7-43ECA2C89741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865569AB-FC81-4A09-ABD1-675E06DE2A77}" type="pres">
      <dgm:prSet presAssocID="{08949149-47EC-4588-9DC7-43ECA2C89741}" presName="childNode" presStyleLbl="node1" presStyleIdx="0" presStyleCnt="3">
        <dgm:presLayoutVars>
          <dgm:bulletEnabled val="1"/>
        </dgm:presLayoutVars>
      </dgm:prSet>
      <dgm:spPr/>
    </dgm:pt>
    <dgm:pt modelId="{D760EB90-907F-47ED-ACBD-D3CAC5F9E79C}" type="pres">
      <dgm:prSet presAssocID="{5AE07E0E-E9C2-4E7C-8E11-08B01C636C17}" presName="hSp" presStyleCnt="0"/>
      <dgm:spPr/>
    </dgm:pt>
    <dgm:pt modelId="{F5F20A2A-0091-4C73-9503-70566194C5A2}" type="pres">
      <dgm:prSet presAssocID="{5AE07E0E-E9C2-4E7C-8E11-08B01C636C17}" presName="vProcSp" presStyleCnt="0"/>
      <dgm:spPr/>
    </dgm:pt>
    <dgm:pt modelId="{3A9AAF32-C35B-488C-B15B-0CFF412D08DA}" type="pres">
      <dgm:prSet presAssocID="{5AE07E0E-E9C2-4E7C-8E11-08B01C636C17}" presName="vSp1" presStyleCnt="0"/>
      <dgm:spPr/>
    </dgm:pt>
    <dgm:pt modelId="{8F1392BE-C821-4FE5-925B-BC868240EA6F}" type="pres">
      <dgm:prSet presAssocID="{5AE07E0E-E9C2-4E7C-8E11-08B01C636C17}" presName="simulatedConn" presStyleLbl="solidFgAcc1" presStyleIdx="0" presStyleCnt="2"/>
      <dgm:spPr/>
    </dgm:pt>
    <dgm:pt modelId="{51191E6E-F02B-4B30-910E-013F90659C15}" type="pres">
      <dgm:prSet presAssocID="{5AE07E0E-E9C2-4E7C-8E11-08B01C636C17}" presName="vSp2" presStyleCnt="0"/>
      <dgm:spPr/>
    </dgm:pt>
    <dgm:pt modelId="{BF8A3142-6C56-4AD2-B6ED-51B807ACA88A}" type="pres">
      <dgm:prSet presAssocID="{5AE07E0E-E9C2-4E7C-8E11-08B01C636C17}" presName="sibTrans" presStyleCnt="0"/>
      <dgm:spPr/>
    </dgm:pt>
    <dgm:pt modelId="{2309D8C2-0420-4CFB-A96E-0E0A6DC60312}" type="pres">
      <dgm:prSet presAssocID="{8E8B0A5D-4CD5-4574-AFF9-08DD1065DDF7}" presName="compositeNode" presStyleCnt="0">
        <dgm:presLayoutVars>
          <dgm:bulletEnabled val="1"/>
        </dgm:presLayoutVars>
      </dgm:prSet>
      <dgm:spPr/>
    </dgm:pt>
    <dgm:pt modelId="{F8D833EE-147C-4959-93D5-987B8E04E7B5}" type="pres">
      <dgm:prSet presAssocID="{8E8B0A5D-4CD5-4574-AFF9-08DD1065DDF7}" presName="bgRect" presStyleLbl="node1" presStyleIdx="1" presStyleCnt="3" custScaleY="112257"/>
      <dgm:spPr/>
    </dgm:pt>
    <dgm:pt modelId="{724986A2-F7E5-48CA-A2A3-4F3F109DC6CA}" type="pres">
      <dgm:prSet presAssocID="{8E8B0A5D-4CD5-4574-AFF9-08DD1065DDF7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85D193A9-6097-4BC6-8120-237627DC88B8}" type="pres">
      <dgm:prSet presAssocID="{8E8B0A5D-4CD5-4574-AFF9-08DD1065DDF7}" presName="childNode" presStyleLbl="node1" presStyleIdx="1" presStyleCnt="3">
        <dgm:presLayoutVars>
          <dgm:bulletEnabled val="1"/>
        </dgm:presLayoutVars>
      </dgm:prSet>
      <dgm:spPr/>
    </dgm:pt>
    <dgm:pt modelId="{A4589067-5AC5-47A5-B8C3-3CE88A211814}" type="pres">
      <dgm:prSet presAssocID="{86C8EDD8-AD59-4992-8ED7-A469B37B5E61}" presName="hSp" presStyleCnt="0"/>
      <dgm:spPr/>
    </dgm:pt>
    <dgm:pt modelId="{2DA4F3AE-60F5-4C57-9527-AC658FDCE00C}" type="pres">
      <dgm:prSet presAssocID="{86C8EDD8-AD59-4992-8ED7-A469B37B5E61}" presName="vProcSp" presStyleCnt="0"/>
      <dgm:spPr/>
    </dgm:pt>
    <dgm:pt modelId="{95E287E3-8C5F-40A8-996A-2CC9AC5DCA56}" type="pres">
      <dgm:prSet presAssocID="{86C8EDD8-AD59-4992-8ED7-A469B37B5E61}" presName="vSp1" presStyleCnt="0"/>
      <dgm:spPr/>
    </dgm:pt>
    <dgm:pt modelId="{43BFCB45-C4ED-4A30-9274-D372D056AFAA}" type="pres">
      <dgm:prSet presAssocID="{86C8EDD8-AD59-4992-8ED7-A469B37B5E61}" presName="simulatedConn" presStyleLbl="solidFgAcc1" presStyleIdx="1" presStyleCnt="2"/>
      <dgm:spPr/>
    </dgm:pt>
    <dgm:pt modelId="{336DF674-B294-4B49-B59E-E099FEFD24E9}" type="pres">
      <dgm:prSet presAssocID="{86C8EDD8-AD59-4992-8ED7-A469B37B5E61}" presName="vSp2" presStyleCnt="0"/>
      <dgm:spPr/>
    </dgm:pt>
    <dgm:pt modelId="{16CCC144-EE6B-4898-8442-352CD54D3C7A}" type="pres">
      <dgm:prSet presAssocID="{86C8EDD8-AD59-4992-8ED7-A469B37B5E61}" presName="sibTrans" presStyleCnt="0"/>
      <dgm:spPr/>
    </dgm:pt>
    <dgm:pt modelId="{CD4F7D57-EB69-487D-897E-E9F74DA17C4B}" type="pres">
      <dgm:prSet presAssocID="{2BF59C92-AFC2-4339-A828-B8EBC06C65EC}" presName="compositeNode" presStyleCnt="0">
        <dgm:presLayoutVars>
          <dgm:bulletEnabled val="1"/>
        </dgm:presLayoutVars>
      </dgm:prSet>
      <dgm:spPr/>
    </dgm:pt>
    <dgm:pt modelId="{BFAB33F2-B826-4179-A823-ECE058A13068}" type="pres">
      <dgm:prSet presAssocID="{2BF59C92-AFC2-4339-A828-B8EBC06C65EC}" presName="bgRect" presStyleLbl="node1" presStyleIdx="2" presStyleCnt="3" custScaleY="112257" custLinFactNeighborX="23" custLinFactNeighborY="1166"/>
      <dgm:spPr/>
    </dgm:pt>
    <dgm:pt modelId="{2143D19B-CA9D-433E-8EFF-9ED5073B13FE}" type="pres">
      <dgm:prSet presAssocID="{2BF59C92-AFC2-4339-A828-B8EBC06C65EC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B8DB9A9E-5495-4267-B974-198EA7ED6E46}" type="pres">
      <dgm:prSet presAssocID="{2BF59C92-AFC2-4339-A828-B8EBC06C65EC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2872890C-7426-44E1-80F7-7FE761688C9D}" srcId="{8E8B0A5D-4CD5-4574-AFF9-08DD1065DDF7}" destId="{2355F0DE-ED26-49C7-A81F-AAEBA76B7EF0}" srcOrd="0" destOrd="0" parTransId="{2925C6D5-3F52-491C-B043-CB31B7AF30CD}" sibTransId="{A0F2B6F5-A935-4568-85D5-F1113BF0B3C8}"/>
    <dgm:cxn modelId="{32DA605F-BEF8-4BCD-85FF-D0586B33FEC8}" type="presOf" srcId="{031C6654-93D8-41C2-860C-EE7B64175D0E}" destId="{246EFF31-6E4D-45B4-89AA-C29D25D33CB4}" srcOrd="0" destOrd="0" presId="urn:microsoft.com/office/officeart/2005/8/layout/hProcess7"/>
    <dgm:cxn modelId="{CE0C266E-1E19-4E45-BF3A-210B6F10C1F6}" type="presOf" srcId="{2355F0DE-ED26-49C7-A81F-AAEBA76B7EF0}" destId="{85D193A9-6097-4BC6-8120-237627DC88B8}" srcOrd="0" destOrd="0" presId="urn:microsoft.com/office/officeart/2005/8/layout/hProcess7"/>
    <dgm:cxn modelId="{FEEBC457-F918-4BE0-A688-B947921B0C75}" srcId="{2BF59C92-AFC2-4339-A828-B8EBC06C65EC}" destId="{3FEEAF59-8791-4F84-8465-CFE662EBB900}" srcOrd="0" destOrd="0" parTransId="{78509304-BECD-4644-A131-05ACA082C71F}" sibTransId="{E35794AD-9A8B-49E8-B83C-660FDAAABB27}"/>
    <dgm:cxn modelId="{8E3F9959-F7BB-4256-AC32-E4BB5187AF88}" type="presOf" srcId="{08949149-47EC-4588-9DC7-43ECA2C89741}" destId="{5A0C05C5-D838-4525-ACEC-22D9B912EA1A}" srcOrd="0" destOrd="0" presId="urn:microsoft.com/office/officeart/2005/8/layout/hProcess7"/>
    <dgm:cxn modelId="{BC8D8A8C-FAF8-4E12-B7C2-6AF003BF0251}" type="presOf" srcId="{2BF59C92-AFC2-4339-A828-B8EBC06C65EC}" destId="{2143D19B-CA9D-433E-8EFF-9ED5073B13FE}" srcOrd="1" destOrd="0" presId="urn:microsoft.com/office/officeart/2005/8/layout/hProcess7"/>
    <dgm:cxn modelId="{CAEE7B9E-E02F-4E18-BC9E-369D502AE919}" srcId="{031C6654-93D8-41C2-860C-EE7B64175D0E}" destId="{8E8B0A5D-4CD5-4574-AFF9-08DD1065DDF7}" srcOrd="1" destOrd="0" parTransId="{82F11982-A932-41BD-925A-12D279C75F46}" sibTransId="{86C8EDD8-AD59-4992-8ED7-A469B37B5E61}"/>
    <dgm:cxn modelId="{6D139AAA-99B6-4291-A440-3FA237347FF0}" type="presOf" srcId="{3FEEAF59-8791-4F84-8465-CFE662EBB900}" destId="{B8DB9A9E-5495-4267-B974-198EA7ED6E46}" srcOrd="0" destOrd="0" presId="urn:microsoft.com/office/officeart/2005/8/layout/hProcess7"/>
    <dgm:cxn modelId="{D70F15AB-280B-4C08-BC51-D67C31439F87}" type="presOf" srcId="{8E8B0A5D-4CD5-4574-AFF9-08DD1065DDF7}" destId="{F8D833EE-147C-4959-93D5-987B8E04E7B5}" srcOrd="0" destOrd="0" presId="urn:microsoft.com/office/officeart/2005/8/layout/hProcess7"/>
    <dgm:cxn modelId="{6F55D5AB-EE7C-44E8-907A-B051113007A1}" srcId="{031C6654-93D8-41C2-860C-EE7B64175D0E}" destId="{08949149-47EC-4588-9DC7-43ECA2C89741}" srcOrd="0" destOrd="0" parTransId="{163405DA-D341-4048-9FA5-C3EB6A868DFE}" sibTransId="{5AE07E0E-E9C2-4E7C-8E11-08B01C636C17}"/>
    <dgm:cxn modelId="{E125FBB8-669C-4530-8F75-E7D4F154399F}" type="presOf" srcId="{08949149-47EC-4588-9DC7-43ECA2C89741}" destId="{DFBCB218-B9BE-4BA0-B1D3-4A65799B1386}" srcOrd="1" destOrd="0" presId="urn:microsoft.com/office/officeart/2005/8/layout/hProcess7"/>
    <dgm:cxn modelId="{BE9EF2C7-A51B-47DA-9F28-705CB91D96AB}" srcId="{031C6654-93D8-41C2-860C-EE7B64175D0E}" destId="{2BF59C92-AFC2-4339-A828-B8EBC06C65EC}" srcOrd="2" destOrd="0" parTransId="{55C98671-8F56-4D8D-B044-B383D9AAA746}" sibTransId="{FC51EC65-5097-4363-A996-86A9ABEB6185}"/>
    <dgm:cxn modelId="{3EC6DEC8-2FBB-4BF2-967F-AD5FE4307C47}" type="presOf" srcId="{99A8CA6E-297C-4FB9-8416-4CABE19F5B01}" destId="{865569AB-FC81-4A09-ABD1-675E06DE2A77}" srcOrd="0" destOrd="0" presId="urn:microsoft.com/office/officeart/2005/8/layout/hProcess7"/>
    <dgm:cxn modelId="{B76CE4CE-D543-415E-B552-D7E7D182BC83}" type="presOf" srcId="{8E8B0A5D-4CD5-4574-AFF9-08DD1065DDF7}" destId="{724986A2-F7E5-48CA-A2A3-4F3F109DC6CA}" srcOrd="1" destOrd="0" presId="urn:microsoft.com/office/officeart/2005/8/layout/hProcess7"/>
    <dgm:cxn modelId="{F92BDDDE-585C-4F8A-92E8-54728A568765}" srcId="{08949149-47EC-4588-9DC7-43ECA2C89741}" destId="{99A8CA6E-297C-4FB9-8416-4CABE19F5B01}" srcOrd="0" destOrd="0" parTransId="{872ED7C7-2682-432C-A674-CE1C4E85D032}" sibTransId="{A8650B08-96BC-49D6-BA19-A0BCE50EE749}"/>
    <dgm:cxn modelId="{8325E6DE-5543-436F-A9ED-BCEB9832CAB5}" type="presOf" srcId="{2BF59C92-AFC2-4339-A828-B8EBC06C65EC}" destId="{BFAB33F2-B826-4179-A823-ECE058A13068}" srcOrd="0" destOrd="0" presId="urn:microsoft.com/office/officeart/2005/8/layout/hProcess7"/>
    <dgm:cxn modelId="{23AABFB3-6143-428E-8C08-EF79D4ED0994}" type="presParOf" srcId="{246EFF31-6E4D-45B4-89AA-C29D25D33CB4}" destId="{901D2EB3-7697-4ABE-B32B-87BE86A17017}" srcOrd="0" destOrd="0" presId="urn:microsoft.com/office/officeart/2005/8/layout/hProcess7"/>
    <dgm:cxn modelId="{2C1A855C-9885-41EB-A782-C476E7A5D074}" type="presParOf" srcId="{901D2EB3-7697-4ABE-B32B-87BE86A17017}" destId="{5A0C05C5-D838-4525-ACEC-22D9B912EA1A}" srcOrd="0" destOrd="0" presId="urn:microsoft.com/office/officeart/2005/8/layout/hProcess7"/>
    <dgm:cxn modelId="{838AEE47-9116-46E1-910D-D3986B2D2968}" type="presParOf" srcId="{901D2EB3-7697-4ABE-B32B-87BE86A17017}" destId="{DFBCB218-B9BE-4BA0-B1D3-4A65799B1386}" srcOrd="1" destOrd="0" presId="urn:microsoft.com/office/officeart/2005/8/layout/hProcess7"/>
    <dgm:cxn modelId="{8E127600-3089-4455-9A66-F4170E2406A3}" type="presParOf" srcId="{901D2EB3-7697-4ABE-B32B-87BE86A17017}" destId="{865569AB-FC81-4A09-ABD1-675E06DE2A77}" srcOrd="2" destOrd="0" presId="urn:microsoft.com/office/officeart/2005/8/layout/hProcess7"/>
    <dgm:cxn modelId="{23E78A4E-4B58-4522-9FDB-0299BD66C924}" type="presParOf" srcId="{246EFF31-6E4D-45B4-89AA-C29D25D33CB4}" destId="{D760EB90-907F-47ED-ACBD-D3CAC5F9E79C}" srcOrd="1" destOrd="0" presId="urn:microsoft.com/office/officeart/2005/8/layout/hProcess7"/>
    <dgm:cxn modelId="{C3FDA613-767A-422F-9A84-564058B67D12}" type="presParOf" srcId="{246EFF31-6E4D-45B4-89AA-C29D25D33CB4}" destId="{F5F20A2A-0091-4C73-9503-70566194C5A2}" srcOrd="2" destOrd="0" presId="urn:microsoft.com/office/officeart/2005/8/layout/hProcess7"/>
    <dgm:cxn modelId="{594A0B62-BA08-4EF6-832A-5BB42855F74B}" type="presParOf" srcId="{F5F20A2A-0091-4C73-9503-70566194C5A2}" destId="{3A9AAF32-C35B-488C-B15B-0CFF412D08DA}" srcOrd="0" destOrd="0" presId="urn:microsoft.com/office/officeart/2005/8/layout/hProcess7"/>
    <dgm:cxn modelId="{0B24E7AD-E769-489A-9648-D18ADD695330}" type="presParOf" srcId="{F5F20A2A-0091-4C73-9503-70566194C5A2}" destId="{8F1392BE-C821-4FE5-925B-BC868240EA6F}" srcOrd="1" destOrd="0" presId="urn:microsoft.com/office/officeart/2005/8/layout/hProcess7"/>
    <dgm:cxn modelId="{D69C605A-CD02-4BAF-97D6-1B03D6E15EC2}" type="presParOf" srcId="{F5F20A2A-0091-4C73-9503-70566194C5A2}" destId="{51191E6E-F02B-4B30-910E-013F90659C15}" srcOrd="2" destOrd="0" presId="urn:microsoft.com/office/officeart/2005/8/layout/hProcess7"/>
    <dgm:cxn modelId="{70483406-D3A7-4C69-B5C2-1723B664BB49}" type="presParOf" srcId="{246EFF31-6E4D-45B4-89AA-C29D25D33CB4}" destId="{BF8A3142-6C56-4AD2-B6ED-51B807ACA88A}" srcOrd="3" destOrd="0" presId="urn:microsoft.com/office/officeart/2005/8/layout/hProcess7"/>
    <dgm:cxn modelId="{4982E644-6238-4D2A-8954-AEEFB461C968}" type="presParOf" srcId="{246EFF31-6E4D-45B4-89AA-C29D25D33CB4}" destId="{2309D8C2-0420-4CFB-A96E-0E0A6DC60312}" srcOrd="4" destOrd="0" presId="urn:microsoft.com/office/officeart/2005/8/layout/hProcess7"/>
    <dgm:cxn modelId="{D998D2E8-8B10-4E21-9820-1D1A8615AEC8}" type="presParOf" srcId="{2309D8C2-0420-4CFB-A96E-0E0A6DC60312}" destId="{F8D833EE-147C-4959-93D5-987B8E04E7B5}" srcOrd="0" destOrd="0" presId="urn:microsoft.com/office/officeart/2005/8/layout/hProcess7"/>
    <dgm:cxn modelId="{91F68925-A0D0-49B7-8DE1-3D1B3E4572ED}" type="presParOf" srcId="{2309D8C2-0420-4CFB-A96E-0E0A6DC60312}" destId="{724986A2-F7E5-48CA-A2A3-4F3F109DC6CA}" srcOrd="1" destOrd="0" presId="urn:microsoft.com/office/officeart/2005/8/layout/hProcess7"/>
    <dgm:cxn modelId="{6CAF2C7E-A58F-42AC-9F8D-0376A080F28D}" type="presParOf" srcId="{2309D8C2-0420-4CFB-A96E-0E0A6DC60312}" destId="{85D193A9-6097-4BC6-8120-237627DC88B8}" srcOrd="2" destOrd="0" presId="urn:microsoft.com/office/officeart/2005/8/layout/hProcess7"/>
    <dgm:cxn modelId="{FB72060A-D72C-405B-9119-F1BC39CE0A7E}" type="presParOf" srcId="{246EFF31-6E4D-45B4-89AA-C29D25D33CB4}" destId="{A4589067-5AC5-47A5-B8C3-3CE88A211814}" srcOrd="5" destOrd="0" presId="urn:microsoft.com/office/officeart/2005/8/layout/hProcess7"/>
    <dgm:cxn modelId="{AC49C710-28A6-42E4-A89B-FC5D617CB5C3}" type="presParOf" srcId="{246EFF31-6E4D-45B4-89AA-C29D25D33CB4}" destId="{2DA4F3AE-60F5-4C57-9527-AC658FDCE00C}" srcOrd="6" destOrd="0" presId="urn:microsoft.com/office/officeart/2005/8/layout/hProcess7"/>
    <dgm:cxn modelId="{6DB5E8F4-6970-43EB-BD2D-C8573370350A}" type="presParOf" srcId="{2DA4F3AE-60F5-4C57-9527-AC658FDCE00C}" destId="{95E287E3-8C5F-40A8-996A-2CC9AC5DCA56}" srcOrd="0" destOrd="0" presId="urn:microsoft.com/office/officeart/2005/8/layout/hProcess7"/>
    <dgm:cxn modelId="{091B9E26-7683-4176-8FD5-E2E140DCF873}" type="presParOf" srcId="{2DA4F3AE-60F5-4C57-9527-AC658FDCE00C}" destId="{43BFCB45-C4ED-4A30-9274-D372D056AFAA}" srcOrd="1" destOrd="0" presId="urn:microsoft.com/office/officeart/2005/8/layout/hProcess7"/>
    <dgm:cxn modelId="{4F2930BB-17B4-4A80-9067-D707944FBDF6}" type="presParOf" srcId="{2DA4F3AE-60F5-4C57-9527-AC658FDCE00C}" destId="{336DF674-B294-4B49-B59E-E099FEFD24E9}" srcOrd="2" destOrd="0" presId="urn:microsoft.com/office/officeart/2005/8/layout/hProcess7"/>
    <dgm:cxn modelId="{0C9D106B-8CBB-46EB-A2F0-6E83D776237A}" type="presParOf" srcId="{246EFF31-6E4D-45B4-89AA-C29D25D33CB4}" destId="{16CCC144-EE6B-4898-8442-352CD54D3C7A}" srcOrd="7" destOrd="0" presId="urn:microsoft.com/office/officeart/2005/8/layout/hProcess7"/>
    <dgm:cxn modelId="{6BB4349A-2805-4EE3-9FB1-9C081ED07A45}" type="presParOf" srcId="{246EFF31-6E4D-45B4-89AA-C29D25D33CB4}" destId="{CD4F7D57-EB69-487D-897E-E9F74DA17C4B}" srcOrd="8" destOrd="0" presId="urn:microsoft.com/office/officeart/2005/8/layout/hProcess7"/>
    <dgm:cxn modelId="{1D79B2DC-E44C-401A-8CA7-29831E8F013C}" type="presParOf" srcId="{CD4F7D57-EB69-487D-897E-E9F74DA17C4B}" destId="{BFAB33F2-B826-4179-A823-ECE058A13068}" srcOrd="0" destOrd="0" presId="urn:microsoft.com/office/officeart/2005/8/layout/hProcess7"/>
    <dgm:cxn modelId="{CC0DFFF1-3863-47F7-B370-0961C0262403}" type="presParOf" srcId="{CD4F7D57-EB69-487D-897E-E9F74DA17C4B}" destId="{2143D19B-CA9D-433E-8EFF-9ED5073B13FE}" srcOrd="1" destOrd="0" presId="urn:microsoft.com/office/officeart/2005/8/layout/hProcess7"/>
    <dgm:cxn modelId="{EA4DBF85-6EA7-4741-ADA9-3EA92CE9C1F7}" type="presParOf" srcId="{CD4F7D57-EB69-487D-897E-E9F74DA17C4B}" destId="{B8DB9A9E-5495-4267-B974-198EA7ED6E46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C05C5-D838-4525-ACEC-22D9B912EA1A}">
      <dsp:nvSpPr>
        <dsp:cNvPr id="0" name=""/>
        <dsp:cNvSpPr/>
      </dsp:nvSpPr>
      <dsp:spPr>
        <a:xfrm>
          <a:off x="302" y="0"/>
          <a:ext cx="3275855" cy="4412853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Текущий поурочный контроль</a:t>
          </a:r>
        </a:p>
      </dsp:txBody>
      <dsp:txXfrm rot="16200000">
        <a:off x="-1481381" y="1481684"/>
        <a:ext cx="3618539" cy="655171"/>
      </dsp:txXfrm>
    </dsp:sp>
    <dsp:sp modelId="{865569AB-FC81-4A09-ABD1-675E06DE2A77}">
      <dsp:nvSpPr>
        <dsp:cNvPr id="0" name=""/>
        <dsp:cNvSpPr/>
      </dsp:nvSpPr>
      <dsp:spPr>
        <a:xfrm>
          <a:off x="655473" y="0"/>
          <a:ext cx="2440512" cy="441285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Цель – развитие навыков через объективную и мотивирующую индивидуальную обратную связь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Приоритет самооценки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C00000"/>
              </a:solidFill>
            </a:rPr>
            <a:t>Возможность </a:t>
          </a:r>
          <a:r>
            <a:rPr lang="ru-RU" sz="2000" kern="1200" dirty="0" err="1">
              <a:solidFill>
                <a:srgbClr val="C00000"/>
              </a:solidFill>
            </a:rPr>
            <a:t>безотметочной</a:t>
          </a:r>
          <a:r>
            <a:rPr lang="ru-RU" sz="2000" kern="1200" dirty="0">
              <a:solidFill>
                <a:srgbClr val="C00000"/>
              </a:solidFill>
            </a:rPr>
            <a:t> оценки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i="1" kern="1200" dirty="0">
              <a:solidFill>
                <a:schemeClr val="tx1"/>
              </a:solidFill>
            </a:rPr>
            <a:t>Ответственность – на педагоге</a:t>
          </a:r>
          <a:endParaRPr lang="ru-RU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 dirty="0"/>
        </a:p>
      </dsp:txBody>
      <dsp:txXfrm>
        <a:off x="655473" y="0"/>
        <a:ext cx="2440512" cy="4412853"/>
      </dsp:txXfrm>
    </dsp:sp>
    <dsp:sp modelId="{F8D833EE-147C-4959-93D5-987B8E04E7B5}">
      <dsp:nvSpPr>
        <dsp:cNvPr id="0" name=""/>
        <dsp:cNvSpPr/>
      </dsp:nvSpPr>
      <dsp:spPr>
        <a:xfrm>
          <a:off x="3391272" y="7"/>
          <a:ext cx="3275855" cy="4412853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Текущий диагностический контроль</a:t>
          </a:r>
        </a:p>
      </dsp:txBody>
      <dsp:txXfrm rot="16200000">
        <a:off x="1909587" y="1481692"/>
        <a:ext cx="3618539" cy="655171"/>
      </dsp:txXfrm>
    </dsp:sp>
    <dsp:sp modelId="{8F1392BE-C821-4FE5-925B-BC868240EA6F}">
      <dsp:nvSpPr>
        <dsp:cNvPr id="0" name=""/>
        <dsp:cNvSpPr/>
      </dsp:nvSpPr>
      <dsp:spPr>
        <a:xfrm rot="5400000">
          <a:off x="3118640" y="3126108"/>
          <a:ext cx="578021" cy="49137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193A9-6097-4BC6-8120-237627DC88B8}">
      <dsp:nvSpPr>
        <dsp:cNvPr id="0" name=""/>
        <dsp:cNvSpPr/>
      </dsp:nvSpPr>
      <dsp:spPr>
        <a:xfrm>
          <a:off x="4046443" y="7"/>
          <a:ext cx="2440512" cy="441285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Контроль продвижения по рабочей программе предмета и (или) курса внеурочной деятельности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C00000"/>
              </a:solidFill>
            </a:rPr>
            <a:t>Отметки по теме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i="1" kern="1200" dirty="0">
              <a:solidFill>
                <a:schemeClr val="tx1"/>
              </a:solidFill>
            </a:rPr>
            <a:t>Ответственность – на педагоге</a:t>
          </a:r>
        </a:p>
      </dsp:txBody>
      <dsp:txXfrm>
        <a:off x="4046443" y="7"/>
        <a:ext cx="2440512" cy="4412853"/>
      </dsp:txXfrm>
    </dsp:sp>
    <dsp:sp modelId="{BFAB33F2-B826-4179-A823-ECE058A13068}">
      <dsp:nvSpPr>
        <dsp:cNvPr id="0" name=""/>
        <dsp:cNvSpPr/>
      </dsp:nvSpPr>
      <dsp:spPr>
        <a:xfrm>
          <a:off x="6782536" y="15"/>
          <a:ext cx="3275855" cy="4412853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Промежуточная  аттестация</a:t>
          </a:r>
        </a:p>
      </dsp:txBody>
      <dsp:txXfrm rot="16200000">
        <a:off x="5300852" y="1481700"/>
        <a:ext cx="3618539" cy="655171"/>
      </dsp:txXfrm>
    </dsp:sp>
    <dsp:sp modelId="{43BFCB45-C4ED-4A30-9274-D372D056AFAA}">
      <dsp:nvSpPr>
        <dsp:cNvPr id="0" name=""/>
        <dsp:cNvSpPr/>
      </dsp:nvSpPr>
      <dsp:spPr>
        <a:xfrm rot="5400000">
          <a:off x="6509151" y="3126108"/>
          <a:ext cx="578021" cy="49137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B9A9E-5495-4267-B974-198EA7ED6E46}">
      <dsp:nvSpPr>
        <dsp:cNvPr id="0" name=""/>
        <dsp:cNvSpPr/>
      </dsp:nvSpPr>
      <dsp:spPr>
        <a:xfrm>
          <a:off x="7437707" y="15"/>
          <a:ext cx="2440512" cy="441285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Контроль освоения ООП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C00000"/>
              </a:solidFill>
            </a:rPr>
            <a:t>Выставление отметок за год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i="1" kern="1200" dirty="0">
              <a:solidFill>
                <a:schemeClr val="tx1"/>
              </a:solidFill>
            </a:rPr>
            <a:t>Ответственность – на администраторе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</dsp:txBody>
      <dsp:txXfrm>
        <a:off x="7437707" y="15"/>
        <a:ext cx="2440512" cy="4412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166B4-CF8F-428D-8A5F-A2C433714EBF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5D218-3FC6-4A44-8C80-EBA79DED2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19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Четкое разделение известного и неизвестного в проблемных ситуациях. Исследуя какую-либо проблему, необходимо четко разделять всю информацию на ту, которой субъект владеет и ту, которую необходимо получить для решения (вначале это рекомендуется делать письменно). По ходу решения обе категории информации следует дополнять и уточнять.</a:t>
            </a:r>
          </a:p>
          <a:p>
            <a:r>
              <a:rPr lang="ru-RU" dirty="0"/>
              <a:t>2. Вербализация процесса мышления. Эта стратегия позволяет отработать умение «говорить о мышлении», вербально обозначать его этапы, трудности, результаты и мыслительные стратегии. Два основных приема формирования этого умения – демонстрация мышления вслух, мышления о мышлении и дискуссии об особенностях мышления при решении различного рода задач. Эффективно также «парное» решение задач, когда один из решающих размышляет вслух, а его партнер задает уточняющие вопросы, резюмирует, комментирует ход мышления, направляя его в правильное русло.</a:t>
            </a:r>
          </a:p>
          <a:p>
            <a:r>
              <a:rPr lang="ru-RU" dirty="0"/>
              <a:t>3. Ведение «</a:t>
            </a:r>
            <a:r>
              <a:rPr lang="ru-RU" dirty="0" err="1"/>
              <a:t>дневникамышления</a:t>
            </a:r>
            <a:r>
              <a:rPr lang="ru-RU" dirty="0"/>
              <a:t>». Еще один способ развития </a:t>
            </a:r>
            <a:r>
              <a:rPr lang="ru-RU" dirty="0" err="1"/>
              <a:t>метамышления</a:t>
            </a:r>
            <a:r>
              <a:rPr lang="ru-RU" dirty="0"/>
              <a:t> – ведение журнала, в котором записываются рассуждения о собственном мышлении, его основаниях, трудностях, которые возникают при решении различных задач, способы их преодоления и т.д.</a:t>
            </a:r>
          </a:p>
          <a:p>
            <a:r>
              <a:rPr lang="ru-RU" dirty="0"/>
              <a:t>4. Планирование и </a:t>
            </a:r>
            <a:r>
              <a:rPr lang="ru-RU" dirty="0" err="1"/>
              <a:t>саморегуляция</a:t>
            </a:r>
            <a:r>
              <a:rPr lang="ru-RU" dirty="0"/>
              <a:t> мышления. </a:t>
            </a:r>
            <a:r>
              <a:rPr lang="ru-RU" dirty="0" err="1"/>
              <a:t>Метакогнитивное</a:t>
            </a:r>
            <a:r>
              <a:rPr lang="ru-RU" dirty="0"/>
              <a:t> обучение само по себе предполагает организацию, планирование и регуляцию обучающимися своего мышления в процессе обучения. По мнению автора, чисто внешнее, директивное управление обучением подавляет процессы </a:t>
            </a:r>
            <a:r>
              <a:rPr lang="ru-RU" dirty="0" err="1"/>
              <a:t>саморегуляции</a:t>
            </a:r>
            <a:r>
              <a:rPr lang="ru-RU" dirty="0"/>
              <a:t> познавательных процессов. Следует обучать учащихся планировать учебные мероприятия – их частоту, продолжительность, объем материала, для того, чтобы вовремя и успешно решать поставленные задачи.</a:t>
            </a:r>
          </a:p>
          <a:p>
            <a:r>
              <a:rPr lang="ru-RU" dirty="0"/>
              <a:t>5. Формулирование стратегий мышления. Этот метод включает три этапа: решение задачи с отслеживанием тех процессов, мыслей и чувств, которые сопровождают решение; обобщение, классификацию полученной информации и первичная формулировка стратегий; окончательная формулировка и </a:t>
            </a:r>
            <a:r>
              <a:rPr lang="ru-RU" dirty="0" err="1"/>
              <a:t>операционализация</a:t>
            </a:r>
            <a:r>
              <a:rPr lang="ru-RU" dirty="0"/>
              <a:t> способов мышления.</a:t>
            </a:r>
          </a:p>
          <a:p>
            <a:r>
              <a:rPr lang="ru-RU" dirty="0"/>
              <a:t>6. </a:t>
            </a:r>
            <a:r>
              <a:rPr lang="ru-RU" dirty="0" err="1"/>
              <a:t>Самооценивание</a:t>
            </a:r>
            <a:r>
              <a:rPr lang="ru-RU" dirty="0"/>
              <a:t>. </a:t>
            </a:r>
            <a:r>
              <a:rPr lang="ru-RU" dirty="0" err="1"/>
              <a:t>Самооценивание</a:t>
            </a:r>
            <a:r>
              <a:rPr lang="ru-RU" dirty="0"/>
              <a:t> эффективности мышления, согласно автору данного подхода, должно быть дифференцированным и опираться на выработанные заранее критерии оценки.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4F6D2-94A0-4DD5-8216-6396D82AA83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38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F165-845F-4E87-99F0-C410087413C8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1B07-53BF-42CB-BC59-C72D971F9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82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F165-845F-4E87-99F0-C410087413C8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1B07-53BF-42CB-BC59-C72D971F9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04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F165-845F-4E87-99F0-C410087413C8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1B07-53BF-42CB-BC59-C72D971F9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441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2496459" y="576600"/>
            <a:ext cx="3600000" cy="5400000"/>
          </a:xfrm>
          <a:custGeom>
            <a:avLst/>
            <a:gdLst>
              <a:gd name="connsiteX0" fmla="*/ 0 w 3600000"/>
              <a:gd name="connsiteY0" fmla="*/ 0 h 5400000"/>
              <a:gd name="connsiteX1" fmla="*/ 3600000 w 3600000"/>
              <a:gd name="connsiteY1" fmla="*/ 0 h 5400000"/>
              <a:gd name="connsiteX2" fmla="*/ 3600000 w 3600000"/>
              <a:gd name="connsiteY2" fmla="*/ 5400000 h 5400000"/>
              <a:gd name="connsiteX3" fmla="*/ 0 w 3600000"/>
              <a:gd name="connsiteY3" fmla="*/ 5400000 h 54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000" h="5400000">
                <a:moveTo>
                  <a:pt x="0" y="0"/>
                </a:moveTo>
                <a:lnTo>
                  <a:pt x="3600000" y="0"/>
                </a:lnTo>
                <a:lnTo>
                  <a:pt x="3600000" y="5400000"/>
                </a:lnTo>
                <a:lnTo>
                  <a:pt x="0" y="5400000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Add Picture Here</a:t>
            </a:r>
          </a:p>
        </p:txBody>
      </p:sp>
    </p:spTree>
    <p:extLst>
      <p:ext uri="{BB962C8B-B14F-4D97-AF65-F5344CB8AC3E}">
        <p14:creationId xmlns:p14="http://schemas.microsoft.com/office/powerpoint/2010/main" val="36697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hasCustomPrompt="1"/>
          </p:nvPr>
        </p:nvSpPr>
        <p:spPr>
          <a:xfrm>
            <a:off x="749587" y="537104"/>
            <a:ext cx="7787696" cy="970760"/>
          </a:xfrm>
        </p:spPr>
        <p:txBody>
          <a:bodyPr anchor="t" anchorCtr="0">
            <a:normAutofit/>
          </a:bodyPr>
          <a:lstStyle>
            <a:lvl1pPr algn="l">
              <a:defRPr sz="2667" baseline="0">
                <a:solidFill>
                  <a:srgbClr val="172440"/>
                </a:solidFill>
                <a:latin typeface="Verdana"/>
                <a:cs typeface="Verdana"/>
              </a:defRPr>
            </a:lvl1pPr>
          </a:lstStyle>
          <a:p>
            <a:r>
              <a:rPr lang="ru-RU" dirty="0"/>
              <a:t>Образец заголовка</a:t>
            </a:r>
            <a:br>
              <a:rPr lang="en-US" dirty="0"/>
            </a:br>
            <a:r>
              <a:rPr lang="ru-RU" dirty="0"/>
              <a:t>в две строки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9587" y="1439008"/>
            <a:ext cx="7787696" cy="550875"/>
          </a:xfrm>
        </p:spPr>
        <p:txBody>
          <a:bodyPr>
            <a:normAutofit/>
          </a:bodyPr>
          <a:lstStyle>
            <a:lvl1pPr marL="0" indent="0" algn="l">
              <a:buNone/>
              <a:defRPr sz="2133" b="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1"/>
          </p:nvPr>
        </p:nvSpPr>
        <p:spPr>
          <a:xfrm>
            <a:off x="750712" y="2200000"/>
            <a:ext cx="10831689" cy="3925635"/>
          </a:xfrm>
        </p:spPr>
        <p:txBody>
          <a:bodyPr>
            <a:normAutofit/>
          </a:bodyPr>
          <a:lstStyle>
            <a:lvl1pPr marL="0" indent="0">
              <a:buNone/>
              <a:defRPr sz="1867" b="0" i="0">
                <a:latin typeface="Calibri Light"/>
                <a:cs typeface="Calibri Light"/>
              </a:defRPr>
            </a:lvl1pPr>
            <a:lvl2pPr>
              <a:defRPr sz="1867" b="0" i="0">
                <a:latin typeface="Calibri Light"/>
                <a:cs typeface="Calibri Light"/>
              </a:defRPr>
            </a:lvl2pPr>
            <a:lvl3pPr>
              <a:defRPr sz="1867" b="0" i="0">
                <a:latin typeface="Calibri Light"/>
                <a:cs typeface="Calibri Light"/>
              </a:defRPr>
            </a:lvl3pPr>
            <a:lvl4pPr>
              <a:defRPr sz="1867" b="0" i="0">
                <a:latin typeface="Calibri Light"/>
                <a:cs typeface="Calibri Light"/>
              </a:defRPr>
            </a:lvl4pPr>
            <a:lvl5pPr>
              <a:defRPr sz="1867" b="0" i="0">
                <a:latin typeface="Calibri Light"/>
                <a:cs typeface="Calibri Light"/>
              </a:defRPr>
            </a:lvl5pPr>
          </a:lstStyle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/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/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245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A32F165-845F-4E87-99F0-C410087413C8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1B07-53BF-42CB-BC59-C72D971F957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813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F165-845F-4E87-99F0-C410087413C8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1B07-53BF-42CB-BC59-C72D971F9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160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F165-845F-4E87-99F0-C410087413C8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1B07-53BF-42CB-BC59-C72D971F957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75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F165-845F-4E87-99F0-C410087413C8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1B07-53BF-42CB-BC59-C72D971F9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975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F165-845F-4E87-99F0-C410087413C8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1B07-53BF-42CB-BC59-C72D971F9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6581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F165-845F-4E87-99F0-C410087413C8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1B07-53BF-42CB-BC59-C72D971F9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33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F165-845F-4E87-99F0-C410087413C8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1B07-53BF-42CB-BC59-C72D971F9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7965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F165-845F-4E87-99F0-C410087413C8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1B07-53BF-42CB-BC59-C72D971F9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9736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F165-845F-4E87-99F0-C410087413C8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1B07-53BF-42CB-BC59-C72D971F9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6785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F165-845F-4E87-99F0-C410087413C8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1B07-53BF-42CB-BC59-C72D971F957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5075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F165-845F-4E87-99F0-C410087413C8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1B07-53BF-42CB-BC59-C72D971F9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0188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F165-845F-4E87-99F0-C410087413C8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1B07-53BF-42CB-BC59-C72D971F957F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5596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hasCustomPrompt="1"/>
          </p:nvPr>
        </p:nvSpPr>
        <p:spPr>
          <a:xfrm>
            <a:off x="749587" y="537104"/>
            <a:ext cx="7787696" cy="970760"/>
          </a:xfrm>
        </p:spPr>
        <p:txBody>
          <a:bodyPr anchor="t" anchorCtr="0">
            <a:normAutofit/>
          </a:bodyPr>
          <a:lstStyle>
            <a:lvl1pPr algn="l">
              <a:defRPr sz="2667" baseline="0">
                <a:solidFill>
                  <a:srgbClr val="172440"/>
                </a:solidFill>
                <a:latin typeface="Verdana"/>
                <a:cs typeface="Verdana"/>
              </a:defRPr>
            </a:lvl1pPr>
          </a:lstStyle>
          <a:p>
            <a:r>
              <a:rPr lang="ru-RU" dirty="0"/>
              <a:t>Образец заголовка</a:t>
            </a:r>
            <a:br>
              <a:rPr lang="en-US" dirty="0"/>
            </a:br>
            <a:r>
              <a:rPr lang="ru-RU" dirty="0"/>
              <a:t>в две строки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9587" y="1439008"/>
            <a:ext cx="7787696" cy="550875"/>
          </a:xfrm>
        </p:spPr>
        <p:txBody>
          <a:bodyPr>
            <a:normAutofit/>
          </a:bodyPr>
          <a:lstStyle>
            <a:lvl1pPr marL="0" indent="0" algn="l">
              <a:buNone/>
              <a:defRPr sz="2133" b="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1"/>
          </p:nvPr>
        </p:nvSpPr>
        <p:spPr>
          <a:xfrm>
            <a:off x="750712" y="2200000"/>
            <a:ext cx="10831689" cy="3925635"/>
          </a:xfrm>
        </p:spPr>
        <p:txBody>
          <a:bodyPr>
            <a:normAutofit/>
          </a:bodyPr>
          <a:lstStyle>
            <a:lvl1pPr marL="0" indent="0">
              <a:buNone/>
              <a:defRPr sz="1867" b="0" i="0">
                <a:latin typeface="Calibri Light"/>
                <a:cs typeface="Calibri Light"/>
              </a:defRPr>
            </a:lvl1pPr>
            <a:lvl2pPr>
              <a:defRPr sz="1867" b="0" i="0">
                <a:latin typeface="Calibri Light"/>
                <a:cs typeface="Calibri Light"/>
              </a:defRPr>
            </a:lvl2pPr>
            <a:lvl3pPr>
              <a:defRPr sz="1867" b="0" i="0">
                <a:latin typeface="Calibri Light"/>
                <a:cs typeface="Calibri Light"/>
              </a:defRPr>
            </a:lvl3pPr>
            <a:lvl4pPr>
              <a:defRPr sz="1867" b="0" i="0">
                <a:latin typeface="Calibri Light"/>
                <a:cs typeface="Calibri Light"/>
              </a:defRPr>
            </a:lvl4pPr>
            <a:lvl5pPr>
              <a:defRPr sz="1867" b="0" i="0">
                <a:latin typeface="Calibri Light"/>
                <a:cs typeface="Calibri Light"/>
              </a:defRPr>
            </a:lvl5pPr>
          </a:lstStyle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/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/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85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F165-845F-4E87-99F0-C410087413C8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1B07-53BF-42CB-BC59-C72D971F9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91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F165-845F-4E87-99F0-C410087413C8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1B07-53BF-42CB-BC59-C72D971F9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703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F165-845F-4E87-99F0-C410087413C8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1B07-53BF-42CB-BC59-C72D971F957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F165-845F-4E87-99F0-C410087413C8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1B07-53BF-42CB-BC59-C72D971F957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6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F165-845F-4E87-99F0-C410087413C8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1B07-53BF-42CB-BC59-C72D971F9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91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F165-845F-4E87-99F0-C410087413C8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1B07-53BF-42CB-BC59-C72D971F9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83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F165-845F-4E87-99F0-C410087413C8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1B07-53BF-42CB-BC59-C72D971F9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00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A32F165-845F-4E87-99F0-C410087413C8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51B07-53BF-42CB-BC59-C72D971F9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99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81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A32F165-845F-4E87-99F0-C410087413C8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0F51B07-53BF-42CB-BC59-C72D971F957F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66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8B70B8-8E7D-45B2-A6BF-F12E91839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1347508"/>
            <a:ext cx="9068586" cy="2939484"/>
          </a:xfrm>
        </p:spPr>
        <p:txBody>
          <a:bodyPr>
            <a:normAutofit/>
          </a:bodyPr>
          <a:lstStyle/>
          <a:p>
            <a:r>
              <a:rPr lang="ru-RU" sz="4800" b="1" dirty="0"/>
              <a:t>Текущий контроль успеваемости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8A56D73-3304-4EEE-BB0D-206F861DD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3347" y="5122614"/>
            <a:ext cx="4921827" cy="1121055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Галина Савиных</a:t>
            </a:r>
          </a:p>
          <a:p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89162496774</a:t>
            </a:r>
          </a:p>
          <a:p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Galina@prosegment.ru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55B5178-B63A-4626-B3F9-35D72A37D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8850" y="5393556"/>
            <a:ext cx="865707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453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7D1A0E-656E-493D-B13E-CD05A25FF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4605" y="845863"/>
            <a:ext cx="7787696" cy="970760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  <a:t>Подходы и условия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4152FF9-6876-457F-BF92-855048919D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! Пакет КИМ на каждый тематический раздел рабочей программы (желательно – с кодификатором и спецификацией)</a:t>
            </a:r>
          </a:p>
          <a:p>
            <a:pPr lvl="0"/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! Оценка, развернута в сторону функциональной грамотности: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Задача, поставленная вне предметной области, но решаемая с помощью предметных знаний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Наличие в задании жизненной ситуации, понятной ученику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Связь задания с той или иной проблемой из повседневной жизни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Решение проблемы требует осознанного выбора собственной модели поведения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Предусмотрены использование разных источников учебной информации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2468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6">
            <a:extLst>
              <a:ext uri="{FF2B5EF4-FFF2-40B4-BE49-F238E27FC236}">
                <a16:creationId xmlns:a16="http://schemas.microsoft.com/office/drawing/2014/main" id="{6836FC77-4CF5-40CC-B4FC-925C0650E681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52280" y="476518"/>
            <a:ext cx="10006885" cy="5445572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264868-A345-4593-A5F8-0D6031744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213641" cy="794197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Формулировка результатов в РП и кодификаторе</a:t>
            </a:r>
            <a:endParaRPr lang="ru-RU" sz="2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48AB3F-4135-477A-9F4A-816AEFD50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1375"/>
            <a:ext cx="8596668" cy="437998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Начинать с глагола, обозначающего действие, которое можно наблюдать в ученике по ходу занятия или мероприятия (оценочная процедура, в т.ч. «встроенное» наблюдение)</a:t>
            </a:r>
          </a:p>
          <a:p>
            <a:r>
              <a:rPr lang="ru-RU" dirty="0"/>
              <a:t>Добавлять к глаголу предмет или условие действия, которые реально предусмотрены содержанием занятия/мероприятия</a:t>
            </a:r>
          </a:p>
          <a:p>
            <a:r>
              <a:rPr lang="ru-RU" dirty="0"/>
              <a:t>Понимать самому и уметь объяснять коллегам, родителям, как именно содержание занятия/мероприятия «ведет» к действию</a:t>
            </a:r>
          </a:p>
          <a:p>
            <a:r>
              <a:rPr lang="ru-RU" dirty="0"/>
              <a:t>Держать в уме, что формулировки могут войти в анонс или пост-релиз занятия/ мероприятия</a:t>
            </a:r>
          </a:p>
          <a:p>
            <a:r>
              <a:rPr lang="ru-RU" dirty="0"/>
              <a:t>Быть готовым, используя формулировки, давать обратную связь администратору о качественной и количественной динамике образовательных результатов учеников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510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176F71-163C-42C7-B90F-031F361093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latin typeface="Calibri" panose="020F0502020204030204" pitchFamily="34" charset="0"/>
                <a:cs typeface="Calibri" panose="020F0502020204030204" pitchFamily="34" charset="0"/>
              </a:rPr>
              <a:t>С чего начать: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9FE0930-781A-45E0-AC69-D77FB931B192}"/>
              </a:ext>
            </a:extLst>
          </p:cNvPr>
          <p:cNvSpPr txBox="1">
            <a:spLocks/>
          </p:cNvSpPr>
          <p:nvPr/>
        </p:nvSpPr>
        <p:spPr>
          <a:xfrm>
            <a:off x="866899" y="1728186"/>
            <a:ext cx="9262522" cy="4483933"/>
          </a:xfrm>
          <a:prstGeom prst="rect">
            <a:avLst/>
          </a:prstGeom>
        </p:spPr>
        <p:txBody>
          <a:bodyPr vert="horz" lIns="121920" tIns="60960" rIns="121920" bIns="60960" rtlCol="0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600" dirty="0">
                <a:solidFill>
                  <a:srgbClr val="00B050"/>
                </a:solidFill>
              </a:rPr>
              <a:t>1. </a:t>
            </a:r>
            <a:r>
              <a:rPr lang="ru-RU" sz="2600" dirty="0"/>
              <a:t>Взять в работу любой тематический раздел из рабочей программы </a:t>
            </a:r>
          </a:p>
          <a:p>
            <a:r>
              <a:rPr lang="ru-RU" sz="2600" dirty="0">
                <a:solidFill>
                  <a:srgbClr val="00B050"/>
                </a:solidFill>
              </a:rPr>
              <a:t>2. </a:t>
            </a:r>
            <a:r>
              <a:rPr lang="ru-RU" sz="2600" dirty="0"/>
              <a:t>Прописать под этот раздел планируемые образовательные результаты по принципу матрицы (предметные можно не полностью)</a:t>
            </a:r>
          </a:p>
          <a:p>
            <a:r>
              <a:rPr lang="ru-RU" sz="2600" dirty="0">
                <a:solidFill>
                  <a:srgbClr val="00B050"/>
                </a:solidFill>
              </a:rPr>
              <a:t>3. </a:t>
            </a:r>
            <a:r>
              <a:rPr lang="ru-RU" sz="2600" dirty="0"/>
              <a:t>Продумать формат оценочного средства, где </a:t>
            </a:r>
          </a:p>
          <a:p>
            <a:r>
              <a:rPr lang="ru-RU" sz="2600" dirty="0"/>
              <a:t>- цель контроля обозначена включает проверку УУД</a:t>
            </a:r>
          </a:p>
          <a:p>
            <a:pPr>
              <a:buFontTx/>
              <a:buChar char="-"/>
            </a:pPr>
            <a:r>
              <a:rPr lang="ru-RU" sz="2600" dirty="0"/>
              <a:t> контроль организован на межпредметной основе </a:t>
            </a:r>
          </a:p>
          <a:p>
            <a:pPr>
              <a:buFontTx/>
              <a:buChar char="-"/>
            </a:pPr>
            <a:r>
              <a:rPr lang="ru-RU" sz="2600" dirty="0"/>
              <a:t> по итогам контроля можно делать выводы не только о сформированности предметных умений, но и УУД</a:t>
            </a:r>
          </a:p>
          <a:p>
            <a:r>
              <a:rPr lang="ru-RU" sz="2600" dirty="0">
                <a:solidFill>
                  <a:srgbClr val="00B050"/>
                </a:solidFill>
              </a:rPr>
              <a:t>4. </a:t>
            </a:r>
            <a:r>
              <a:rPr lang="ru-RU" sz="2600" dirty="0"/>
              <a:t>Подготовить краткую аннотацию оценочного средства, указав возможности его внедрения в текущие версии рабочих программ</a:t>
            </a:r>
          </a:p>
          <a:p>
            <a:pPr marL="609585" indent="-609585">
              <a:buFont typeface="Arial"/>
              <a:buAutoNum type="arabicPeriod"/>
            </a:pPr>
            <a:endParaRPr lang="ru-RU" sz="2133" dirty="0"/>
          </a:p>
        </p:txBody>
      </p:sp>
    </p:spTree>
    <p:extLst>
      <p:ext uri="{BB962C8B-B14F-4D97-AF65-F5344CB8AC3E}">
        <p14:creationId xmlns:p14="http://schemas.microsoft.com/office/powerpoint/2010/main" val="1996774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ECF57E9-AC3E-42D7-A123-1CB725BF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Материалы на сайте </a:t>
            </a:r>
            <a:r>
              <a:rPr lang="ru-RU" dirty="0"/>
              <a:t>АРОО (ассоциация руководителей ОО)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D24B347-CD3C-4DAF-B1ED-83282D1C0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меню сайта кликнуть рубрику «Готовые материалы»</a:t>
            </a:r>
          </a:p>
          <a:p>
            <a:pPr marL="0" indent="0" algn="ctr">
              <a:buNone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Могут пригодиться: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«Объективность ВСОКО»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«Функциональная грамотность»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«Проектная деятельность»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Материалы предоставлены экспертным </a:t>
            </a:r>
          </a:p>
          <a:p>
            <a:pPr marL="0" indent="0">
              <a:buNone/>
            </a:pPr>
            <a:r>
              <a:rPr lang="ru-RU" dirty="0"/>
              <a:t>бюро «Про-сегмент»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EEF80A0-ADF2-4366-8247-26B005971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837" y="4488873"/>
            <a:ext cx="1996438" cy="86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93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5D92DD2-A678-493A-95F8-748B673A3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365759"/>
            <a:ext cx="10515600" cy="390935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Благодарю за внимание!</a:t>
            </a:r>
            <a:br>
              <a:rPr lang="ru-RU" b="1" dirty="0">
                <a:solidFill>
                  <a:srgbClr val="C00000"/>
                </a:solidFill>
              </a:rPr>
            </a:br>
            <a:br>
              <a:rPr lang="ru-RU" dirty="0"/>
            </a:br>
            <a:r>
              <a:rPr lang="ru-RU" dirty="0"/>
              <a:t>Всегда рады сотрудничеству!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407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3A2A15-3877-4F2F-B21B-14735F7DD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Текущий контроль в структуре ВСОКО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19D0016-3F58-423B-9772-FE6B08BE6F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021780"/>
              </p:ext>
            </p:extLst>
          </p:nvPr>
        </p:nvGraphicFramePr>
        <p:xfrm>
          <a:off x="1096963" y="1846263"/>
          <a:ext cx="10058400" cy="4412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1184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BC9F6-0A9A-4CE5-9F41-D635E43D0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Текущий поурочный «контроль»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A27C39-E164-4D5A-AF63-5ACC16FB1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/>
              <a:t>Реализует принципы формирующей оценки:</a:t>
            </a:r>
          </a:p>
          <a:p>
            <a:pPr>
              <a:buFontTx/>
              <a:buChar char="-"/>
            </a:pPr>
            <a:r>
              <a:rPr lang="ru-RU" sz="2400" dirty="0"/>
              <a:t>главное не контроль, а своевременная, объективная обратная связь</a:t>
            </a:r>
          </a:p>
          <a:p>
            <a:pPr>
              <a:buFontTx/>
              <a:buChar char="-"/>
            </a:pPr>
            <a:r>
              <a:rPr lang="ru-RU" sz="2400" dirty="0"/>
              <a:t>контроль не исключается, но только при условии последующей индивидуальной обратной связи и корректировке учебного опыта</a:t>
            </a:r>
          </a:p>
          <a:p>
            <a:pPr>
              <a:buFontTx/>
              <a:buChar char="-"/>
            </a:pPr>
            <a:r>
              <a:rPr lang="ru-RU" sz="2400" dirty="0"/>
              <a:t>задача педагога – </a:t>
            </a:r>
            <a:r>
              <a:rPr lang="ru-RU" sz="2400" i="1" dirty="0"/>
              <a:t>сформировать</a:t>
            </a:r>
            <a:r>
              <a:rPr lang="ru-RU" sz="2400" dirty="0"/>
              <a:t> </a:t>
            </a:r>
            <a:r>
              <a:rPr lang="ru-RU" sz="2400" i="1" dirty="0"/>
              <a:t>действие</a:t>
            </a:r>
            <a:r>
              <a:rPr lang="ru-RU" sz="2400" dirty="0"/>
              <a:t> с предметным материалом</a:t>
            </a:r>
          </a:p>
          <a:p>
            <a:pPr>
              <a:buFontTx/>
              <a:buChar char="-"/>
            </a:pPr>
            <a:r>
              <a:rPr lang="ru-RU" sz="2400" dirty="0"/>
              <a:t>отметки – второстепенны и необязательны</a:t>
            </a:r>
          </a:p>
          <a:p>
            <a:pPr>
              <a:buFontTx/>
              <a:buChar char="-"/>
            </a:pPr>
            <a:r>
              <a:rPr lang="ru-RU" sz="2400" dirty="0"/>
              <a:t>оценке педагогом может предшествовать самооценка ученика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36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6F6D9E-6B74-4576-8340-C3835355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Приемы формирующей оценки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4990D5-D24E-45AC-9C6F-393C1B337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dirty="0"/>
              <a:t>квадрат действий (повторю, запомню, выполню задание учителя, объясню другому)</a:t>
            </a:r>
          </a:p>
          <a:p>
            <a:pPr>
              <a:buFontTx/>
              <a:buChar char="-"/>
            </a:pPr>
            <a:r>
              <a:rPr lang="ru-RU" sz="2000" dirty="0"/>
              <a:t>две звезды и желание (при взаимоконтроле)</a:t>
            </a:r>
          </a:p>
          <a:p>
            <a:pPr>
              <a:buFontTx/>
              <a:buChar char="-"/>
            </a:pPr>
            <a:r>
              <a:rPr lang="ru-RU" sz="2000" dirty="0"/>
              <a:t>цепочка заметок (учитель передает в класс листок для вопросов)</a:t>
            </a:r>
          </a:p>
          <a:p>
            <a:pPr>
              <a:buFontTx/>
              <a:buChar char="-"/>
            </a:pPr>
            <a:r>
              <a:rPr lang="ru-RU" sz="2000" dirty="0"/>
              <a:t>индекс-карточка (лицевая сторона – задание; обратная – что не получилось)</a:t>
            </a:r>
          </a:p>
          <a:p>
            <a:pPr>
              <a:buFontTx/>
              <a:buChar char="-"/>
            </a:pPr>
            <a:r>
              <a:rPr lang="ru-RU" sz="2000" dirty="0"/>
              <a:t>фабула знания (новый материал – одним предложением)</a:t>
            </a:r>
          </a:p>
          <a:p>
            <a:pPr>
              <a:buFontTx/>
              <a:buChar char="-"/>
            </a:pPr>
            <a:r>
              <a:rPr lang="ru-RU" sz="2000" dirty="0" err="1"/>
              <a:t>метапознавательное</a:t>
            </a:r>
            <a:r>
              <a:rPr lang="ru-RU" sz="2000" dirty="0"/>
              <a:t> интервью (ученик сообщает, как и чем он «</a:t>
            </a:r>
            <a:r>
              <a:rPr lang="ru-RU" sz="2000" dirty="0" err="1"/>
              <a:t>мыследействовал</a:t>
            </a:r>
            <a:r>
              <a:rPr lang="ru-RU" sz="2000" dirty="0"/>
              <a:t>»)</a:t>
            </a:r>
          </a:p>
          <a:p>
            <a:pPr>
              <a:buFontTx/>
              <a:buChar char="-"/>
            </a:pPr>
            <a:r>
              <a:rPr lang="ru-RU" sz="2000" dirty="0"/>
              <a:t>и др.</a:t>
            </a:r>
          </a:p>
          <a:p>
            <a:pPr marL="0" indent="0">
              <a:buNone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381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0900" y="2054752"/>
            <a:ext cx="11030035" cy="48032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1. Рассуждение о полученном задании («Что в этом задании самое главное?», «Чем оно похоже на другие и чем от них отличается?», «Как приступить к его решению?»)</a:t>
            </a:r>
          </a:p>
          <a:p>
            <a:pPr marL="0" indent="0">
              <a:buNone/>
            </a:pPr>
            <a:r>
              <a:rPr lang="ru-RU" dirty="0"/>
              <a:t>2. Вербализация процесса мышления. Обсуждения в паре и в группах, в процессе которых можно делиться друг с другом способами обучения и обсуждать их с учителем</a:t>
            </a:r>
          </a:p>
          <a:p>
            <a:pPr marL="0" indent="0">
              <a:buNone/>
            </a:pPr>
            <a:r>
              <a:rPr lang="ru-RU" dirty="0"/>
              <a:t>3. Ведение «дневника мышления»</a:t>
            </a:r>
          </a:p>
          <a:p>
            <a:pPr marL="0" indent="0">
              <a:buNone/>
            </a:pPr>
            <a:r>
              <a:rPr lang="ru-RU" dirty="0"/>
              <a:t>4. Написание коротких текстов в жанре «потока сознания»</a:t>
            </a:r>
          </a:p>
          <a:p>
            <a:pPr marL="0" indent="0">
              <a:buNone/>
            </a:pPr>
            <a:r>
              <a:rPr lang="ru-RU" dirty="0"/>
              <a:t>5. Планирование и саморегуляция мышления (например, ответить на вопросы об ожидаемых затратах времени и усилий, о вероятности достижения цели)</a:t>
            </a:r>
          </a:p>
          <a:p>
            <a:pPr marL="0" indent="0">
              <a:buNone/>
            </a:pPr>
            <a:r>
              <a:rPr lang="ru-RU" dirty="0"/>
              <a:t>6. Формулирование стратегий мышления</a:t>
            </a:r>
          </a:p>
          <a:p>
            <a:pPr marL="0" indent="0">
              <a:buNone/>
            </a:pPr>
            <a:r>
              <a:rPr lang="ru-RU" dirty="0"/>
              <a:t>7. </a:t>
            </a:r>
            <a:r>
              <a:rPr lang="ru-RU" dirty="0" err="1"/>
              <a:t>Самооценивание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8. Анализ результатов тестов и экзаменов, с помощью которого можно понять индивидуальный характер допущенных ошибок и наметить пути для улучшения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0900" y="394446"/>
            <a:ext cx="982301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/>
              <a:t>Роль формирующей оценки для </a:t>
            </a:r>
          </a:p>
          <a:p>
            <a:r>
              <a:rPr lang="ru-RU" sz="4400" dirty="0"/>
              <a:t>функциональной грамотности учащихся</a:t>
            </a:r>
          </a:p>
        </p:txBody>
      </p:sp>
    </p:spTree>
    <p:extLst>
      <p:ext uri="{BB962C8B-B14F-4D97-AF65-F5344CB8AC3E}">
        <p14:creationId xmlns:p14="http://schemas.microsoft.com/office/powerpoint/2010/main" val="138060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B02AF2-0557-461A-BCDB-7E2DE4ECA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Способы управления мотивацией ученика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66CCEA-99ED-40C5-97BE-BB1AF3FF0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2400" dirty="0"/>
              <a:t>Демонстрация утилитарной/ ментальной/ эмоциональной пользы</a:t>
            </a:r>
          </a:p>
          <a:p>
            <a:pPr marL="514350" indent="-514350">
              <a:buAutoNum type="arabicPeriod"/>
            </a:pPr>
            <a:r>
              <a:rPr lang="ru-RU" sz="2400" dirty="0"/>
              <a:t>Реализация базовой потребности в признании</a:t>
            </a:r>
          </a:p>
          <a:p>
            <a:pPr marL="514350" indent="-514350">
              <a:buAutoNum type="arabicPeriod"/>
            </a:pPr>
            <a:r>
              <a:rPr lang="ru-RU" sz="2400" dirty="0"/>
              <a:t>Удовлетворение потребности в самореализации</a:t>
            </a:r>
          </a:p>
          <a:p>
            <a:pPr marL="514350" indent="-514350">
              <a:buAutoNum type="arabicPeriod"/>
            </a:pPr>
            <a:r>
              <a:rPr lang="ru-RU" sz="2400" dirty="0"/>
              <a:t>Удовлетворение амбиций социального доминирования</a:t>
            </a:r>
          </a:p>
          <a:p>
            <a:pPr marL="514350" indent="-514350">
              <a:buAutoNum type="arabicPeriod"/>
            </a:pPr>
            <a:r>
              <a:rPr lang="ru-RU" sz="2400" dirty="0"/>
              <a:t>Эффект новизны (новое место, новые формы, новые ресурсы)</a:t>
            </a:r>
          </a:p>
          <a:p>
            <a:pPr marL="514350" indent="-514350">
              <a:buAutoNum type="arabicPeriod"/>
            </a:pPr>
            <a:r>
              <a:rPr lang="ru-RU" sz="2400" dirty="0"/>
              <a:t>Возбуждение центра любопытства (приглашение к соучастию в открытии)</a:t>
            </a:r>
          </a:p>
          <a:p>
            <a:pPr marL="514350" indent="-514350">
              <a:buAutoNum type="arabicPeriod"/>
            </a:pPr>
            <a:r>
              <a:rPr lang="ru-RU" sz="2400" dirty="0"/>
              <a:t>Накопленное основание для поощрения</a:t>
            </a:r>
          </a:p>
        </p:txBody>
      </p:sp>
    </p:spTree>
    <p:extLst>
      <p:ext uri="{BB962C8B-B14F-4D97-AF65-F5344CB8AC3E}">
        <p14:creationId xmlns:p14="http://schemas.microsoft.com/office/powerpoint/2010/main" val="3170346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249DE1-75CB-43EE-BD7E-9B7A62D2C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Ученик как субъект оценки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48FE8B-425A-458E-B516-7977AA9C7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Ученик готов и способен к самооценке, если :</a:t>
            </a:r>
          </a:p>
          <a:p>
            <a:pPr>
              <a:buFontTx/>
              <a:buChar char="-"/>
            </a:pPr>
            <a:r>
              <a:rPr lang="ru-RU" sz="2400" dirty="0"/>
              <a:t>«запрашивает» критерии оценки и задает уточняющие вопросы по ним</a:t>
            </a:r>
          </a:p>
          <a:p>
            <a:pPr>
              <a:buFontTx/>
              <a:buChar char="-"/>
            </a:pPr>
            <a:r>
              <a:rPr lang="ru-RU" sz="2400" dirty="0"/>
              <a:t>«включает» рефлексию (знаю-не знаю, умею-не умею)</a:t>
            </a:r>
          </a:p>
          <a:p>
            <a:pPr>
              <a:buFontTx/>
              <a:buChar char="-"/>
            </a:pPr>
            <a:r>
              <a:rPr lang="ru-RU" sz="2400" dirty="0"/>
              <a:t>«ищет» ресурсы для самоподготовки</a:t>
            </a:r>
          </a:p>
          <a:p>
            <a:pPr>
              <a:buFontTx/>
              <a:buChar char="-"/>
            </a:pPr>
            <a:r>
              <a:rPr lang="ru-RU" sz="2400" dirty="0"/>
              <a:t>«производит» ревизию наличных способов деятельности</a:t>
            </a:r>
          </a:p>
          <a:p>
            <a:pPr>
              <a:buFontTx/>
              <a:buChar char="-"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! Формирующая оценка                             «контрольная» оценка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е равно 3">
            <a:extLst>
              <a:ext uri="{FF2B5EF4-FFF2-40B4-BE49-F238E27FC236}">
                <a16:creationId xmlns:a16="http://schemas.microsoft.com/office/drawing/2014/main" id="{A86468D7-0A09-4B64-A7AA-9711D1168DA3}"/>
              </a:ext>
            </a:extLst>
          </p:cNvPr>
          <p:cNvSpPr/>
          <p:nvPr/>
        </p:nvSpPr>
        <p:spPr>
          <a:xfrm>
            <a:off x="4637255" y="5212966"/>
            <a:ext cx="1524000" cy="643944"/>
          </a:xfrm>
          <a:prstGeom prst="mathNotEqual">
            <a:avLst>
              <a:gd name="adj1" fmla="val 23520"/>
              <a:gd name="adj2" fmla="val 6600000"/>
              <a:gd name="adj3" fmla="val 23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765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5ECD38-3F46-4380-9BE8-A8E2DE846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Пример чек-листа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A60676-F892-40D5-83A5-96E37407B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90164"/>
            <a:ext cx="9947736" cy="408995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Тема «Эмоции и эмоциональные состояния» </a:t>
            </a:r>
          </a:p>
          <a:p>
            <a:pPr marL="0" indent="0">
              <a:buNone/>
            </a:pPr>
            <a:r>
              <a:rPr lang="ru-RU" dirty="0"/>
              <a:t>Оцениваемый результат - УУД,  самоконтроль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FCAA0328-228E-4D41-9447-A9C21FE69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811371"/>
              </p:ext>
            </p:extLst>
          </p:nvPr>
        </p:nvGraphicFramePr>
        <p:xfrm>
          <a:off x="677334" y="2673838"/>
          <a:ext cx="8709411" cy="298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674">
                  <a:extLst>
                    <a:ext uri="{9D8B030D-6E8A-4147-A177-3AD203B41FA5}">
                      <a16:colId xmlns:a16="http://schemas.microsoft.com/office/drawing/2014/main" val="2841324464"/>
                    </a:ext>
                  </a:extLst>
                </a:gridCol>
                <a:gridCol w="6062684">
                  <a:extLst>
                    <a:ext uri="{9D8B030D-6E8A-4147-A177-3AD203B41FA5}">
                      <a16:colId xmlns:a16="http://schemas.microsoft.com/office/drawing/2014/main" val="440958529"/>
                    </a:ext>
                  </a:extLst>
                </a:gridCol>
                <a:gridCol w="967409">
                  <a:extLst>
                    <a:ext uri="{9D8B030D-6E8A-4147-A177-3AD203B41FA5}">
                      <a16:colId xmlns:a16="http://schemas.microsoft.com/office/drawing/2014/main" val="4149792457"/>
                    </a:ext>
                  </a:extLst>
                </a:gridCol>
                <a:gridCol w="874644">
                  <a:extLst>
                    <a:ext uri="{9D8B030D-6E8A-4147-A177-3AD203B41FA5}">
                      <a16:colId xmlns:a16="http://schemas.microsoft.com/office/drawing/2014/main" val="1191485454"/>
                    </a:ext>
                  </a:extLst>
                </a:gridCol>
              </a:tblGrid>
              <a:tr h="653031">
                <a:tc rowSpan="2"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/>
                        <a:t>Наблюдаемый показатель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/>
                        <a:t>Результат наблюдения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580059"/>
                  </a:ext>
                </a:extLst>
              </a:tr>
              <a:tr h="37834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263345"/>
                  </a:ext>
                </a:extLst>
              </a:tr>
              <a:tr h="507714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Удерживает произвольное внимание 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52891"/>
                  </a:ext>
                </a:extLst>
              </a:tr>
              <a:tr h="557048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Включается своевременно в организованную активность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655175"/>
                  </a:ext>
                </a:extLst>
              </a:tr>
              <a:tr h="512859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Фокусируется на учебной задаче без принуждения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028643"/>
                  </a:ext>
                </a:extLst>
              </a:tr>
              <a:tr h="378343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Обращается к педагогу за необходимыми уточнениями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588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216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9C9F43-E348-4EC8-AD22-C45F96424E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1905" y="537102"/>
            <a:ext cx="8613479" cy="970760"/>
          </a:xfrm>
        </p:spPr>
        <p:txBody>
          <a:bodyPr>
            <a:noAutofit/>
          </a:bodyPr>
          <a:lstStyle/>
          <a:p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Текущий тематический контроль – роль рабочих программ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3B77C41-4A11-4426-9D3F-944E7D4C00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4671303"/>
              </p:ext>
            </p:extLst>
          </p:nvPr>
        </p:nvGraphicFramePr>
        <p:xfrm>
          <a:off x="1151905" y="1734141"/>
          <a:ext cx="10189029" cy="4586757"/>
        </p:xfrm>
        <a:graphic>
          <a:graphicData uri="http://schemas.openxmlformats.org/drawingml/2006/table">
            <a:tbl>
              <a:tblPr firstRow="1" firstCol="1" bandRow="1"/>
              <a:tblGrid>
                <a:gridCol w="1482572">
                  <a:extLst>
                    <a:ext uri="{9D8B030D-6E8A-4147-A177-3AD203B41FA5}">
                      <a16:colId xmlns:a16="http://schemas.microsoft.com/office/drawing/2014/main" val="854104748"/>
                    </a:ext>
                  </a:extLst>
                </a:gridCol>
                <a:gridCol w="1243948">
                  <a:extLst>
                    <a:ext uri="{9D8B030D-6E8A-4147-A177-3AD203B41FA5}">
                      <a16:colId xmlns:a16="http://schemas.microsoft.com/office/drawing/2014/main" val="1291962350"/>
                    </a:ext>
                  </a:extLst>
                </a:gridCol>
                <a:gridCol w="1266369">
                  <a:extLst>
                    <a:ext uri="{9D8B030D-6E8A-4147-A177-3AD203B41FA5}">
                      <a16:colId xmlns:a16="http://schemas.microsoft.com/office/drawing/2014/main" val="4085281376"/>
                    </a:ext>
                  </a:extLst>
                </a:gridCol>
                <a:gridCol w="1209113">
                  <a:extLst>
                    <a:ext uri="{9D8B030D-6E8A-4147-A177-3AD203B41FA5}">
                      <a16:colId xmlns:a16="http://schemas.microsoft.com/office/drawing/2014/main" val="3605889822"/>
                    </a:ext>
                  </a:extLst>
                </a:gridCol>
                <a:gridCol w="1725163">
                  <a:extLst>
                    <a:ext uri="{9D8B030D-6E8A-4147-A177-3AD203B41FA5}">
                      <a16:colId xmlns:a16="http://schemas.microsoft.com/office/drawing/2014/main" val="1699975182"/>
                    </a:ext>
                  </a:extLst>
                </a:gridCol>
                <a:gridCol w="2170049">
                  <a:extLst>
                    <a:ext uri="{9D8B030D-6E8A-4147-A177-3AD203B41FA5}">
                      <a16:colId xmlns:a16="http://schemas.microsoft.com/office/drawing/2014/main" val="939058715"/>
                    </a:ext>
                  </a:extLst>
                </a:gridCol>
                <a:gridCol w="1091815">
                  <a:extLst>
                    <a:ext uri="{9D8B030D-6E8A-4147-A177-3AD203B41FA5}">
                      <a16:colId xmlns:a16="http://schemas.microsoft.com/office/drawing/2014/main" val="2825229539"/>
                    </a:ext>
                  </a:extLst>
                </a:gridCol>
              </a:tblGrid>
              <a:tr h="1106279">
                <a:tc rowSpan="3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 err="1">
                          <a:effectLst/>
                        </a:rPr>
                        <a:t>Темати-ческий</a:t>
                      </a:r>
                      <a:r>
                        <a:rPr lang="ru-RU" sz="2100" dirty="0">
                          <a:effectLst/>
                        </a:rPr>
                        <a:t> раздел/ часы</a:t>
                      </a:r>
                      <a:endParaRPr lang="ru-RU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Содержание (КЭС)</a:t>
                      </a:r>
                      <a:endParaRPr lang="ru-RU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>
                          <a:solidFill>
                            <a:schemeClr val="tx1"/>
                          </a:solidFill>
                          <a:effectLst/>
                        </a:rPr>
                        <a:t>Планируемые образовательные результаты</a:t>
                      </a:r>
                      <a:endParaRPr lang="ru-RU" sz="2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КИМ</a:t>
                      </a:r>
                      <a:endParaRPr lang="ru-RU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990682"/>
                  </a:ext>
                </a:extLst>
              </a:tr>
              <a:tr h="10552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 err="1">
                          <a:effectLst/>
                        </a:rPr>
                        <a:t>Лич-ностные</a:t>
                      </a:r>
                      <a:endParaRPr lang="ru-RU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381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B39F">
                        <a:lumMod val="60000"/>
                        <a:lumOff val="4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Мета-пред-</a:t>
                      </a:r>
                      <a:r>
                        <a:rPr lang="ru-RU" sz="2100" dirty="0" err="1">
                          <a:effectLst/>
                        </a:rPr>
                        <a:t>метные</a:t>
                      </a:r>
                      <a:r>
                        <a:rPr lang="ru-RU" sz="2100" dirty="0">
                          <a:effectLst/>
                        </a:rPr>
                        <a:t> </a:t>
                      </a:r>
                      <a:endParaRPr lang="ru-RU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B39F">
                        <a:lumMod val="60000"/>
                        <a:lumOff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Предметные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(учебные действия с предметным содержанием)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381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B39F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233892"/>
                  </a:ext>
                </a:extLst>
              </a:tr>
              <a:tr h="1652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Ученик научится</a:t>
                      </a:r>
                      <a:endParaRPr lang="ru-RU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Ученик получит возможность научиться</a:t>
                      </a:r>
                      <a:endParaRPr lang="ru-RU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381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933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998131"/>
                  </a:ext>
                </a:extLst>
              </a:tr>
              <a:tr h="3863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…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406379"/>
                  </a:ext>
                </a:extLst>
              </a:tr>
              <a:tr h="3863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…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647" marR="89647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451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78807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нтеграл">
  <a:themeElements>
    <a:clrScheme name="Интеграл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219</TotalTime>
  <Words>1178</Words>
  <Application>Microsoft Office PowerPoint</Application>
  <PresentationFormat>Широкоэкранный</PresentationFormat>
  <Paragraphs>146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7" baseType="lpstr">
      <vt:lpstr>Arial</vt:lpstr>
      <vt:lpstr>Calibri</vt:lpstr>
      <vt:lpstr>Calibri Light</vt:lpstr>
      <vt:lpstr>Corbel</vt:lpstr>
      <vt:lpstr>Tw Cen MT</vt:lpstr>
      <vt:lpstr>Tw Cen MT Condensed</vt:lpstr>
      <vt:lpstr>Verdana</vt:lpstr>
      <vt:lpstr>Wingdings</vt:lpstr>
      <vt:lpstr>Wingdings 2</vt:lpstr>
      <vt:lpstr>Wingdings 3</vt:lpstr>
      <vt:lpstr>HDOfficeLightV0</vt:lpstr>
      <vt:lpstr>Интеграл</vt:lpstr>
      <vt:lpstr>Текущий контроль успеваемости</vt:lpstr>
      <vt:lpstr>Текущий контроль в структуре ВСОКО</vt:lpstr>
      <vt:lpstr>Текущий поурочный «контроль»</vt:lpstr>
      <vt:lpstr>Приемы формирующей оценки</vt:lpstr>
      <vt:lpstr>Презентация PowerPoint</vt:lpstr>
      <vt:lpstr>Способы управления мотивацией ученика</vt:lpstr>
      <vt:lpstr>Ученик как субъект оценки</vt:lpstr>
      <vt:lpstr>Пример чек-листа</vt:lpstr>
      <vt:lpstr>Текущий тематический контроль – роль рабочих программ</vt:lpstr>
      <vt:lpstr>Подходы и условия</vt:lpstr>
      <vt:lpstr>Презентация PowerPoint</vt:lpstr>
      <vt:lpstr>Формулировка результатов в РП и кодификаторе</vt:lpstr>
      <vt:lpstr>С чего начать:</vt:lpstr>
      <vt:lpstr>Материалы на сайте АРОО (ассоциация руководителей ОО)</vt:lpstr>
      <vt:lpstr>Благодарю за внимание!  Всегда рады сотрудничеству!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и методы оценки </dc:title>
  <dc:creator>Галина Савиных</dc:creator>
  <cp:lastModifiedBy>Галина Савиных</cp:lastModifiedBy>
  <cp:revision>41</cp:revision>
  <dcterms:created xsi:type="dcterms:W3CDTF">2020-01-24T12:02:47Z</dcterms:created>
  <dcterms:modified xsi:type="dcterms:W3CDTF">2020-09-17T06:37:10Z</dcterms:modified>
</cp:coreProperties>
</file>