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161" r:id="rId2"/>
    <p:sldId id="2189" r:id="rId3"/>
    <p:sldId id="663" r:id="rId4"/>
    <p:sldId id="2190" r:id="rId5"/>
    <p:sldId id="664" r:id="rId6"/>
    <p:sldId id="2191" r:id="rId7"/>
    <p:sldId id="267" r:id="rId8"/>
    <p:sldId id="2146" r:id="rId9"/>
    <p:sldId id="2148" r:id="rId10"/>
    <p:sldId id="333" r:id="rId11"/>
    <p:sldId id="337" r:id="rId12"/>
    <p:sldId id="335" r:id="rId13"/>
    <p:sldId id="2174" r:id="rId14"/>
    <p:sldId id="2150" r:id="rId15"/>
    <p:sldId id="2157" r:id="rId16"/>
    <p:sldId id="2192" r:id="rId17"/>
    <p:sldId id="2193" r:id="rId18"/>
    <p:sldId id="2151" r:id="rId19"/>
    <p:sldId id="2160" r:id="rId20"/>
    <p:sldId id="2159" r:id="rId21"/>
    <p:sldId id="263" r:id="rId22"/>
    <p:sldId id="264" r:id="rId23"/>
    <p:sldId id="266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6B482-BBD6-4393-883C-1B38C3AAEB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6A14FB5-A3A7-4408-B641-F98EA46E4D5C}">
      <dgm:prSet phldrT="[Текст]"/>
      <dgm:spPr/>
      <dgm:t>
        <a:bodyPr/>
        <a:lstStyle/>
        <a:p>
          <a:r>
            <a:rPr lang="ru-RU" dirty="0"/>
            <a:t>Освоение понятий и терминов, называющих результат</a:t>
          </a:r>
        </a:p>
      </dgm:t>
    </dgm:pt>
    <dgm:pt modelId="{26D3D801-0DB4-4667-9C77-39305A4CC16E}" type="parTrans" cxnId="{215B2701-D0B6-41F3-885F-ACD11DB72CAC}">
      <dgm:prSet/>
      <dgm:spPr/>
      <dgm:t>
        <a:bodyPr/>
        <a:lstStyle/>
        <a:p>
          <a:endParaRPr lang="ru-RU"/>
        </a:p>
      </dgm:t>
    </dgm:pt>
    <dgm:pt modelId="{0C9EE58D-6F67-475D-A833-3F810D0736A5}" type="sibTrans" cxnId="{215B2701-D0B6-41F3-885F-ACD11DB72CAC}">
      <dgm:prSet/>
      <dgm:spPr/>
      <dgm:t>
        <a:bodyPr/>
        <a:lstStyle/>
        <a:p>
          <a:endParaRPr lang="ru-RU"/>
        </a:p>
      </dgm:t>
    </dgm:pt>
    <dgm:pt modelId="{8B523D50-9AAF-4081-8444-0E26DB59E486}">
      <dgm:prSet phldrT="[Текст]"/>
      <dgm:spPr/>
      <dgm:t>
        <a:bodyPr/>
        <a:lstStyle/>
        <a:p>
          <a:r>
            <a:rPr lang="ru-RU" dirty="0"/>
            <a:t>Первичный опыт или выполнение действия с поддержкой и (или) по инициативе педагога</a:t>
          </a:r>
        </a:p>
      </dgm:t>
    </dgm:pt>
    <dgm:pt modelId="{4F96065C-7282-4829-A414-6BC05F42A291}" type="parTrans" cxnId="{AB3EC9C3-57A8-4041-8171-C386B58E1AA8}">
      <dgm:prSet/>
      <dgm:spPr/>
      <dgm:t>
        <a:bodyPr/>
        <a:lstStyle/>
        <a:p>
          <a:endParaRPr lang="ru-RU"/>
        </a:p>
      </dgm:t>
    </dgm:pt>
    <dgm:pt modelId="{526D86E8-1120-488F-A6F8-67A0352B311A}" type="sibTrans" cxnId="{AB3EC9C3-57A8-4041-8171-C386B58E1AA8}">
      <dgm:prSet/>
      <dgm:spPr/>
      <dgm:t>
        <a:bodyPr/>
        <a:lstStyle/>
        <a:p>
          <a:endParaRPr lang="ru-RU"/>
        </a:p>
      </dgm:t>
    </dgm:pt>
    <dgm:pt modelId="{F8429826-6149-42E8-BD15-85B712F6426A}">
      <dgm:prSet phldrT="[Текст]"/>
      <dgm:spPr/>
      <dgm:t>
        <a:bodyPr/>
        <a:lstStyle/>
        <a:p>
          <a:r>
            <a:rPr lang="ru-RU" dirty="0"/>
            <a:t>Закрепление опыта в индивидуальном проекте и (или) самостоятельном решении учебной задачи</a:t>
          </a:r>
        </a:p>
      </dgm:t>
    </dgm:pt>
    <dgm:pt modelId="{C0AEFB84-5C68-402D-8FCD-6ECCAE7B4474}" type="parTrans" cxnId="{792EC65C-603E-4FCB-87EA-650C2E204D0F}">
      <dgm:prSet/>
      <dgm:spPr/>
      <dgm:t>
        <a:bodyPr/>
        <a:lstStyle/>
        <a:p>
          <a:endParaRPr lang="ru-RU"/>
        </a:p>
      </dgm:t>
    </dgm:pt>
    <dgm:pt modelId="{8FC86D5B-4F3E-4F46-85BC-5675F92C0660}" type="sibTrans" cxnId="{792EC65C-603E-4FCB-87EA-650C2E204D0F}">
      <dgm:prSet/>
      <dgm:spPr/>
      <dgm:t>
        <a:bodyPr/>
        <a:lstStyle/>
        <a:p>
          <a:endParaRPr lang="ru-RU"/>
        </a:p>
      </dgm:t>
    </dgm:pt>
    <dgm:pt modelId="{4DF76F30-D2B8-45FB-8D33-7F87466C2981}" type="pres">
      <dgm:prSet presAssocID="{51F6B482-BBD6-4393-883C-1B38C3AAEB53}" presName="CompostProcess" presStyleCnt="0">
        <dgm:presLayoutVars>
          <dgm:dir/>
          <dgm:resizeHandles val="exact"/>
        </dgm:presLayoutVars>
      </dgm:prSet>
      <dgm:spPr/>
    </dgm:pt>
    <dgm:pt modelId="{2A8329D9-6DE5-4ADF-A87F-12E1C9ABF507}" type="pres">
      <dgm:prSet presAssocID="{51F6B482-BBD6-4393-883C-1B38C3AAEB53}" presName="arrow" presStyleLbl="bgShp" presStyleIdx="0" presStyleCnt="1" custLinFactNeighborX="-5" custLinFactNeighborY="1038"/>
      <dgm:spPr>
        <a:solidFill>
          <a:schemeClr val="accent3"/>
        </a:solidFill>
      </dgm:spPr>
    </dgm:pt>
    <dgm:pt modelId="{55C4558A-95C4-4E0D-99B9-2D72B18714B0}" type="pres">
      <dgm:prSet presAssocID="{51F6B482-BBD6-4393-883C-1B38C3AAEB53}" presName="linearProcess" presStyleCnt="0"/>
      <dgm:spPr/>
    </dgm:pt>
    <dgm:pt modelId="{8D484889-D7C8-4301-A7D4-B4FA50D0469B}" type="pres">
      <dgm:prSet presAssocID="{D6A14FB5-A3A7-4408-B641-F98EA46E4D5C}" presName="textNode" presStyleLbl="node1" presStyleIdx="0" presStyleCnt="3">
        <dgm:presLayoutVars>
          <dgm:bulletEnabled val="1"/>
        </dgm:presLayoutVars>
      </dgm:prSet>
      <dgm:spPr/>
    </dgm:pt>
    <dgm:pt modelId="{0446A125-73ED-45F0-8B79-5C773785B0B1}" type="pres">
      <dgm:prSet presAssocID="{0C9EE58D-6F67-475D-A833-3F810D0736A5}" presName="sibTrans" presStyleCnt="0"/>
      <dgm:spPr/>
    </dgm:pt>
    <dgm:pt modelId="{724BB321-D16F-4611-ABEC-E7A807E1F7EF}" type="pres">
      <dgm:prSet presAssocID="{8B523D50-9AAF-4081-8444-0E26DB59E486}" presName="textNode" presStyleLbl="node1" presStyleIdx="1" presStyleCnt="3">
        <dgm:presLayoutVars>
          <dgm:bulletEnabled val="1"/>
        </dgm:presLayoutVars>
      </dgm:prSet>
      <dgm:spPr/>
    </dgm:pt>
    <dgm:pt modelId="{28F5AD02-20A9-45DF-85C6-85C15F0F7931}" type="pres">
      <dgm:prSet presAssocID="{526D86E8-1120-488F-A6F8-67A0352B311A}" presName="sibTrans" presStyleCnt="0"/>
      <dgm:spPr/>
    </dgm:pt>
    <dgm:pt modelId="{0088E5A5-A2B3-49F3-A9A7-B51BDD8B6279}" type="pres">
      <dgm:prSet presAssocID="{F8429826-6149-42E8-BD15-85B712F6426A}" presName="textNode" presStyleLbl="node1" presStyleIdx="2" presStyleCnt="3" custLinFactNeighborY="2595">
        <dgm:presLayoutVars>
          <dgm:bulletEnabled val="1"/>
        </dgm:presLayoutVars>
      </dgm:prSet>
      <dgm:spPr/>
    </dgm:pt>
  </dgm:ptLst>
  <dgm:cxnLst>
    <dgm:cxn modelId="{215B2701-D0B6-41F3-885F-ACD11DB72CAC}" srcId="{51F6B482-BBD6-4393-883C-1B38C3AAEB53}" destId="{D6A14FB5-A3A7-4408-B641-F98EA46E4D5C}" srcOrd="0" destOrd="0" parTransId="{26D3D801-0DB4-4667-9C77-39305A4CC16E}" sibTransId="{0C9EE58D-6F67-475D-A833-3F810D0736A5}"/>
    <dgm:cxn modelId="{EECB1204-FD7C-4139-B1A4-6F0AA29994D7}" type="presOf" srcId="{8B523D50-9AAF-4081-8444-0E26DB59E486}" destId="{724BB321-D16F-4611-ABEC-E7A807E1F7EF}" srcOrd="0" destOrd="0" presId="urn:microsoft.com/office/officeart/2005/8/layout/hProcess9"/>
    <dgm:cxn modelId="{EC94EC5B-CE2B-415B-90A7-73395A11FACB}" type="presOf" srcId="{D6A14FB5-A3A7-4408-B641-F98EA46E4D5C}" destId="{8D484889-D7C8-4301-A7D4-B4FA50D0469B}" srcOrd="0" destOrd="0" presId="urn:microsoft.com/office/officeart/2005/8/layout/hProcess9"/>
    <dgm:cxn modelId="{792EC65C-603E-4FCB-87EA-650C2E204D0F}" srcId="{51F6B482-BBD6-4393-883C-1B38C3AAEB53}" destId="{F8429826-6149-42E8-BD15-85B712F6426A}" srcOrd="2" destOrd="0" parTransId="{C0AEFB84-5C68-402D-8FCD-6ECCAE7B4474}" sibTransId="{8FC86D5B-4F3E-4F46-85BC-5675F92C0660}"/>
    <dgm:cxn modelId="{F2848EAA-7DF2-47A7-B562-2301DFDF411D}" type="presOf" srcId="{F8429826-6149-42E8-BD15-85B712F6426A}" destId="{0088E5A5-A2B3-49F3-A9A7-B51BDD8B6279}" srcOrd="0" destOrd="0" presId="urn:microsoft.com/office/officeart/2005/8/layout/hProcess9"/>
    <dgm:cxn modelId="{C3E91CC3-7A71-42E1-962E-FAE80EBA3EF3}" type="presOf" srcId="{51F6B482-BBD6-4393-883C-1B38C3AAEB53}" destId="{4DF76F30-D2B8-45FB-8D33-7F87466C2981}" srcOrd="0" destOrd="0" presId="urn:microsoft.com/office/officeart/2005/8/layout/hProcess9"/>
    <dgm:cxn modelId="{AB3EC9C3-57A8-4041-8171-C386B58E1AA8}" srcId="{51F6B482-BBD6-4393-883C-1B38C3AAEB53}" destId="{8B523D50-9AAF-4081-8444-0E26DB59E486}" srcOrd="1" destOrd="0" parTransId="{4F96065C-7282-4829-A414-6BC05F42A291}" sibTransId="{526D86E8-1120-488F-A6F8-67A0352B311A}"/>
    <dgm:cxn modelId="{FF56347F-3B6B-4DBB-9762-6764F268B261}" type="presParOf" srcId="{4DF76F30-D2B8-45FB-8D33-7F87466C2981}" destId="{2A8329D9-6DE5-4ADF-A87F-12E1C9ABF507}" srcOrd="0" destOrd="0" presId="urn:microsoft.com/office/officeart/2005/8/layout/hProcess9"/>
    <dgm:cxn modelId="{8E59493B-5CAA-4E64-8FE4-78E40BEA5392}" type="presParOf" srcId="{4DF76F30-D2B8-45FB-8D33-7F87466C2981}" destId="{55C4558A-95C4-4E0D-99B9-2D72B18714B0}" srcOrd="1" destOrd="0" presId="urn:microsoft.com/office/officeart/2005/8/layout/hProcess9"/>
    <dgm:cxn modelId="{BBBCF3F0-FA7D-454C-A3DB-B6CBF15A698E}" type="presParOf" srcId="{55C4558A-95C4-4E0D-99B9-2D72B18714B0}" destId="{8D484889-D7C8-4301-A7D4-B4FA50D0469B}" srcOrd="0" destOrd="0" presId="urn:microsoft.com/office/officeart/2005/8/layout/hProcess9"/>
    <dgm:cxn modelId="{20373851-453F-43A3-8C5E-5ADFAF84E927}" type="presParOf" srcId="{55C4558A-95C4-4E0D-99B9-2D72B18714B0}" destId="{0446A125-73ED-45F0-8B79-5C773785B0B1}" srcOrd="1" destOrd="0" presId="urn:microsoft.com/office/officeart/2005/8/layout/hProcess9"/>
    <dgm:cxn modelId="{F0C28B29-F1C6-4263-B12A-A42E0EF6BE55}" type="presParOf" srcId="{55C4558A-95C4-4E0D-99B9-2D72B18714B0}" destId="{724BB321-D16F-4611-ABEC-E7A807E1F7EF}" srcOrd="2" destOrd="0" presId="urn:microsoft.com/office/officeart/2005/8/layout/hProcess9"/>
    <dgm:cxn modelId="{71CC26CA-60A0-4094-9E18-DA1301A470C9}" type="presParOf" srcId="{55C4558A-95C4-4E0D-99B9-2D72B18714B0}" destId="{28F5AD02-20A9-45DF-85C6-85C15F0F7931}" srcOrd="3" destOrd="0" presId="urn:microsoft.com/office/officeart/2005/8/layout/hProcess9"/>
    <dgm:cxn modelId="{6E766AA6-E2F3-4AA5-A4C0-38E3619CAA90}" type="presParOf" srcId="{55C4558A-95C4-4E0D-99B9-2D72B18714B0}" destId="{0088E5A5-A2B3-49F3-A9A7-B51BDD8B62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12AB6-B7C7-41E5-871B-6255069BCE4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62CB478-5F1E-4A38-99F3-BAF85EFFABC2}">
      <dgm:prSet phldrT="[Текст]"/>
      <dgm:spPr/>
      <dgm:t>
        <a:bodyPr/>
        <a:lstStyle/>
        <a:p>
          <a:r>
            <a:rPr lang="ru-RU" dirty="0"/>
            <a:t>Достижение</a:t>
          </a:r>
        </a:p>
      </dgm:t>
    </dgm:pt>
    <dgm:pt modelId="{3F93EE4D-216F-4AAD-9D7D-D10EA86248F0}" type="parTrans" cxnId="{A50ECBE0-9465-4C73-A15C-53578DC0138B}">
      <dgm:prSet/>
      <dgm:spPr/>
      <dgm:t>
        <a:bodyPr/>
        <a:lstStyle/>
        <a:p>
          <a:endParaRPr lang="ru-RU"/>
        </a:p>
      </dgm:t>
    </dgm:pt>
    <dgm:pt modelId="{1F77365A-491B-4623-8514-C2A6D7E29799}" type="sibTrans" cxnId="{A50ECBE0-9465-4C73-A15C-53578DC0138B}">
      <dgm:prSet/>
      <dgm:spPr/>
      <dgm:t>
        <a:bodyPr/>
        <a:lstStyle/>
        <a:p>
          <a:endParaRPr lang="ru-RU"/>
        </a:p>
      </dgm:t>
    </dgm:pt>
    <dgm:pt modelId="{3099DC4E-722E-46F2-936C-87B7F03B9AEE}">
      <dgm:prSet phldrT="[Текст]"/>
      <dgm:spPr/>
      <dgm:t>
        <a:bodyPr/>
        <a:lstStyle/>
        <a:p>
          <a:r>
            <a:rPr lang="ru-RU" dirty="0"/>
            <a:t>Измерение</a:t>
          </a:r>
        </a:p>
      </dgm:t>
    </dgm:pt>
    <dgm:pt modelId="{5FB6C32C-B256-4979-A2A7-B26B4495FB00}" type="parTrans" cxnId="{50BA655D-9FCE-491A-A6A1-577BF2313FCF}">
      <dgm:prSet/>
      <dgm:spPr/>
      <dgm:t>
        <a:bodyPr/>
        <a:lstStyle/>
        <a:p>
          <a:endParaRPr lang="ru-RU"/>
        </a:p>
      </dgm:t>
    </dgm:pt>
    <dgm:pt modelId="{39BB18D8-ED9B-4067-A5D3-18107E6C6E34}" type="sibTrans" cxnId="{50BA655D-9FCE-491A-A6A1-577BF2313FCF}">
      <dgm:prSet/>
      <dgm:spPr/>
      <dgm:t>
        <a:bodyPr/>
        <a:lstStyle/>
        <a:p>
          <a:endParaRPr lang="ru-RU"/>
        </a:p>
      </dgm:t>
    </dgm:pt>
    <dgm:pt modelId="{13E1981E-345F-4542-9B04-B22DA6AB507E}">
      <dgm:prSet phldrT="[Текст]"/>
      <dgm:spPr/>
      <dgm:t>
        <a:bodyPr/>
        <a:lstStyle/>
        <a:p>
          <a:r>
            <a:rPr lang="ru-RU" dirty="0"/>
            <a:t>Назначенная цена</a:t>
          </a:r>
        </a:p>
      </dgm:t>
    </dgm:pt>
    <dgm:pt modelId="{1714DE0C-3D12-47A9-BA54-10C0FD3472ED}" type="parTrans" cxnId="{E393D652-2F0A-4921-9E53-1946D0A77C08}">
      <dgm:prSet/>
      <dgm:spPr/>
      <dgm:t>
        <a:bodyPr/>
        <a:lstStyle/>
        <a:p>
          <a:endParaRPr lang="ru-RU"/>
        </a:p>
      </dgm:t>
    </dgm:pt>
    <dgm:pt modelId="{475DEE82-C43E-4822-A5A8-F38BF78BAF34}" type="sibTrans" cxnId="{E393D652-2F0A-4921-9E53-1946D0A77C08}">
      <dgm:prSet/>
      <dgm:spPr/>
      <dgm:t>
        <a:bodyPr/>
        <a:lstStyle/>
        <a:p>
          <a:endParaRPr lang="ru-RU"/>
        </a:p>
      </dgm:t>
    </dgm:pt>
    <dgm:pt modelId="{9913B010-241F-4202-8741-6D1F9A23BC56}" type="pres">
      <dgm:prSet presAssocID="{2A412AB6-B7C7-41E5-871B-6255069BCE42}" presName="compositeShape" presStyleCnt="0">
        <dgm:presLayoutVars>
          <dgm:chMax val="7"/>
          <dgm:dir/>
          <dgm:resizeHandles val="exact"/>
        </dgm:presLayoutVars>
      </dgm:prSet>
      <dgm:spPr/>
    </dgm:pt>
    <dgm:pt modelId="{73EADB16-05A4-479A-88D3-490240F242DB}" type="pres">
      <dgm:prSet presAssocID="{2A412AB6-B7C7-41E5-871B-6255069BCE42}" presName="wedge1" presStyleLbl="node1" presStyleIdx="0" presStyleCnt="3"/>
      <dgm:spPr/>
    </dgm:pt>
    <dgm:pt modelId="{6DA65460-4DA3-4DF0-9C30-7F6B0C30F633}" type="pres">
      <dgm:prSet presAssocID="{2A412AB6-B7C7-41E5-871B-6255069BCE42}" presName="dummy1a" presStyleCnt="0"/>
      <dgm:spPr/>
    </dgm:pt>
    <dgm:pt modelId="{31D74888-9CB0-41CC-8EF8-F9FE16A17AB3}" type="pres">
      <dgm:prSet presAssocID="{2A412AB6-B7C7-41E5-871B-6255069BCE42}" presName="dummy1b" presStyleCnt="0"/>
      <dgm:spPr/>
    </dgm:pt>
    <dgm:pt modelId="{9F44ABCD-AB9F-4B70-B5CC-4625DFC140CC}" type="pres">
      <dgm:prSet presAssocID="{2A412AB6-B7C7-41E5-871B-6255069BCE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6EAD25-03B4-405F-A1BC-9FBFBEC91DB4}" type="pres">
      <dgm:prSet presAssocID="{2A412AB6-B7C7-41E5-871B-6255069BCE42}" presName="wedge2" presStyleLbl="node1" presStyleIdx="1" presStyleCnt="3"/>
      <dgm:spPr/>
    </dgm:pt>
    <dgm:pt modelId="{C1D0B536-F7A6-4D8F-AF80-08935BE618AC}" type="pres">
      <dgm:prSet presAssocID="{2A412AB6-B7C7-41E5-871B-6255069BCE42}" presName="dummy2a" presStyleCnt="0"/>
      <dgm:spPr/>
    </dgm:pt>
    <dgm:pt modelId="{3F708785-EC76-4F80-B95C-DB8976006AB3}" type="pres">
      <dgm:prSet presAssocID="{2A412AB6-B7C7-41E5-871B-6255069BCE42}" presName="dummy2b" presStyleCnt="0"/>
      <dgm:spPr/>
    </dgm:pt>
    <dgm:pt modelId="{A60ED3B7-58AF-4147-A908-3DE1901D015B}" type="pres">
      <dgm:prSet presAssocID="{2A412AB6-B7C7-41E5-871B-6255069BCE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0228F49-9B0E-4F66-9695-E8EEC4383C27}" type="pres">
      <dgm:prSet presAssocID="{2A412AB6-B7C7-41E5-871B-6255069BCE42}" presName="wedge3" presStyleLbl="node1" presStyleIdx="2" presStyleCnt="3"/>
      <dgm:spPr/>
    </dgm:pt>
    <dgm:pt modelId="{06F17002-35F8-4296-8320-6E986A56DC32}" type="pres">
      <dgm:prSet presAssocID="{2A412AB6-B7C7-41E5-871B-6255069BCE42}" presName="dummy3a" presStyleCnt="0"/>
      <dgm:spPr/>
    </dgm:pt>
    <dgm:pt modelId="{02585601-A431-4747-B23C-99DEAFF1E191}" type="pres">
      <dgm:prSet presAssocID="{2A412AB6-B7C7-41E5-871B-6255069BCE42}" presName="dummy3b" presStyleCnt="0"/>
      <dgm:spPr/>
    </dgm:pt>
    <dgm:pt modelId="{6F7C685B-FF1D-4889-A560-9E91BBF8302C}" type="pres">
      <dgm:prSet presAssocID="{2A412AB6-B7C7-41E5-871B-6255069BCE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530C81F-C4DD-4318-ADFE-39CB9D342610}" type="pres">
      <dgm:prSet presAssocID="{1F77365A-491B-4623-8514-C2A6D7E29799}" presName="arrowWedge1" presStyleLbl="fgSibTrans2D1" presStyleIdx="0" presStyleCnt="3"/>
      <dgm:spPr/>
    </dgm:pt>
    <dgm:pt modelId="{C2631544-07BD-479A-A6ED-B13719883F14}" type="pres">
      <dgm:prSet presAssocID="{39BB18D8-ED9B-4067-A5D3-18107E6C6E34}" presName="arrowWedge2" presStyleLbl="fgSibTrans2D1" presStyleIdx="1" presStyleCnt="3"/>
      <dgm:spPr/>
    </dgm:pt>
    <dgm:pt modelId="{D173FDE2-D8E5-4C0E-8D6F-2EDBEB902C3E}" type="pres">
      <dgm:prSet presAssocID="{475DEE82-C43E-4822-A5A8-F38BF78BAF34}" presName="arrowWedge3" presStyleLbl="fgSibTrans2D1" presStyleIdx="2" presStyleCnt="3"/>
      <dgm:spPr/>
    </dgm:pt>
  </dgm:ptLst>
  <dgm:cxnLst>
    <dgm:cxn modelId="{0C6F0214-1EDA-47A8-AF3A-C9308005614E}" type="presOf" srcId="{2A412AB6-B7C7-41E5-871B-6255069BCE42}" destId="{9913B010-241F-4202-8741-6D1F9A23BC56}" srcOrd="0" destOrd="0" presId="urn:microsoft.com/office/officeart/2005/8/layout/cycle8"/>
    <dgm:cxn modelId="{50BA655D-9FCE-491A-A6A1-577BF2313FCF}" srcId="{2A412AB6-B7C7-41E5-871B-6255069BCE42}" destId="{3099DC4E-722E-46F2-936C-87B7F03B9AEE}" srcOrd="1" destOrd="0" parTransId="{5FB6C32C-B256-4979-A2A7-B26B4495FB00}" sibTransId="{39BB18D8-ED9B-4067-A5D3-18107E6C6E34}"/>
    <dgm:cxn modelId="{B4571165-DFC0-415A-959B-61EE8DBCE421}" type="presOf" srcId="{13E1981E-345F-4542-9B04-B22DA6AB507E}" destId="{6F7C685B-FF1D-4889-A560-9E91BBF8302C}" srcOrd="1" destOrd="0" presId="urn:microsoft.com/office/officeart/2005/8/layout/cycle8"/>
    <dgm:cxn modelId="{D290EB45-77F4-437B-A52E-9FB2F4A63393}" type="presOf" srcId="{C62CB478-5F1E-4A38-99F3-BAF85EFFABC2}" destId="{9F44ABCD-AB9F-4B70-B5CC-4625DFC140CC}" srcOrd="1" destOrd="0" presId="urn:microsoft.com/office/officeart/2005/8/layout/cycle8"/>
    <dgm:cxn modelId="{96214A49-8FAB-4650-B7EE-1A5BE2148C19}" type="presOf" srcId="{3099DC4E-722E-46F2-936C-87B7F03B9AEE}" destId="{FD6EAD25-03B4-405F-A1BC-9FBFBEC91DB4}" srcOrd="0" destOrd="0" presId="urn:microsoft.com/office/officeart/2005/8/layout/cycle8"/>
    <dgm:cxn modelId="{E393D652-2F0A-4921-9E53-1946D0A77C08}" srcId="{2A412AB6-B7C7-41E5-871B-6255069BCE42}" destId="{13E1981E-345F-4542-9B04-B22DA6AB507E}" srcOrd="2" destOrd="0" parTransId="{1714DE0C-3D12-47A9-BA54-10C0FD3472ED}" sibTransId="{475DEE82-C43E-4822-A5A8-F38BF78BAF34}"/>
    <dgm:cxn modelId="{57723681-0986-4D5D-B456-610872B52E58}" type="presOf" srcId="{3099DC4E-722E-46F2-936C-87B7F03B9AEE}" destId="{A60ED3B7-58AF-4147-A908-3DE1901D015B}" srcOrd="1" destOrd="0" presId="urn:microsoft.com/office/officeart/2005/8/layout/cycle8"/>
    <dgm:cxn modelId="{8A98A393-A204-4120-B4E7-81C67E59B495}" type="presOf" srcId="{13E1981E-345F-4542-9B04-B22DA6AB507E}" destId="{90228F49-9B0E-4F66-9695-E8EEC4383C27}" srcOrd="0" destOrd="0" presId="urn:microsoft.com/office/officeart/2005/8/layout/cycle8"/>
    <dgm:cxn modelId="{A50ECBE0-9465-4C73-A15C-53578DC0138B}" srcId="{2A412AB6-B7C7-41E5-871B-6255069BCE42}" destId="{C62CB478-5F1E-4A38-99F3-BAF85EFFABC2}" srcOrd="0" destOrd="0" parTransId="{3F93EE4D-216F-4AAD-9D7D-D10EA86248F0}" sibTransId="{1F77365A-491B-4623-8514-C2A6D7E29799}"/>
    <dgm:cxn modelId="{913C44F1-B054-4FBE-94A0-C062F8964CE7}" type="presOf" srcId="{C62CB478-5F1E-4A38-99F3-BAF85EFFABC2}" destId="{73EADB16-05A4-479A-88D3-490240F242DB}" srcOrd="0" destOrd="0" presId="urn:microsoft.com/office/officeart/2005/8/layout/cycle8"/>
    <dgm:cxn modelId="{C558EA95-404E-4617-B32F-8FE4BE54C54A}" type="presParOf" srcId="{9913B010-241F-4202-8741-6D1F9A23BC56}" destId="{73EADB16-05A4-479A-88D3-490240F242DB}" srcOrd="0" destOrd="0" presId="urn:microsoft.com/office/officeart/2005/8/layout/cycle8"/>
    <dgm:cxn modelId="{B31966CD-B35B-4CF3-AFA0-BCE70EFCEA85}" type="presParOf" srcId="{9913B010-241F-4202-8741-6D1F9A23BC56}" destId="{6DA65460-4DA3-4DF0-9C30-7F6B0C30F633}" srcOrd="1" destOrd="0" presId="urn:microsoft.com/office/officeart/2005/8/layout/cycle8"/>
    <dgm:cxn modelId="{1B42827C-55A2-436F-B731-82D9A9EFC6DE}" type="presParOf" srcId="{9913B010-241F-4202-8741-6D1F9A23BC56}" destId="{31D74888-9CB0-41CC-8EF8-F9FE16A17AB3}" srcOrd="2" destOrd="0" presId="urn:microsoft.com/office/officeart/2005/8/layout/cycle8"/>
    <dgm:cxn modelId="{3A3936A1-4EE6-4C9A-9E12-AF393CB205F7}" type="presParOf" srcId="{9913B010-241F-4202-8741-6D1F9A23BC56}" destId="{9F44ABCD-AB9F-4B70-B5CC-4625DFC140CC}" srcOrd="3" destOrd="0" presId="urn:microsoft.com/office/officeart/2005/8/layout/cycle8"/>
    <dgm:cxn modelId="{F446A21A-9434-4594-8256-4B4FCCD1599E}" type="presParOf" srcId="{9913B010-241F-4202-8741-6D1F9A23BC56}" destId="{FD6EAD25-03B4-405F-A1BC-9FBFBEC91DB4}" srcOrd="4" destOrd="0" presId="urn:microsoft.com/office/officeart/2005/8/layout/cycle8"/>
    <dgm:cxn modelId="{B3A7FFD1-14C5-49CC-98BD-081179E51ADE}" type="presParOf" srcId="{9913B010-241F-4202-8741-6D1F9A23BC56}" destId="{C1D0B536-F7A6-4D8F-AF80-08935BE618AC}" srcOrd="5" destOrd="0" presId="urn:microsoft.com/office/officeart/2005/8/layout/cycle8"/>
    <dgm:cxn modelId="{6E0F51D1-4027-4A4D-9E5F-CF9295FCDA22}" type="presParOf" srcId="{9913B010-241F-4202-8741-6D1F9A23BC56}" destId="{3F708785-EC76-4F80-B95C-DB8976006AB3}" srcOrd="6" destOrd="0" presId="urn:microsoft.com/office/officeart/2005/8/layout/cycle8"/>
    <dgm:cxn modelId="{4D8F232D-605D-4204-A9DD-E02EE6379673}" type="presParOf" srcId="{9913B010-241F-4202-8741-6D1F9A23BC56}" destId="{A60ED3B7-58AF-4147-A908-3DE1901D015B}" srcOrd="7" destOrd="0" presId="urn:microsoft.com/office/officeart/2005/8/layout/cycle8"/>
    <dgm:cxn modelId="{0A223563-D5A7-48BD-862C-28DC6F2F10C3}" type="presParOf" srcId="{9913B010-241F-4202-8741-6D1F9A23BC56}" destId="{90228F49-9B0E-4F66-9695-E8EEC4383C27}" srcOrd="8" destOrd="0" presId="urn:microsoft.com/office/officeart/2005/8/layout/cycle8"/>
    <dgm:cxn modelId="{25D5B442-C993-40EE-9EC7-18EC9881A915}" type="presParOf" srcId="{9913B010-241F-4202-8741-6D1F9A23BC56}" destId="{06F17002-35F8-4296-8320-6E986A56DC32}" srcOrd="9" destOrd="0" presId="urn:microsoft.com/office/officeart/2005/8/layout/cycle8"/>
    <dgm:cxn modelId="{6CC03F72-6CF1-41A4-BBC0-9AB6F17F581B}" type="presParOf" srcId="{9913B010-241F-4202-8741-6D1F9A23BC56}" destId="{02585601-A431-4747-B23C-99DEAFF1E191}" srcOrd="10" destOrd="0" presId="urn:microsoft.com/office/officeart/2005/8/layout/cycle8"/>
    <dgm:cxn modelId="{824320DE-E28C-434A-90CE-427AB3C59B83}" type="presParOf" srcId="{9913B010-241F-4202-8741-6D1F9A23BC56}" destId="{6F7C685B-FF1D-4889-A560-9E91BBF8302C}" srcOrd="11" destOrd="0" presId="urn:microsoft.com/office/officeart/2005/8/layout/cycle8"/>
    <dgm:cxn modelId="{B7607005-9E0E-4E8C-9736-3B80A84EE953}" type="presParOf" srcId="{9913B010-241F-4202-8741-6D1F9A23BC56}" destId="{2530C81F-C4DD-4318-ADFE-39CB9D342610}" srcOrd="12" destOrd="0" presId="urn:microsoft.com/office/officeart/2005/8/layout/cycle8"/>
    <dgm:cxn modelId="{7810F02E-108F-4EC0-9DEB-B556D6C4B740}" type="presParOf" srcId="{9913B010-241F-4202-8741-6D1F9A23BC56}" destId="{C2631544-07BD-479A-A6ED-B13719883F14}" srcOrd="13" destOrd="0" presId="urn:microsoft.com/office/officeart/2005/8/layout/cycle8"/>
    <dgm:cxn modelId="{C517BF0C-1D92-477A-9321-2D56ED3E6322}" type="presParOf" srcId="{9913B010-241F-4202-8741-6D1F9A23BC56}" destId="{D173FDE2-D8E5-4C0E-8D6F-2EDBEB902C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29D9-6DE5-4ADF-A87F-12E1C9ABF507}">
      <dsp:nvSpPr>
        <dsp:cNvPr id="0" name=""/>
        <dsp:cNvSpPr/>
      </dsp:nvSpPr>
      <dsp:spPr>
        <a:xfrm>
          <a:off x="644358" y="0"/>
          <a:ext cx="7306865" cy="4518025"/>
        </a:xfrm>
        <a:prstGeom prst="rightArrow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84889-D7C8-4301-A7D4-B4FA50D0469B}">
      <dsp:nvSpPr>
        <dsp:cNvPr id="0" name=""/>
        <dsp:cNvSpPr/>
      </dsp:nvSpPr>
      <dsp:spPr>
        <a:xfrm>
          <a:off x="291300" y="1355407"/>
          <a:ext cx="2578893" cy="1807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Освоение понятий и терминов, называющих результат</a:t>
          </a:r>
        </a:p>
      </dsp:txBody>
      <dsp:txXfrm>
        <a:off x="379521" y="1443628"/>
        <a:ext cx="2402451" cy="1630768"/>
      </dsp:txXfrm>
    </dsp:sp>
    <dsp:sp modelId="{724BB321-D16F-4611-ABEC-E7A807E1F7EF}">
      <dsp:nvSpPr>
        <dsp:cNvPr id="0" name=""/>
        <dsp:cNvSpPr/>
      </dsp:nvSpPr>
      <dsp:spPr>
        <a:xfrm>
          <a:off x="3008709" y="1355407"/>
          <a:ext cx="2578893" cy="1807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Первичный опыт или выполнение действия с поддержкой и (или) по инициативе педагога</a:t>
          </a:r>
        </a:p>
      </dsp:txBody>
      <dsp:txXfrm>
        <a:off x="3096930" y="1443628"/>
        <a:ext cx="2402451" cy="1630768"/>
      </dsp:txXfrm>
    </dsp:sp>
    <dsp:sp modelId="{0088E5A5-A2B3-49F3-A9A7-B51BDD8B6279}">
      <dsp:nvSpPr>
        <dsp:cNvPr id="0" name=""/>
        <dsp:cNvSpPr/>
      </dsp:nvSpPr>
      <dsp:spPr>
        <a:xfrm>
          <a:off x="5726117" y="1402304"/>
          <a:ext cx="2578893" cy="1807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Закрепление опыта в индивидуальном проекте и (или) самостоятельном решении учебной задачи</a:t>
          </a:r>
        </a:p>
      </dsp:txBody>
      <dsp:txXfrm>
        <a:off x="5814338" y="1490525"/>
        <a:ext cx="2402451" cy="1630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ADB16-05A4-479A-88D3-490240F242DB}">
      <dsp:nvSpPr>
        <dsp:cNvPr id="0" name=""/>
        <dsp:cNvSpPr/>
      </dsp:nvSpPr>
      <dsp:spPr>
        <a:xfrm>
          <a:off x="2170477" y="289228"/>
          <a:ext cx="3737718" cy="373771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Достижение</a:t>
          </a:r>
        </a:p>
      </dsp:txBody>
      <dsp:txXfrm>
        <a:off x="4140344" y="1081268"/>
        <a:ext cx="1334899" cy="1112416"/>
      </dsp:txXfrm>
    </dsp:sp>
    <dsp:sp modelId="{FD6EAD25-03B4-405F-A1BC-9FBFBEC91DB4}">
      <dsp:nvSpPr>
        <dsp:cNvPr id="0" name=""/>
        <dsp:cNvSpPr/>
      </dsp:nvSpPr>
      <dsp:spPr>
        <a:xfrm>
          <a:off x="2093498" y="422718"/>
          <a:ext cx="3737718" cy="373771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Измерение</a:t>
          </a:r>
        </a:p>
      </dsp:txBody>
      <dsp:txXfrm>
        <a:off x="2983431" y="2847785"/>
        <a:ext cx="2002349" cy="978926"/>
      </dsp:txXfrm>
    </dsp:sp>
    <dsp:sp modelId="{90228F49-9B0E-4F66-9695-E8EEC4383C27}">
      <dsp:nvSpPr>
        <dsp:cNvPr id="0" name=""/>
        <dsp:cNvSpPr/>
      </dsp:nvSpPr>
      <dsp:spPr>
        <a:xfrm>
          <a:off x="2016519" y="289228"/>
          <a:ext cx="3737718" cy="373771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Назначенная цена</a:t>
          </a:r>
        </a:p>
      </dsp:txBody>
      <dsp:txXfrm>
        <a:off x="2449471" y="1081268"/>
        <a:ext cx="1334899" cy="1112416"/>
      </dsp:txXfrm>
    </dsp:sp>
    <dsp:sp modelId="{2530C81F-C4DD-4318-ADFE-39CB9D342610}">
      <dsp:nvSpPr>
        <dsp:cNvPr id="0" name=""/>
        <dsp:cNvSpPr/>
      </dsp:nvSpPr>
      <dsp:spPr>
        <a:xfrm>
          <a:off x="1939403" y="57845"/>
          <a:ext cx="4200483" cy="42004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31544-07BD-479A-A6ED-B13719883F14}">
      <dsp:nvSpPr>
        <dsp:cNvPr id="0" name=""/>
        <dsp:cNvSpPr/>
      </dsp:nvSpPr>
      <dsp:spPr>
        <a:xfrm>
          <a:off x="1862116" y="191099"/>
          <a:ext cx="4200483" cy="42004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3FDE2-D8E5-4C0E-8D6F-2EDBEB902C3E}">
      <dsp:nvSpPr>
        <dsp:cNvPr id="0" name=""/>
        <dsp:cNvSpPr/>
      </dsp:nvSpPr>
      <dsp:spPr>
        <a:xfrm>
          <a:off x="1784828" y="57845"/>
          <a:ext cx="4200483" cy="42004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3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2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749587" y="537104"/>
            <a:ext cx="7787696" cy="970760"/>
          </a:xfrm>
        </p:spPr>
        <p:txBody>
          <a:bodyPr anchor="t" anchorCtr="0">
            <a:normAutofit/>
          </a:bodyPr>
          <a:lstStyle>
            <a:lvl1pPr algn="l">
              <a:defRPr sz="2667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87" y="1439008"/>
            <a:ext cx="7787696" cy="550875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50712" y="2200000"/>
            <a:ext cx="10831689" cy="3925635"/>
          </a:xfr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Calibri Light"/>
                <a:cs typeface="Calibri Light"/>
              </a:defRPr>
            </a:lvl1pPr>
            <a:lvl2pPr>
              <a:defRPr sz="1867" b="0" i="0">
                <a:latin typeface="Calibri Light"/>
                <a:cs typeface="Calibri Light"/>
              </a:defRPr>
            </a:lvl2pPr>
            <a:lvl3pPr>
              <a:defRPr sz="1867" b="0" i="0">
                <a:latin typeface="Calibri Light"/>
                <a:cs typeface="Calibri Light"/>
              </a:defRPr>
            </a:lvl3pPr>
            <a:lvl4pPr>
              <a:defRPr sz="1867" b="0" i="0">
                <a:latin typeface="Calibri Light"/>
                <a:cs typeface="Calibri Light"/>
              </a:defRPr>
            </a:lvl4pPr>
            <a:lvl5pPr>
              <a:defRPr sz="1867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68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6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7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272C654-C0F5-44C1-B9FE-4BA6BCDFC752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E7B27A7-5761-49C3-BFC2-0D614EE0B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82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alina@prosegmen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9513B-12FF-4BD2-B00D-823B0AE98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Актуальные требования к рабочим программам предметов, курсов внеурочной деятельности</a:t>
            </a:r>
            <a:br>
              <a:rPr lang="ru-RU" dirty="0"/>
            </a:br>
            <a:r>
              <a:rPr lang="ru-RU" sz="3200" dirty="0"/>
              <a:t>02.04.2021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DBABC3-2532-4446-84C5-B37B0F4CA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925" y="5053263"/>
            <a:ext cx="8362075" cy="1636295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Савиных Галина, </a:t>
            </a:r>
            <a:r>
              <a:rPr lang="ru-RU" dirty="0"/>
              <a:t>эксперт-методист; </a:t>
            </a:r>
            <a:r>
              <a:rPr lang="ru-RU" dirty="0" err="1"/>
              <a:t>канд.пед.наук</a:t>
            </a:r>
            <a:r>
              <a:rPr lang="ru-RU" dirty="0"/>
              <a:t>; </a:t>
            </a:r>
            <a:endParaRPr lang="en-US" dirty="0"/>
          </a:p>
          <a:p>
            <a:r>
              <a:rPr lang="ru-RU" dirty="0"/>
              <a:t>руководитель экспертного бюро «ПРО-сегмент»</a:t>
            </a:r>
          </a:p>
          <a:p>
            <a:r>
              <a:rPr lang="en-US" dirty="0">
                <a:hlinkClick r:id="rId2"/>
              </a:rPr>
              <a:t>Galina@prosegment.ru</a:t>
            </a:r>
            <a:endParaRPr lang="en-US" dirty="0"/>
          </a:p>
          <a:p>
            <a:r>
              <a:rPr lang="en-US" dirty="0"/>
              <a:t>89162496774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45ACC3-7454-4FB2-88FB-5EF567EA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146" y="6098356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1EBD2-BB8E-42B4-8896-1E935088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Познавательные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41A40-713C-4734-99CD-7C18A2D7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29864"/>
            <a:ext cx="10058400" cy="4624803"/>
          </a:xfrm>
        </p:spPr>
        <p:txBody>
          <a:bodyPr>
            <a:normAutofit fontScale="92500"/>
          </a:bodyPr>
          <a:lstStyle/>
          <a:p>
            <a:r>
              <a:rPr lang="ru-RU" dirty="0"/>
              <a:t>Логические операции: анализ, синтез, сравнение, классификация, ранжирование</a:t>
            </a:r>
          </a:p>
          <a:p>
            <a:r>
              <a:rPr lang="ru-RU" dirty="0"/>
              <a:t>Использование знаково-символических средств: чтение и применение пиктограмм и прочих условных символов, перевод с графического языка на естественный</a:t>
            </a:r>
          </a:p>
          <a:p>
            <a:r>
              <a:rPr lang="ru-RU" dirty="0"/>
              <a:t>Смысловое чтение/ читательская грамотность: понимание темы текста, его функционального назначения; выделение главной мысли; различение первичной информации и подтекста; поиск нужной информации в соответствии с учебной задачей; интерпретация, применение (в т.ч. кодирование разными способами)  и преобразование информации </a:t>
            </a:r>
          </a:p>
          <a:p>
            <a:r>
              <a:rPr lang="ru-RU" dirty="0"/>
              <a:t>Использование ИКТ: формирование поискового запроса и его вариантов, использование баз данных и интернет-ресурсов, оформление файлов и папок, работа с офисными редакторами, подготовка презентации … подготовка видео-роликов, мультфильмов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Наращивание по количеству и новизне объектов или степени самостоятельности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6D8C3-3434-4DEF-AFF3-5938314CF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99" y="303333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941BD-3C7F-4373-858F-39E567F4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Регулятивные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CE354-408A-4873-A99A-DF3853D0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принятие и сохранение цели учебной деятельности</a:t>
            </a:r>
          </a:p>
          <a:p>
            <a:pPr marL="0" indent="0">
              <a:buNone/>
            </a:pPr>
            <a:r>
              <a:rPr lang="ru-RU" dirty="0"/>
              <a:t>- планирование и выбор способов деятельности</a:t>
            </a:r>
          </a:p>
          <a:p>
            <a:pPr marL="0" indent="0">
              <a:buNone/>
            </a:pPr>
            <a:r>
              <a:rPr lang="ru-RU" dirty="0"/>
              <a:t>- самоконтроль и коррекция текущих результатов</a:t>
            </a:r>
          </a:p>
          <a:p>
            <a:pPr marL="0" indent="0">
              <a:buNone/>
            </a:pPr>
            <a:r>
              <a:rPr lang="ru-RU" dirty="0"/>
              <a:t>- принятие ответственности за результаты деятельности</a:t>
            </a:r>
          </a:p>
          <a:p>
            <a:pPr marL="0" indent="0">
              <a:buNone/>
            </a:pPr>
            <a:r>
              <a:rPr lang="ru-RU" dirty="0"/>
              <a:t>- понимание причин успеха/неуспеха деятельности; способность действовать в ситуациях неуспеха</a:t>
            </a:r>
          </a:p>
          <a:p>
            <a:pPr marL="0" indent="0">
              <a:buNone/>
            </a:pPr>
            <a:endParaRPr lang="ru-RU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Наращивание по степени самостоятельности и уровню вовлеченности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EBA91-43FF-45AA-9994-B6310084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325" y="353243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FBAEC-1DC0-4A68-B5A6-CF5D158D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Коммуникативные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61FEE-2DC6-4EE5-AB93-C581C8899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74687"/>
            <a:ext cx="10058400" cy="433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использование языковых средств в учебной коммуникации</a:t>
            </a:r>
          </a:p>
          <a:p>
            <a:pPr marL="0" indent="0">
              <a:buNone/>
            </a:pPr>
            <a:r>
              <a:rPr lang="ru-RU" dirty="0"/>
              <a:t>- ведение диалога в учебной группе, взаимодействие с партнером</a:t>
            </a:r>
          </a:p>
          <a:p>
            <a:pPr marL="0" indent="0">
              <a:buNone/>
            </a:pPr>
            <a:r>
              <a:rPr lang="ru-RU" dirty="0"/>
              <a:t>- аргументация собственной точки зрения</a:t>
            </a:r>
          </a:p>
          <a:p>
            <a:pPr marL="0" indent="0">
              <a:buNone/>
            </a:pPr>
            <a:r>
              <a:rPr lang="ru-RU" dirty="0"/>
              <a:t>- уважительное отношение к позиции всех участников взаимодействия</a:t>
            </a:r>
          </a:p>
          <a:p>
            <a:pPr marL="0" indent="0">
              <a:buNone/>
            </a:pPr>
            <a:r>
              <a:rPr lang="ru-RU" dirty="0"/>
              <a:t>- совместное планирование деятельности; взаимоконтроль</a:t>
            </a:r>
          </a:p>
          <a:p>
            <a:pPr marL="0" indent="0">
              <a:buNone/>
            </a:pPr>
            <a:r>
              <a:rPr lang="ru-RU" dirty="0"/>
              <a:t>- распределение ролей в групповой работе</a:t>
            </a:r>
          </a:p>
          <a:p>
            <a:pPr marL="0" indent="0">
              <a:buNone/>
            </a:pPr>
            <a:r>
              <a:rPr lang="ru-RU" dirty="0"/>
              <a:t>- принятие ответственности за совместные результаты деятельности</a:t>
            </a:r>
          </a:p>
          <a:p>
            <a:pPr marL="0" indent="0">
              <a:buNone/>
            </a:pPr>
            <a:r>
              <a:rPr lang="ru-RU" dirty="0"/>
              <a:t>- участие в презентации групповых решений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Наращивание по усложнению предмета коммуникации: от группового решения учебной задачи на репродуктивном уровне до совместных творческих презентаций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D0B7E-09A8-4C9B-981C-0A2EB894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99" y="353243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AB5105-A6AF-4DB2-B975-DA13AF513C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" y="473158"/>
            <a:ext cx="8398042" cy="591168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9FA1D-4988-44E4-A131-4BBF38ECD4EE}"/>
              </a:ext>
            </a:extLst>
          </p:cNvPr>
          <p:cNvSpPr/>
          <p:nvPr/>
        </p:nvSpPr>
        <p:spPr>
          <a:xfrm>
            <a:off x="9396664" y="816059"/>
            <a:ext cx="2322094" cy="14218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ВПР приближены к ЕГЭ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9C4E06-94FA-4AC2-8C32-6480852B4736}"/>
              </a:ext>
            </a:extLst>
          </p:cNvPr>
          <p:cNvSpPr/>
          <p:nvPr/>
        </p:nvSpPr>
        <p:spPr>
          <a:xfrm>
            <a:off x="9396664" y="2550695"/>
            <a:ext cx="2522286" cy="33037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Педагогу остается выделить опорную учебную информацию и отработать ее</a:t>
            </a:r>
          </a:p>
        </p:txBody>
      </p:sp>
    </p:spTree>
    <p:extLst>
      <p:ext uri="{BB962C8B-B14F-4D97-AF65-F5344CB8AC3E}">
        <p14:creationId xmlns:p14="http://schemas.microsoft.com/office/powerpoint/2010/main" val="72053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F2890-0143-4EB5-A221-1FD415D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Правильная структура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84B9393-F57A-422F-8629-11C3545BB9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2165684"/>
          <a:ext cx="11429998" cy="4477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853">
                  <a:extLst>
                    <a:ext uri="{9D8B030D-6E8A-4147-A177-3AD203B41FA5}">
                      <a16:colId xmlns:a16="http://schemas.microsoft.com/office/drawing/2014/main" val="2170519942"/>
                    </a:ext>
                  </a:extLst>
                </a:gridCol>
                <a:gridCol w="1773695">
                  <a:extLst>
                    <a:ext uri="{9D8B030D-6E8A-4147-A177-3AD203B41FA5}">
                      <a16:colId xmlns:a16="http://schemas.microsoft.com/office/drawing/2014/main" val="3427003935"/>
                    </a:ext>
                  </a:extLst>
                </a:gridCol>
                <a:gridCol w="1369314">
                  <a:extLst>
                    <a:ext uri="{9D8B030D-6E8A-4147-A177-3AD203B41FA5}">
                      <a16:colId xmlns:a16="http://schemas.microsoft.com/office/drawing/2014/main" val="3457420932"/>
                    </a:ext>
                  </a:extLst>
                </a:gridCol>
                <a:gridCol w="1346454">
                  <a:extLst>
                    <a:ext uri="{9D8B030D-6E8A-4147-A177-3AD203B41FA5}">
                      <a16:colId xmlns:a16="http://schemas.microsoft.com/office/drawing/2014/main" val="4265818439"/>
                    </a:ext>
                  </a:extLst>
                </a:gridCol>
                <a:gridCol w="1746503">
                  <a:extLst>
                    <a:ext uri="{9D8B030D-6E8A-4147-A177-3AD203B41FA5}">
                      <a16:colId xmlns:a16="http://schemas.microsoft.com/office/drawing/2014/main" val="2818472079"/>
                    </a:ext>
                  </a:extLst>
                </a:gridCol>
                <a:gridCol w="1632686">
                  <a:extLst>
                    <a:ext uri="{9D8B030D-6E8A-4147-A177-3AD203B41FA5}">
                      <a16:colId xmlns:a16="http://schemas.microsoft.com/office/drawing/2014/main" val="156830894"/>
                    </a:ext>
                  </a:extLst>
                </a:gridCol>
                <a:gridCol w="2093493">
                  <a:extLst>
                    <a:ext uri="{9D8B030D-6E8A-4147-A177-3AD203B41FA5}">
                      <a16:colId xmlns:a16="http://schemas.microsoft.com/office/drawing/2014/main" val="958813612"/>
                    </a:ext>
                  </a:extLst>
                </a:gridCol>
              </a:tblGrid>
              <a:tr h="52891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Темати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err="1">
                          <a:effectLst/>
                        </a:rPr>
                        <a:t>ческий</a:t>
                      </a:r>
                      <a:r>
                        <a:rPr lang="ru-RU" sz="2400" dirty="0">
                          <a:effectLst/>
                        </a:rPr>
                        <a:t> раздел/ часы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Контролируемые элементы содержания (КЭС)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Планируемые образовательные результаты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и оценка</a:t>
                      </a:r>
                    </a:p>
                  </a:txBody>
                  <a:tcPr marL="67175" marR="67175" marT="0" marB="0"/>
                </a:tc>
                <a:extLst>
                  <a:ext uri="{0D108BD9-81ED-4DB2-BD59-A6C34878D82A}">
                    <a16:rowId xmlns:a16="http://schemas.microsoft.com/office/drawing/2014/main" val="2827452997"/>
                  </a:ext>
                </a:extLst>
              </a:tr>
              <a:tr h="529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Личностные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Метапред-метные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Предметные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30126"/>
                  </a:ext>
                </a:extLst>
              </a:tr>
              <a:tr h="166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Ученик научится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получит возможность научиться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292672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extLst>
                  <a:ext uri="{0D108BD9-81ED-4DB2-BD59-A6C34878D82A}">
                    <a16:rowId xmlns:a16="http://schemas.microsoft.com/office/drawing/2014/main" val="4003566484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5" marR="67175" marT="0" marB="0"/>
                </a:tc>
                <a:extLst>
                  <a:ext uri="{0D108BD9-81ED-4DB2-BD59-A6C34878D82A}">
                    <a16:rowId xmlns:a16="http://schemas.microsoft.com/office/drawing/2014/main" val="115810528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3A45A5-FBDD-4622-914C-45D587C7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51" y="227336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E7103-3279-46DC-918B-66761ACE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углубления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9DB49-ACCD-4B50-9D12-1109D124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/>
              <a:t>В начальной и основной школе – углубление по ООП:</a:t>
            </a:r>
          </a:p>
          <a:p>
            <a:pPr marL="45720" indent="0">
              <a:buNone/>
            </a:pPr>
            <a:r>
              <a:rPr lang="ru-RU" sz="2400" dirty="0"/>
              <a:t>Ученик научится (достижение контролируется у всех учеников)</a:t>
            </a:r>
          </a:p>
          <a:p>
            <a:pPr marL="45720" indent="0">
              <a:buNone/>
            </a:pPr>
            <a:r>
              <a:rPr lang="ru-RU" sz="2400" dirty="0"/>
              <a:t>Ученик получит возможность научиться (достижение контролируется у отдельных мотивированных учеников). В РП углубленного изучения результаты этой группы становятся обязательными для всех осваивающих углубленную программу</a:t>
            </a:r>
          </a:p>
          <a:p>
            <a:pPr marL="45720" indent="0">
              <a:buNone/>
            </a:pPr>
            <a:r>
              <a:rPr lang="ru-RU" sz="2400" b="1" i="1" dirty="0"/>
              <a:t>В старшей школе – углубление по требованиям ФГОС СОО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E1EC9-863D-4325-96C7-C3EC7986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432" y="307136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32BA6-9FF5-4C88-B3B1-D3460DA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Трактовка из ФГОС СОО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206E6-AD01-4FC7-8713-C5BD7265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0" i="0" dirty="0">
                <a:effectLst/>
                <a:latin typeface="PT Serif"/>
              </a:rPr>
              <a:t>9. Предметные результаты освоения основной образовательной программы устанавливаются для учебных предметов на базовом и углубленном уровнях.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PT Serif"/>
              </a:rPr>
              <a:t>Предметные результаты освоения основной образовательной программы для учебных предметов на базовом уровне ориентированы на обеспечение преимущественно общеобразовательной и общекультурной подготовки.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PT Serif"/>
              </a:rPr>
              <a:t>Предметные результаты освоения основной образовательной программы для учебных предметов на углубленном уровне ориентированы преимущественно на подготовку к последующему профессиональному образованию, развитие индивидуальных способностей обучающихся путем более глубокого, чем это предусматривается базовым курсом, освоением основ наук, систематических знаний и </a:t>
            </a:r>
            <a:r>
              <a:rPr lang="ru-RU" b="0" i="1" dirty="0">
                <a:effectLst/>
                <a:latin typeface="PT Serif"/>
              </a:rPr>
              <a:t>способов действий</a:t>
            </a:r>
            <a:r>
              <a:rPr lang="ru-RU" b="0" i="0" dirty="0">
                <a:effectLst/>
                <a:latin typeface="PT Serif"/>
              </a:rPr>
              <a:t>, присущих данному учебному предмету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1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37B1-A906-4BB8-B100-3D0152D4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Формулировки требований под углубление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0B886-5EB2-4B57-82C7-95E1D5DA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Угл</a:t>
            </a:r>
            <a:r>
              <a:rPr lang="ru-RU" dirty="0"/>
              <a:t>. Право </a:t>
            </a:r>
            <a:r>
              <a:rPr lang="ru-RU" b="0" i="0" dirty="0">
                <a:effectLst/>
                <a:latin typeface="PT Serif"/>
              </a:rPr>
              <a:t>6) сформированность правового мышления и способности различать соответствующие виды правоотношений, правонарушений, юридической ответственности, применяемых санкций, способов восстановления нарушенных прав</a:t>
            </a:r>
          </a:p>
          <a:p>
            <a:pPr marL="0" indent="0">
              <a:buNone/>
            </a:pPr>
            <a:r>
              <a:rPr lang="ru-RU" b="0" i="0" dirty="0" err="1">
                <a:effectLst/>
                <a:latin typeface="PT Serif"/>
              </a:rPr>
              <a:t>Угл</a:t>
            </a:r>
            <a:r>
              <a:rPr lang="ru-RU" b="0" i="0" dirty="0">
                <a:effectLst/>
                <a:latin typeface="PT Serif"/>
              </a:rPr>
              <a:t>. </a:t>
            </a:r>
            <a:r>
              <a:rPr lang="ru-RU" b="0" i="0">
                <a:effectLst/>
                <a:latin typeface="PT Serif"/>
              </a:rPr>
              <a:t>Информ</a:t>
            </a:r>
            <a:r>
              <a:rPr lang="ru-RU">
                <a:latin typeface="PT Serif"/>
              </a:rPr>
              <a:t>атик</a:t>
            </a:r>
            <a:r>
              <a:rPr lang="ru-RU" dirty="0">
                <a:latin typeface="PT Serif"/>
              </a:rPr>
              <a:t>а</a:t>
            </a:r>
            <a:r>
              <a:rPr lang="ru-RU" b="0" i="0">
                <a:effectLst/>
                <a:latin typeface="PT Serif"/>
              </a:rPr>
              <a:t> </a:t>
            </a:r>
            <a:r>
              <a:rPr lang="ru-RU" b="0" i="0" dirty="0">
                <a:effectLst/>
                <a:latin typeface="PT Serif"/>
              </a:rPr>
              <a:t>9) владение опытом построения и использования компьютерно-математических моделей, проведения экспериментов и статистической обработки данных с помощью компьютера, интерпретации результатов, получаемых в ходе моделирования реальных процессов; умение оценивать числовые параметры моделируемых объектов и процессов, пользоваться базами данных и справочными системами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0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C533F-DDD1-473C-BA52-31FDCBCB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для объективности ВСОКО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0D1FA-BA75-49EC-AC01-C7A045DA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Составлять оценочный материал так, чтобы ученик мог показать уровень освоения темы</a:t>
            </a:r>
          </a:p>
          <a:p>
            <a:pPr marL="0" indent="0">
              <a:buNone/>
            </a:pPr>
            <a:r>
              <a:rPr lang="ru-RU" dirty="0"/>
              <a:t>2. Отметки выставлять не за факт правильного/ неправильного выполнения, а за продемонстрированный на текущем тематическом контроле уровень освоения 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39B47-BB90-4C80-8757-027CA6AD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144" y="263868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5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C7E0F-789A-48A4-9588-5944ED30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04" y="449977"/>
            <a:ext cx="9337522" cy="109845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Спецификация КИМ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C3311C-A841-4C9E-B3B8-C0D40E134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Спецификация КИМ </a:t>
            </a:r>
            <a:r>
              <a:rPr lang="ru-RU" dirty="0">
                <a:solidFill>
                  <a:schemeClr val="tx1"/>
                </a:solidFill>
              </a:rPr>
              <a:t>– это комплексное описание оценочного инструментария, в котором: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указаны использованные при подготовке нормативные акты (локальные и (или) федеральные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описана кратко (если есть) связь с УМК, с демоверсиями официальных источников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охарактеризованы кратко особенности обучающихся и учет этих особенностей в КИМ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представлена форма проведения оценочной процедуры, ее организационные особенности (время, </a:t>
            </a:r>
            <a:r>
              <a:rPr lang="ru-RU" dirty="0" err="1">
                <a:solidFill>
                  <a:schemeClr val="tx1"/>
                </a:solidFill>
              </a:rPr>
              <a:t>тех.средства</a:t>
            </a:r>
            <a:r>
              <a:rPr lang="ru-RU" dirty="0">
                <a:solidFill>
                  <a:schemeClr val="tx1"/>
                </a:solidFill>
              </a:rPr>
              <a:t>, ассистенты, раздаточные м-</a:t>
            </a:r>
            <a:r>
              <a:rPr lang="ru-RU" dirty="0" err="1">
                <a:solidFill>
                  <a:schemeClr val="tx1"/>
                </a:solidFill>
              </a:rPr>
              <a:t>лы</a:t>
            </a:r>
            <a:r>
              <a:rPr lang="ru-RU" dirty="0">
                <a:solidFill>
                  <a:schemeClr val="tx1"/>
                </a:solidFill>
              </a:rPr>
              <a:t> и т.п)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дан детальный план оценочного инструмента с кодификатором оцениваемых учебных действий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A3E9E-EB0D-4D30-9669-3332732D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230" y="420032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7FF69-ADDF-4DB1-91FE-62EF8869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69" y="160867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Учет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PISA-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тренда в рабочих программах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6007D7-82FA-4B2B-BCB2-E8AC524F5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2089151"/>
            <a:ext cx="5863472" cy="4525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04BF-1CAF-47D1-A0BE-EC3B99CAA1AE}"/>
              </a:ext>
            </a:extLst>
          </p:cNvPr>
          <p:cNvSpPr txBox="1"/>
          <p:nvPr/>
        </p:nvSpPr>
        <p:spPr>
          <a:xfrm>
            <a:off x="6641511" y="2090269"/>
            <a:ext cx="5178457" cy="452431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«НАШИ» уровни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Базовый уровень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задание в 1-2 умственных действия с предметным содержанием, не обремененные УУД. Близко к «старому» репродуктивному уровню. Оцениваем простое воспроизведение. 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«3»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Повышенный уровень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задания в 3-4 умственных действия с предметным содержанием, включающие проверку 1-3- УУД. Близко к «старому» конструктивному уровню. Оцениваем применение в знакомой ситуации. 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«4»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Высокий </a:t>
            </a: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задания, для выполнения которых требуется системное знание учебного содержания предмета, способности опереться на его закономерности и связи, чтобы  разобраться в ситуации, не имеющей очевидного хода решения. Обязательно опирается на познавательные УУД. Близко к «старому» преобразующему уровню. Оцениваем применение в незнакомой ситуации. </a:t>
            </a:r>
            <a:r>
              <a:rPr lang="ru-RU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Отметка – «5»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B9CE7C-A053-4405-B930-2D2C785B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261" y="364465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F39DD-11CC-48DF-9177-2544FE73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Кодификатор КИМ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A6820-4410-461A-9600-1132EBADC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Кодификатор КИМ </a:t>
            </a:r>
            <a:r>
              <a:rPr lang="ru-RU" dirty="0">
                <a:solidFill>
                  <a:schemeClr val="tx1"/>
                </a:solidFill>
              </a:rPr>
              <a:t>– это перечень учебных действий, подлежащих оценке посредством конкретного оценочного инструментария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Требования к кодификатору: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Оцениваемые учебные действия полностью повторяют планируемые результаты тематического раздела РП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Состав оцениваемых учебных действий согласован с КЭС тематического раздела РП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Если педагог/ администратор ведет специальный контроль освоения РП по результатам блока «Ученик получит возможность научиться», то в кодификатор включают соответствующие дополнительные пункты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Личностные результаты включают в кодификатор при проведении в рамках оценочной процедуры встроенного педагогического наблюдения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AD55D-51E7-4696-9E51-FD04AAC0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144" y="353243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1E78C-7200-4ED3-9842-20C59021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785"/>
          </a:xfrm>
        </p:spPr>
        <p:txBody>
          <a:bodyPr/>
          <a:lstStyle/>
          <a:p>
            <a:r>
              <a:rPr lang="ru-RU" dirty="0"/>
              <a:t>Роль кодификатора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72173-AE78-4AEC-A7FF-03B2C53E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6473"/>
            <a:ext cx="8596668" cy="3574889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Реализует принцип </a:t>
            </a:r>
            <a:r>
              <a:rPr lang="ru-RU" sz="2000" dirty="0" err="1"/>
              <a:t>критериального</a:t>
            </a:r>
            <a:r>
              <a:rPr lang="ru-RU" sz="2000" dirty="0"/>
              <a:t> оценивания</a:t>
            </a:r>
          </a:p>
          <a:p>
            <a:r>
              <a:rPr lang="ru-RU" sz="2000" dirty="0"/>
              <a:t>Показывает преемственность в формировании/ развитии результата и системе его оценки</a:t>
            </a:r>
          </a:p>
          <a:p>
            <a:r>
              <a:rPr lang="ru-RU" sz="2000" dirty="0"/>
              <a:t>Делает предметное содержание источником личностного развития и развития метапредметных результатов</a:t>
            </a:r>
          </a:p>
          <a:p>
            <a:r>
              <a:rPr lang="ru-RU" sz="2000" dirty="0"/>
              <a:t>Позволяет сформулировать контролируемый результат в логике системно-деятельностного подхода (не дидактические единицы, а учебные действия с ними)</a:t>
            </a:r>
          </a:p>
          <a:p>
            <a:r>
              <a:rPr lang="ru-RU" sz="2000" dirty="0"/>
              <a:t>Дает возможность оформить кодификаторы для разных РП в единой системе шифрования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! Должны быть сводные кодификаторы на каждый уровень ООП: отдельно для личностных, отдельно для метапредметных результатов, шифры которых переносятся в РП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ECE59-FB4E-4369-B7CD-9DA3DDBF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812" y="320015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B078-AF81-4C58-A03B-A539AB23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кодификатора для УУД</a:t>
            </a:r>
            <a:br>
              <a:rPr lang="ru-RU" dirty="0"/>
            </a:br>
            <a:r>
              <a:rPr lang="ru-RU" dirty="0"/>
              <a:t>«смысловое чтение» </a:t>
            </a:r>
            <a:r>
              <a:rPr lang="ru-RU" sz="2000" dirty="0"/>
              <a:t>(на уровне ООО)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662DC-FC00-4322-9605-5B7A9C097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490537"/>
            <a:ext cx="9240389" cy="43674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2.1.1. Определяет тему текста</a:t>
            </a:r>
          </a:p>
          <a:p>
            <a:pPr marL="0" indent="0">
              <a:buNone/>
            </a:pPr>
            <a:r>
              <a:rPr lang="ru-RU" dirty="0"/>
              <a:t>2.1.2. Предлагает варианты названия текста</a:t>
            </a:r>
          </a:p>
          <a:p>
            <a:pPr marL="0" indent="0">
              <a:buNone/>
            </a:pPr>
            <a:r>
              <a:rPr lang="ru-RU" dirty="0"/>
              <a:t>2.1.3. Ориентируется в содержании текста, находить в нем нужную информацию</a:t>
            </a:r>
          </a:p>
          <a:p>
            <a:pPr marL="0" indent="0">
              <a:buNone/>
            </a:pPr>
            <a:r>
              <a:rPr lang="ru-RU" dirty="0"/>
              <a:t>2.1.4. Определяет ключевую идею (главную мысль) текста</a:t>
            </a:r>
          </a:p>
          <a:p>
            <a:pPr marL="0" indent="0">
              <a:buNone/>
            </a:pPr>
            <a:r>
              <a:rPr lang="ru-RU" dirty="0"/>
              <a:t>2.1.5. Находит в тексте подтверждения ключевой идеи</a:t>
            </a:r>
          </a:p>
          <a:p>
            <a:pPr marL="0" indent="0">
              <a:buNone/>
            </a:pPr>
            <a:r>
              <a:rPr lang="ru-RU" dirty="0"/>
              <a:t>2.1.6. Определяет функциональный стиль и тип текста</a:t>
            </a:r>
          </a:p>
          <a:p>
            <a:pPr marL="0" indent="0">
              <a:buNone/>
            </a:pPr>
            <a:r>
              <a:rPr lang="ru-RU" dirty="0"/>
              <a:t>2.1.7. Понимает позицию автора текста</a:t>
            </a:r>
          </a:p>
          <a:p>
            <a:pPr marL="0" indent="0">
              <a:buNone/>
            </a:pPr>
            <a:r>
              <a:rPr lang="ru-RU" dirty="0"/>
              <a:t>2.1.8. Задает вопросы по тексту</a:t>
            </a:r>
          </a:p>
          <a:p>
            <a:pPr marL="0" indent="0">
              <a:buNone/>
            </a:pPr>
            <a:r>
              <a:rPr lang="ru-RU" dirty="0"/>
              <a:t>2.1.9. Вычленяет из текста явную информацию</a:t>
            </a:r>
          </a:p>
          <a:p>
            <a:pPr marL="0" indent="0">
              <a:buNone/>
            </a:pPr>
            <a:r>
              <a:rPr lang="ru-RU" dirty="0"/>
              <a:t>2.1.10.Критически оценивает информацию, проверять, при необходимости, ее подлинность</a:t>
            </a:r>
          </a:p>
          <a:p>
            <a:pPr marL="0" indent="0">
              <a:buNone/>
            </a:pPr>
            <a:r>
              <a:rPr lang="ru-RU" dirty="0"/>
              <a:t>2.1.11. Интерпретирует информацию, содержащуюся в тексте неявно</a:t>
            </a:r>
          </a:p>
          <a:p>
            <a:pPr marL="0" indent="0">
              <a:buNone/>
            </a:pPr>
            <a:r>
              <a:rPr lang="ru-RU" dirty="0"/>
              <a:t>2.1.12. Дает оценочные суждения в отношении фактов или персонажей текста</a:t>
            </a:r>
          </a:p>
          <a:p>
            <a:pPr marL="0" indent="0">
              <a:buNone/>
            </a:pPr>
            <a:r>
              <a:rPr lang="ru-RU" dirty="0"/>
              <a:t>2.1.13. Использует информацию текста для создания собственного текста или составления учебной задачи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1B733-5505-4E5C-AE0D-D0AF4B93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144" y="398235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7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6F8F8-5BEA-46A2-9AD2-8AE6D97F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Движение к результату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429828F-68C1-4BE1-89B8-774AF87A4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51004"/>
              </p:ext>
            </p:extLst>
          </p:nvPr>
        </p:nvGraphicFramePr>
        <p:xfrm>
          <a:off x="677863" y="1524000"/>
          <a:ext cx="8596312" cy="451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356F1-C417-4A80-8299-948D34EB4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9144" y="353243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9B1C7-72A1-4E59-A554-E318590C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логика оценки, в которую встраивается рабочая программа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37F40FB-E119-4F68-858D-8B213529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939857"/>
              </p:ext>
            </p:extLst>
          </p:nvPr>
        </p:nvGraphicFramePr>
        <p:xfrm>
          <a:off x="136442" y="1961146"/>
          <a:ext cx="7924716" cy="444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A255C-686B-43CE-A286-07BE36F886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9388" y="329103"/>
            <a:ext cx="865707" cy="5791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07F4C7-25D4-476D-B41A-04880860E2D2}"/>
              </a:ext>
            </a:extLst>
          </p:cNvPr>
          <p:cNvSpPr/>
          <p:nvPr/>
        </p:nvSpPr>
        <p:spPr>
          <a:xfrm>
            <a:off x="6825916" y="5355196"/>
            <a:ext cx="4866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Свои вопросы направляйте на почту: g.savinykh@edu-m.ru</a:t>
            </a:r>
          </a:p>
        </p:txBody>
      </p:sp>
    </p:spTree>
    <p:extLst>
      <p:ext uri="{BB962C8B-B14F-4D97-AF65-F5344CB8AC3E}">
        <p14:creationId xmlns:p14="http://schemas.microsoft.com/office/powerpoint/2010/main" val="83423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4570A-E4ED-43C9-ADF8-7D29BBE4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33" dirty="0"/>
              <a:t>Работаем по модели </a:t>
            </a:r>
            <a:r>
              <a:rPr lang="en-US" sz="3733" dirty="0"/>
              <a:t>PISA</a:t>
            </a:r>
            <a:endParaRPr lang="ru-RU" sz="3733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E376A-8B77-47F0-BE9D-62AEBB0E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70">
              <a:spcBef>
                <a:spcPts val="1600"/>
              </a:spcBef>
              <a:spcAft>
                <a:spcPts val="0"/>
              </a:spcAft>
              <a:buClr>
                <a:srgbClr val="40BAD2"/>
              </a:buClr>
              <a:buSzTx/>
              <a:buNone/>
              <a:defRPr/>
            </a:pPr>
            <a:r>
              <a:rPr lang="ru-RU" sz="2667" b="1" dirty="0">
                <a:solidFill>
                  <a:schemeClr val="accent1"/>
                </a:solidFill>
                <a:latin typeface="Corbel" panose="020B0503020204020204"/>
                <a:cs typeface="+mn-cs"/>
              </a:rPr>
              <a:t>PISA - источник данных о функциональной  грамотности</a:t>
            </a:r>
          </a:p>
          <a:p>
            <a:pPr marL="0" indent="0" defTabSz="1219170">
              <a:spcBef>
                <a:spcPts val="1600"/>
              </a:spcBef>
              <a:spcAft>
                <a:spcPts val="0"/>
              </a:spcAft>
              <a:buClr>
                <a:srgbClr val="40BAD2"/>
              </a:buClr>
              <a:buSzTx/>
              <a:buNone/>
              <a:defRPr/>
            </a:pPr>
            <a:r>
              <a:rPr lang="ru-RU" sz="3200" dirty="0">
                <a:latin typeface="Corbel" panose="020B0503020204020204"/>
                <a:cs typeface="+mn-cs"/>
              </a:rPr>
              <a:t>Оценка по модели PISA в ходе текущего  (формирующего и тематического) контроля – основа компонента «функциональная грамотность» в образовательных программах школ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45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0A50697-B745-48B9-A66F-681647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32" y="291856"/>
            <a:ext cx="10571998" cy="970450"/>
          </a:xfrm>
        </p:spPr>
        <p:txBody>
          <a:bodyPr/>
          <a:lstStyle/>
          <a:p>
            <a:r>
              <a:rPr lang="ru-RU" dirty="0"/>
              <a:t>Федеральные регуляторы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0E36EA-D747-4B74-AA4E-CFF90231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139951"/>
            <a:ext cx="8953500" cy="44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9058A-13BA-49DB-B90D-D6AC86BD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33" dirty="0"/>
              <a:t>Пример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570DF-7EDB-4FAB-89C4-4677F4CF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ru-RU" sz="2400" b="1" dirty="0">
                <a:solidFill>
                  <a:srgbClr val="92D050"/>
                </a:solidFill>
                <a:latin typeface="Arial" panose="020B0604020202020204" pitchFamily="34" charset="0"/>
              </a:rPr>
              <a:t>Кейс.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</a:rPr>
              <a:t>Вы в гостях у родственников, которые недавно переехали на ферму, чтобы разводить кур. Вы задаёте своей тёте вопрос: «Как ты научилась разводить кур?»</a:t>
            </a:r>
          </a:p>
          <a:p>
            <a:pPr marL="0" indent="0" algn="l" fontAlgn="base">
              <a:buNone/>
            </a:pPr>
            <a:r>
              <a:rPr lang="ru-RU" sz="2400" dirty="0">
                <a:latin typeface="Arial" panose="020B0604020202020204" pitchFamily="34" charset="0"/>
              </a:rPr>
              <a:t>Она отвечает: «Мы поговорили с многими людьми, которые разводят кур. Кроме того, много ресурсов об этом есть в Интернете. Например, есть форум «Здоровые куры», и я люблю туда заходить. Это очень помогло мне недавно, когда одна из моих кур поранила лапку. Я покажу тебе свою переписку на форуме».</a:t>
            </a:r>
          </a:p>
          <a:p>
            <a:pPr marL="0" indent="0" algn="l" fontAlgn="base">
              <a:buNone/>
            </a:pPr>
            <a:r>
              <a:rPr lang="ru-RU" sz="2400" dirty="0">
                <a:latin typeface="Arial" panose="020B0604020202020204" pitchFamily="34" charset="0"/>
              </a:rPr>
              <a:t>Чтобы прочитать сообщения на форуме, </a:t>
            </a:r>
            <a:r>
              <a:rPr lang="ru-RU" sz="2400" b="1" dirty="0">
                <a:solidFill>
                  <a:srgbClr val="92D050"/>
                </a:solidFill>
                <a:latin typeface="Arial" panose="020B0604020202020204" pitchFamily="34" charset="0"/>
              </a:rPr>
              <a:t>нажмите на стрелку ДАЛЕЕ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5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49863-7497-446D-A533-BFAD0AD1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(продолжение)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DBABA-D098-424A-B575-E2E35C19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2235200"/>
            <a:ext cx="9817216" cy="43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BC290-B2C6-4580-9FE1-61422E50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Договоримся о понятиях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26AB0-1EE9-4594-A559-58061C10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00989"/>
            <a:ext cx="10554574" cy="4728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Оценка, оценивание – процедура установления соответствия наличных результатов планируемым или требуемым извне</a:t>
            </a:r>
          </a:p>
          <a:p>
            <a:pPr marL="0" indent="0">
              <a:buNone/>
            </a:pPr>
            <a:r>
              <a:rPr lang="ru-RU" dirty="0"/>
              <a:t>Отметка – формальное выражение результатов оценки</a:t>
            </a:r>
          </a:p>
          <a:p>
            <a:pPr marL="0" indent="0">
              <a:buNone/>
            </a:pPr>
            <a:r>
              <a:rPr lang="ru-RU" dirty="0"/>
              <a:t>Текущий поурочный контроль – контроль результатов урока</a:t>
            </a:r>
          </a:p>
          <a:p>
            <a:pPr marL="0" indent="0">
              <a:buNone/>
            </a:pPr>
            <a:r>
              <a:rPr lang="ru-RU" dirty="0"/>
              <a:t>Текущий тематический контроль – контроль прохождения тематического раздела</a:t>
            </a:r>
          </a:p>
          <a:p>
            <a:pPr marL="0" indent="0">
              <a:buNone/>
            </a:pPr>
            <a:r>
              <a:rPr lang="ru-RU" dirty="0"/>
              <a:t>Промежуточная аттестация – контроль результатов учебного года</a:t>
            </a:r>
          </a:p>
          <a:p>
            <a:pPr marL="0" indent="0">
              <a:buNone/>
            </a:pPr>
            <a:r>
              <a:rPr lang="ru-RU" dirty="0"/>
              <a:t>Итоговая аттестация, оценивание – контроль результатов уровня общего образования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978C71-240D-4D24-92F0-008A1CD9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420" y="228600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613E-2E63-4286-9583-B73BA8FE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Оценочный модуль РП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8A9B5-71B9-47F9-83EE-7DB5A4547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Оценочный модуль – это комплект КИМ, приложенный к тематическому планированию рабочей программы в соответствии с наименованием, количеством  и содержанием каждого из ее тематических разделов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7D19E-CC08-446A-8579-A73FAB6A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144" y="251836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6611AD-853D-4F99-A8E0-F63998D7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21" y="2249906"/>
            <a:ext cx="11344083" cy="448015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Один пакет оценочных материалов (ОМ) на каждый тематический раздел рабочей программы (например, 8 тем – 8 пакетов ОМ)</a:t>
            </a:r>
          </a:p>
          <a:p>
            <a:pPr marL="514350" indent="-514350">
              <a:buAutoNum type="arabicPeriod"/>
            </a:pPr>
            <a:r>
              <a:rPr lang="ru-RU" sz="2300" dirty="0">
                <a:solidFill>
                  <a:schemeClr val="tx1"/>
                </a:solidFill>
              </a:rPr>
              <a:t>В каждом КИМ:</a:t>
            </a:r>
          </a:p>
          <a:p>
            <a:pPr>
              <a:buFontTx/>
              <a:buChar char="-"/>
            </a:pPr>
            <a:r>
              <a:rPr lang="ru-RU" sz="2300" dirty="0">
                <a:solidFill>
                  <a:schemeClr val="tx1"/>
                </a:solidFill>
              </a:rPr>
              <a:t>инструменты для оценки не только предметных, но и метапредметных результатов (УУД и межпредметных понятий)</a:t>
            </a:r>
          </a:p>
          <a:p>
            <a:pPr>
              <a:buFontTx/>
              <a:buChar char="-"/>
            </a:pPr>
            <a:r>
              <a:rPr lang="ru-RU" sz="2300" dirty="0">
                <a:solidFill>
                  <a:schemeClr val="tx1"/>
                </a:solidFill>
              </a:rPr>
              <a:t>инструменты для наблюдения за личностным развитием обучающихся (рефлексивные листы, шаблоны наблюдений, поведенческие метрики и др.)</a:t>
            </a:r>
          </a:p>
          <a:p>
            <a:pPr marL="457200" indent="-457200">
              <a:buAutoNum type="arabicPeriod" startAt="3"/>
            </a:pPr>
            <a:r>
              <a:rPr lang="ru-RU" sz="2300" dirty="0">
                <a:solidFill>
                  <a:schemeClr val="tx1"/>
                </a:solidFill>
              </a:rPr>
              <a:t>Выделены задания для результатов уровня «ученик получит возможность научиться». В рабочих программах с углублением (для профилей) выделены оценочные инструменты конкретно для результатов углубленного изучения 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</a:rPr>
              <a:t>4.    </a:t>
            </a:r>
            <a:r>
              <a:rPr lang="ru-RU" sz="2300" dirty="0">
                <a:solidFill>
                  <a:schemeClr val="tx1"/>
                </a:solidFill>
              </a:rPr>
              <a:t>В тематическом разделе  РП обозначены часы на проведение контрольно-оценочной процедуры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B0F0"/>
                </a:solidFill>
              </a:rPr>
              <a:t>5.    </a:t>
            </a:r>
            <a:r>
              <a:rPr lang="ru-RU" sz="2300" dirty="0">
                <a:solidFill>
                  <a:schemeClr val="tx1"/>
                </a:solidFill>
              </a:rPr>
              <a:t>Спецификация и кодификатор на каждый КИМ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643CBE-3741-4A8F-BFA0-457E37D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53" y="353023"/>
            <a:ext cx="10571998" cy="97045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Общие </a:t>
            </a:r>
            <a:r>
              <a:rPr lang="ru-RU" dirty="0">
                <a:solidFill>
                  <a:schemeClr val="tx1"/>
                </a:solidFill>
              </a:rPr>
              <a:t>рекомендации по составу </a:t>
            </a:r>
            <a:r>
              <a:rPr lang="ru-RU" b="1" dirty="0">
                <a:solidFill>
                  <a:schemeClr val="tx1"/>
                </a:solidFill>
              </a:rPr>
              <a:t>  оценочных материалов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5B6373-824B-4803-BA4B-A82808CA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051" y="259078"/>
            <a:ext cx="86570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303</TotalTime>
  <Words>1524</Words>
  <Application>Microsoft Office PowerPoint</Application>
  <PresentationFormat>Широкоэкранный</PresentationFormat>
  <Paragraphs>150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PT Serif</vt:lpstr>
      <vt:lpstr>Verdana</vt:lpstr>
      <vt:lpstr>Wingdings 2</vt:lpstr>
      <vt:lpstr>Цитаты</vt:lpstr>
      <vt:lpstr>Актуальные требования к рабочим программам предметов, курсов внеурочной деятельности 02.04.2021</vt:lpstr>
      <vt:lpstr>Учет PISA-тренда в рабочих программах</vt:lpstr>
      <vt:lpstr>Работаем по модели PISA</vt:lpstr>
      <vt:lpstr>Федеральные регуляторы</vt:lpstr>
      <vt:lpstr>Пример</vt:lpstr>
      <vt:lpstr>Пример (продолжение)</vt:lpstr>
      <vt:lpstr>Договоримся о понятиях</vt:lpstr>
      <vt:lpstr>Оценочный модуль РП</vt:lpstr>
      <vt:lpstr>Общие рекомендации по составу   оценочных материалов</vt:lpstr>
      <vt:lpstr>Познавательные УУД</vt:lpstr>
      <vt:lpstr>Регулятивные УУД</vt:lpstr>
      <vt:lpstr>Коммуникативные УУД</vt:lpstr>
      <vt:lpstr>Презентация PowerPoint</vt:lpstr>
      <vt:lpstr>Правильная структура</vt:lpstr>
      <vt:lpstr>Вопрос углубления</vt:lpstr>
      <vt:lpstr>Трактовка из ФГОС СОО</vt:lpstr>
      <vt:lpstr>Формулировки требований под углубление</vt:lpstr>
      <vt:lpstr>Что нужно для объективности ВСОКО</vt:lpstr>
      <vt:lpstr>Спецификация КИМ  </vt:lpstr>
      <vt:lpstr>Кодификатор КИМ</vt:lpstr>
      <vt:lpstr>Роль кодификатора </vt:lpstr>
      <vt:lpstr>Пример кодификатора для УУД «смысловое чтение» (на уровне ООО)</vt:lpstr>
      <vt:lpstr>Движение к результату</vt:lpstr>
      <vt:lpstr>Общая логика оценки, в которую встраивается рабочая программа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Оценочный модуль рабочей программы</dc:title>
  <dc:creator>Галина Савиных</dc:creator>
  <cp:lastModifiedBy>Савиных Галина Петровна</cp:lastModifiedBy>
  <cp:revision>50</cp:revision>
  <dcterms:created xsi:type="dcterms:W3CDTF">2019-09-25T14:10:58Z</dcterms:created>
  <dcterms:modified xsi:type="dcterms:W3CDTF">2021-04-02T08:52:13Z</dcterms:modified>
</cp:coreProperties>
</file>