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Методика открытого наблюдения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Пастухова Екатерина ( экзистенциальный психолог, </a:t>
            </a:r>
            <a:r>
              <a:rPr lang="ru-RU" dirty="0" err="1" smtClean="0"/>
              <a:t>монтессории</a:t>
            </a:r>
            <a:r>
              <a:rPr lang="ru-RU" dirty="0" smtClean="0"/>
              <a:t> – педагог, </a:t>
            </a:r>
            <a:r>
              <a:rPr lang="ru-RU" dirty="0" err="1" smtClean="0"/>
              <a:t>ген.директор</a:t>
            </a:r>
            <a:r>
              <a:rPr lang="ru-RU" dirty="0" smtClean="0"/>
              <a:t> семейного арт-проекта «Время вместе» руководитель образовательных </a:t>
            </a:r>
            <a:r>
              <a:rPr lang="ru-RU" smtClean="0"/>
              <a:t>программ «</a:t>
            </a:r>
            <a:r>
              <a:rPr lang="en-US" smtClean="0"/>
              <a:t>Dodoland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45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9" y="137785"/>
            <a:ext cx="10795348" cy="2580361"/>
          </a:xfrm>
        </p:spPr>
        <p:txBody>
          <a:bodyPr>
            <a:normAutofit/>
          </a:bodyPr>
          <a:lstStyle/>
          <a:p>
            <a:r>
              <a:rPr lang="ru-RU" sz="3200" b="1" dirty="0"/>
              <a:t>А как нам </a:t>
            </a:r>
            <a:r>
              <a:rPr lang="ru-RU" sz="3200" b="1" dirty="0" smtClean="0"/>
              <a:t>защищать </a:t>
            </a:r>
            <a:r>
              <a:rPr lang="ru-RU" sz="3200" b="1" dirty="0"/>
              <a:t>ценность, которую </a:t>
            </a:r>
            <a:r>
              <a:rPr lang="ru-RU" sz="3200" b="1" dirty="0" smtClean="0"/>
              <a:t>ущемил </a:t>
            </a:r>
            <a:r>
              <a:rPr lang="ru-RU" sz="3200" b="1" dirty="0"/>
              <a:t>3-х летний ребенок?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43" y="2423924"/>
            <a:ext cx="5636713" cy="40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28181" y="1063460"/>
            <a:ext cx="10058400" cy="2280989"/>
          </a:xfrm>
        </p:spPr>
        <p:txBody>
          <a:bodyPr>
            <a:norm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ребенка часто критикуют – он учится осуждать.</a:t>
            </a:r>
          </a:p>
          <a:p>
            <a:r>
              <a:rPr lang="ru-RU" dirty="0" smtClean="0"/>
              <a:t>Если </a:t>
            </a:r>
            <a:r>
              <a:rPr lang="ru-RU" dirty="0"/>
              <a:t>ребенку демонстрируют враждебность – он учится драться.</a:t>
            </a:r>
          </a:p>
          <a:p>
            <a:r>
              <a:rPr lang="ru-RU" dirty="0" smtClean="0"/>
              <a:t>Если </a:t>
            </a:r>
            <a:r>
              <a:rPr lang="ru-RU" dirty="0"/>
              <a:t>ребенка часто высмеивают – он учится быть робким.</a:t>
            </a:r>
          </a:p>
          <a:p>
            <a:r>
              <a:rPr lang="ru-RU" dirty="0" smtClean="0"/>
              <a:t>Если </a:t>
            </a:r>
            <a:r>
              <a:rPr lang="ru-RU" dirty="0"/>
              <a:t>ребенка часто позорят – он учится чувствовать себя виноватым.</a:t>
            </a:r>
          </a:p>
          <a:p>
            <a:r>
              <a:rPr lang="ru-RU" dirty="0"/>
              <a:t>Если ребенка часто позорят – он учится чувствовать себя виноватым.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181" y="3344449"/>
            <a:ext cx="10845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Концентрируйтесь </a:t>
            </a:r>
            <a:r>
              <a:rPr lang="ru-RU" dirty="0"/>
              <a:t>на развитии хорошего в ребенке, так что в итоге плохому не будет оставаться </a:t>
            </a:r>
            <a:r>
              <a:rPr lang="ru-RU" dirty="0" smtClean="0"/>
              <a:t>места.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Всегда </a:t>
            </a:r>
            <a:r>
              <a:rPr lang="ru-RU" dirty="0"/>
              <a:t>прислушивайтесь и отвечайте ребенку, который обращается к </a:t>
            </a:r>
            <a:r>
              <a:rPr lang="ru-RU" dirty="0" smtClean="0"/>
              <a:t>вам.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Уважайте </a:t>
            </a:r>
            <a:r>
              <a:rPr lang="ru-RU" dirty="0"/>
              <a:t>ребенка, который сделал ошибку и сможет сейчас или чуть позже исправить </a:t>
            </a:r>
            <a:r>
              <a:rPr lang="ru-RU" dirty="0" smtClean="0"/>
              <a:t>ее.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обращении с ребенком всегда придерживайтесь лучших манер – предлагайте ему лучшее, что есть в вас </a:t>
            </a:r>
            <a:r>
              <a:rPr lang="ru-RU" dirty="0" smtClean="0"/>
              <a:t>самих.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Делайте </a:t>
            </a:r>
            <a:r>
              <a:rPr lang="ru-RU" dirty="0"/>
              <a:t>это, наполняя окружающий мир заботой, сдержанностью, тишиной и </a:t>
            </a:r>
            <a:r>
              <a:rPr lang="ru-RU" dirty="0" smtClean="0"/>
              <a:t>любовью.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76" y="350727"/>
            <a:ext cx="2662289" cy="205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166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Открытого Наблюдения (МОН)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b="1" dirty="0" smtClean="0"/>
              <a:t>Пошаговая </a:t>
            </a:r>
            <a:r>
              <a:rPr lang="ru-RU" b="1" dirty="0"/>
              <a:t>структура методики открытого наблюдения (МОН)</a:t>
            </a:r>
            <a:r>
              <a:rPr lang="ru-RU" dirty="0"/>
              <a:t> 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Принять решение смотреть открыто, настроиться. </a:t>
            </a:r>
          </a:p>
          <a:p>
            <a:pPr fontAlgn="base"/>
            <a:r>
              <a:rPr lang="ru-RU" dirty="0"/>
              <a:t> </a:t>
            </a:r>
            <a:r>
              <a:rPr lang="ru-RU" dirty="0" smtClean="0"/>
              <a:t>Быть </a:t>
            </a:r>
            <a:r>
              <a:rPr lang="ru-RU" dirty="0"/>
              <a:t>бдительным по отношению к своим предубеждениям (вспомнить о ловушке подозрительности). </a:t>
            </a:r>
          </a:p>
          <a:p>
            <a:pPr fontAlgn="base"/>
            <a:r>
              <a:rPr lang="ru-RU" dirty="0"/>
              <a:t> </a:t>
            </a:r>
            <a:r>
              <a:rPr lang="ru-RU" dirty="0" smtClean="0"/>
              <a:t>Оставаться </a:t>
            </a:r>
            <a:r>
              <a:rPr lang="ru-RU" dirty="0"/>
              <a:t>сосредоточенным, пока что-то по-доброму не затронет души. </a:t>
            </a:r>
          </a:p>
          <a:p>
            <a:pPr fontAlgn="base"/>
            <a:r>
              <a:rPr lang="ru-RU" dirty="0"/>
              <a:t> </a:t>
            </a:r>
            <a:r>
              <a:rPr lang="ru-RU" dirty="0" smtClean="0"/>
              <a:t>Дать </a:t>
            </a:r>
            <a:r>
              <a:rPr lang="ru-RU" dirty="0"/>
              <a:t>прийти впечатлению. </a:t>
            </a:r>
          </a:p>
          <a:p>
            <a:pPr fontAlgn="base"/>
            <a:r>
              <a:rPr lang="ru-RU" dirty="0"/>
              <a:t> </a:t>
            </a:r>
            <a:r>
              <a:rPr lang="ru-RU" dirty="0" smtClean="0"/>
              <a:t>Проверить </a:t>
            </a:r>
            <a:r>
              <a:rPr lang="ru-RU" dirty="0"/>
              <a:t>его (а вдруг это проекция?). </a:t>
            </a:r>
          </a:p>
          <a:p>
            <a:pPr fontAlgn="base"/>
            <a:r>
              <a:rPr lang="ru-RU" dirty="0"/>
              <a:t> </a:t>
            </a:r>
            <a:r>
              <a:rPr lang="ru-RU" dirty="0" smtClean="0"/>
              <a:t>Записать</a:t>
            </a:r>
            <a:r>
              <a:rPr lang="ru-RU" dirty="0"/>
              <a:t>, что увидел, и свое впечатление в протоколе открытого наблюдения. В оформлении отчета отдельно зафиксировать, что было (максимально </a:t>
            </a:r>
            <a:r>
              <a:rPr lang="ru-RU" dirty="0" err="1"/>
              <a:t>безоценочно</a:t>
            </a:r>
            <a:r>
              <a:rPr lang="ru-RU" dirty="0"/>
              <a:t> и объективно), а затем ответить на вопрос: «Что я увидел?», «Чем по сути (по существу) было происходящее?». Сформулировать впечатление в максимально субъективной манере: «Поправьте меня, если я не прав, но у меня сложилось такое понимание происходящего…». </a:t>
            </a:r>
          </a:p>
          <a:p>
            <a:pPr fontAlgn="base"/>
            <a:r>
              <a:rPr lang="ru-RU" dirty="0"/>
              <a:t>Критерием того, что увиденное вами было именно открытым наблюдением, будет неожиданное </a:t>
            </a:r>
            <a:r>
              <a:rPr lang="ru-RU" i="1" dirty="0"/>
              <a:t>чувство удивления</a:t>
            </a:r>
            <a:r>
              <a:rPr lang="ru-RU" baseline="30000" dirty="0"/>
              <a:t>4</a:t>
            </a:r>
            <a:r>
              <a:rPr lang="ru-RU" dirty="0"/>
              <a:t>: ну надо же! И это будет «удивление со знаком плюс».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3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743" y="679269"/>
            <a:ext cx="10058400" cy="5303520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b="1" dirty="0" smtClean="0"/>
              <a:t>Типичные </a:t>
            </a:r>
            <a:r>
              <a:rPr lang="ru-RU" b="1" dirty="0"/>
              <a:t>ошибки процесса наблюдения: </a:t>
            </a:r>
          </a:p>
          <a:p>
            <a:pPr fontAlgn="base"/>
            <a:r>
              <a:rPr lang="ru-RU" dirty="0"/>
              <a:t>Открытым взглядом встречаться с каким-то ребенком в ситуации – на этом наблюдение заканчивается, так как взгляд является очень сильным воздействием. </a:t>
            </a:r>
          </a:p>
          <a:p>
            <a:pPr fontAlgn="base"/>
            <a:r>
              <a:rPr lang="ru-RU" dirty="0"/>
              <a:t>Мысли: «С этим что-то нужно делать</a:t>
            </a:r>
            <a:r>
              <a:rPr lang="ru-RU" dirty="0" smtClean="0"/>
              <a:t>» (открытое наблюдение исключает импульс по реализации каких-либо намерений). </a:t>
            </a:r>
            <a:endParaRPr lang="ru-RU" dirty="0"/>
          </a:p>
          <a:p>
            <a:pPr fontAlgn="base"/>
            <a:r>
              <a:rPr lang="ru-RU" dirty="0"/>
              <a:t>Воспоминания о прошлом или будущем: «Рита и вчера носилась, как угорелая». </a:t>
            </a:r>
          </a:p>
          <a:p>
            <a:pPr fontAlgn="base"/>
            <a:r>
              <a:rPr lang="ru-RU" dirty="0"/>
              <a:t>Вынесение оценок: «Таня и Рита бегают слишком громко!», за оценками, как правило, тут же следует реакция: «Девочки! </a:t>
            </a:r>
            <a:r>
              <a:rPr lang="ru-RU" dirty="0" err="1"/>
              <a:t>Потише</a:t>
            </a:r>
            <a:r>
              <a:rPr lang="ru-RU" dirty="0"/>
              <a:t>, вы прыгаете по головам нижнего этажа!», – в момент, когда начинаются действия, открытое наблюдение заканчивается. </a:t>
            </a:r>
          </a:p>
          <a:p>
            <a:pPr fontAlgn="base"/>
            <a:r>
              <a:rPr lang="ru-RU" b="1" dirty="0" smtClean="0"/>
              <a:t>Типичные </a:t>
            </a:r>
            <a:r>
              <a:rPr lang="ru-RU" b="1" dirty="0"/>
              <a:t>ошибки описания результатов открытого наблюдения: </a:t>
            </a:r>
          </a:p>
          <a:p>
            <a:pPr fontAlgn="base"/>
            <a:r>
              <a:rPr lang="ru-RU" dirty="0"/>
              <a:t>Употребление в протоколе </a:t>
            </a:r>
            <a:r>
              <a:rPr lang="ru-RU" dirty="0" err="1"/>
              <a:t>квантеров</a:t>
            </a:r>
            <a:r>
              <a:rPr lang="ru-RU" dirty="0"/>
              <a:t>: «всегда», «никогда», «ничего», «постоянно», «все время» и т. п. </a:t>
            </a:r>
          </a:p>
          <a:p>
            <a:pPr fontAlgn="base"/>
            <a:r>
              <a:rPr lang="ru-RU" dirty="0"/>
              <a:t>Описание того, чего ребенок не делает, например: «Лиза не привлекает к себе внимания и не кокетничает, а Таня специально не толкала Лизу». </a:t>
            </a:r>
          </a:p>
          <a:p>
            <a:pPr fontAlgn="base"/>
            <a:r>
              <a:rPr lang="ru-RU" dirty="0"/>
              <a:t>Обобщения: «Таня в своей обычной манере…» </a:t>
            </a:r>
          </a:p>
          <a:p>
            <a:pPr fontAlgn="base"/>
            <a:r>
              <a:rPr lang="ru-RU" dirty="0"/>
              <a:t>Не использовать слова заинтересованно, агрессивно, радостно…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20" y="4807132"/>
            <a:ext cx="2652849" cy="176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52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505406" cy="98590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Метод оценки </a:t>
            </a:r>
            <a:r>
              <a:rPr lang="ru-RU" sz="4000" dirty="0"/>
              <a:t>п</a:t>
            </a:r>
            <a:r>
              <a:rPr lang="ru-RU" sz="4000" dirty="0" smtClean="0"/>
              <a:t>отребности ребенка во </a:t>
            </a:r>
            <a:r>
              <a:rPr lang="ru-RU" sz="4000" dirty="0" err="1" smtClean="0"/>
              <a:t>мешательстве</a:t>
            </a:r>
            <a:r>
              <a:rPr lang="ru-RU" sz="4000" dirty="0" smtClean="0"/>
              <a:t> взрослого (ПВВ)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молчаливо присутствуем, на расстоянии наблюдая за игрой ребят. </a:t>
            </a:r>
            <a:endParaRPr lang="ru-RU" dirty="0" smtClean="0"/>
          </a:p>
          <a:p>
            <a:r>
              <a:rPr lang="ru-RU" dirty="0"/>
              <a:t>Обращаем внимание на эмоционально выразительные фрагменты поведения: громкие возгласы, горестное или отчаянное выражение лиц, поз, резкие движения, слезы, громкий хохот и т. д. </a:t>
            </a:r>
            <a:endParaRPr lang="ru-RU" dirty="0" smtClean="0"/>
          </a:p>
          <a:p>
            <a:r>
              <a:rPr lang="ru-RU" dirty="0"/>
              <a:t>Расшифровываем фрагменты эмоционально выразительного поведения: о чем говорят эти знаки? Какой смысл они приобретают </a:t>
            </a:r>
            <a:r>
              <a:rPr lang="ru-RU" i="1" dirty="0"/>
              <a:t>в контексте данной ситуации</a:t>
            </a:r>
            <a:r>
              <a:rPr lang="ru-RU" dirty="0"/>
              <a:t>, как вы ее поняли? </a:t>
            </a:r>
            <a:endParaRPr lang="ru-RU" dirty="0" smtClean="0"/>
          </a:p>
          <a:p>
            <a:r>
              <a:rPr lang="ru-RU" dirty="0"/>
              <a:t>Если в них прочитывается обращение за помощью, нужно дать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02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Типичные </a:t>
            </a:r>
            <a:r>
              <a:rPr lang="ru-RU" dirty="0" smtClean="0"/>
              <a:t>ошибки МПВВ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Выразительный </a:t>
            </a:r>
            <a:r>
              <a:rPr lang="ru-RU" dirty="0"/>
              <a:t>жест вырван из контекста и неправильно истолкован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</a:t>
            </a:r>
            <a:r>
              <a:rPr lang="ru-RU" dirty="0"/>
              <a:t>замечена внутренняя глубина страдания при неярком (неэффектном) поведенческом </a:t>
            </a:r>
            <a:r>
              <a:rPr lang="ru-RU" dirty="0" smtClean="0"/>
              <a:t>проявлении.</a:t>
            </a:r>
          </a:p>
          <a:p>
            <a:r>
              <a:rPr lang="ru-RU" dirty="0"/>
              <a:t>Вывод о необходимости вмешательства делается только тогда, когда ребенок его </a:t>
            </a:r>
            <a:r>
              <a:rPr lang="ru-RU" dirty="0" smtClean="0"/>
              <a:t>требует.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93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Методика понимания чувств и потребностей ребенка (МПЧ)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Шаг 1. Настроиться на открытое наблюдение (методика МОН). Вспомнить об установке: «Никого ни в чем не подозревать!». Сосредоточиться и отдаться процессу, за которым наблюдаешь. Глубина понимания контекста зависит также и от того, насколько ты хорошо знаешь, что сейчас происходит в жизни ребенка. </a:t>
            </a:r>
          </a:p>
          <a:p>
            <a:pPr fontAlgn="base"/>
            <a:r>
              <a:rPr lang="ru-RU" dirty="0"/>
              <a:t>Шаг 2. Он необходим только, когда ребенок обратится за помощью (методика ПВВ). Ребенку нужно вернуть в форме вопроса только то, что он сам показывает и говорит. Ничего не додумывать и не оценивать. Также не нужно бывает и расспрашивать. Обычно предъявлено уже достаточно, был бы внимательный взрослый. </a:t>
            </a:r>
          </a:p>
          <a:p>
            <a:pPr fontAlgn="base"/>
            <a:r>
              <a:rPr lang="ru-RU" dirty="0"/>
              <a:t>Шаг 3. По обратной связи иногда легко понять, была ли ваша реакция действительно пониманием, или вы сделали что-то другое, возможно, тоже полезное, но не имеющее отношения к развитию личности.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01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Типичные ошибки при </a:t>
            </a:r>
            <a:r>
              <a:rPr lang="ru-RU" dirty="0" smtClean="0"/>
              <a:t>выполнении метода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Кроме </a:t>
            </a:r>
            <a:r>
              <a:rPr lang="ru-RU" dirty="0"/>
              <a:t>понимающей стратегии ответа, могут быть и другие довольно часто встречающиеся типы ответов, которые не содержат в себе понимания (идея типологии взята нами из книги  М. </a:t>
            </a:r>
            <a:r>
              <a:rPr lang="ru-RU" dirty="0" err="1"/>
              <a:t>Снайдерс</a:t>
            </a:r>
            <a:r>
              <a:rPr lang="ru-RU" dirty="0"/>
              <a:t> «Ребенок как личность</a:t>
            </a:r>
            <a:r>
              <a:rPr lang="ru-RU" dirty="0" smtClean="0"/>
              <a:t>»).</a:t>
            </a:r>
            <a:endParaRPr lang="ru-RU" i="1" dirty="0" smtClean="0"/>
          </a:p>
          <a:p>
            <a:r>
              <a:rPr lang="ru-RU" i="1" dirty="0" smtClean="0"/>
              <a:t>«Расследование</a:t>
            </a:r>
            <a:r>
              <a:rPr lang="ru-RU" dirty="0" smtClean="0"/>
              <a:t>»</a:t>
            </a:r>
          </a:p>
          <a:p>
            <a:r>
              <a:rPr lang="ru-RU" dirty="0"/>
              <a:t>«</a:t>
            </a:r>
            <a:r>
              <a:rPr lang="ru-RU" i="1" dirty="0"/>
              <a:t>Инструктирование</a:t>
            </a:r>
            <a:r>
              <a:rPr lang="ru-RU" i="1" dirty="0" smtClean="0"/>
              <a:t>»</a:t>
            </a:r>
          </a:p>
          <a:p>
            <a:r>
              <a:rPr lang="ru-RU" dirty="0"/>
              <a:t>«</a:t>
            </a:r>
            <a:r>
              <a:rPr lang="ru-RU" i="1" dirty="0"/>
              <a:t>Оценивание</a:t>
            </a:r>
            <a:r>
              <a:rPr lang="ru-RU" i="1" dirty="0" smtClean="0"/>
              <a:t>»</a:t>
            </a:r>
          </a:p>
          <a:p>
            <a:r>
              <a:rPr lang="ru-RU" i="1" dirty="0"/>
              <a:t>«Поддержка</a:t>
            </a:r>
            <a:r>
              <a:rPr lang="ru-RU" dirty="0" smtClean="0"/>
              <a:t>»</a:t>
            </a:r>
          </a:p>
          <a:p>
            <a:r>
              <a:rPr lang="ru-RU" dirty="0"/>
              <a:t>«</a:t>
            </a:r>
            <a:r>
              <a:rPr lang="ru-RU" i="1" dirty="0"/>
              <a:t>Центрированная на себе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50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87680" y="522513"/>
            <a:ext cx="10058400" cy="57737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2. В </a:t>
            </a:r>
            <a:r>
              <a:rPr lang="ru-RU" dirty="0"/>
              <a:t>простых и однозначных ситуациях психолог ориентируется на то, что происходит здесь и сейчас, а в сложных ситуациях, начинает фантазировать, интерпретировать или произвольно «углублять» причины настроения вместо того, чтобы понять актуальное переживание ребенка.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dirty="0" smtClean="0"/>
              <a:t>3. </a:t>
            </a:r>
            <a:r>
              <a:rPr lang="ru-RU" dirty="0"/>
              <a:t>Взрослый начинает «воспитание» несвоевременно, а именно до того, как дал ребенку понимание, которое должно «разгрузить» его напряжение, только после этого он сможет услышать, что нужно думать о ком-то еще. 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В </a:t>
            </a:r>
            <a:r>
              <a:rPr lang="ru-RU" dirty="0"/>
              <a:t>ситуации взрослый сразу начинает инструктировать, не откликаясь на чувства. Такие действия ребенок не воспринимает, как личные. Они ничему не учат.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5. Психологи </a:t>
            </a:r>
            <a:r>
              <a:rPr lang="ru-RU" dirty="0"/>
              <a:t>и воспитатели часто «проваливаются в </a:t>
            </a:r>
            <a:r>
              <a:rPr lang="ru-RU" dirty="0" err="1"/>
              <a:t>эмпатию</a:t>
            </a:r>
            <a:r>
              <a:rPr lang="ru-RU" dirty="0"/>
              <a:t>» – и начинают разделять чувства, которые не следует множить.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6. В </a:t>
            </a:r>
            <a:r>
              <a:rPr lang="ru-RU" dirty="0"/>
              <a:t>понимающей парадигме ответа не должно быть слов: «Я тебя понимаю!». Если вы действительно поймете ребенка, он это и так почувствует. А если нет – своими словами вы вызовите «столкновение» чувств и противоречащих им слов от взрослого.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7. Взрослые </a:t>
            </a:r>
            <a:r>
              <a:rPr lang="ru-RU" dirty="0"/>
              <a:t>стремятся в некоторых ситуациях обращаться к разуму ребенка, не чувствуя, где это неуместно. 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8. </a:t>
            </a:r>
            <a:r>
              <a:rPr lang="ru-RU" dirty="0"/>
              <a:t>Ошибкой будет реагировать только на фрагмент информации, полученной от ребенка. </a:t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7680" y="522514"/>
            <a:ext cx="10698480" cy="551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63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8">
              <a:schemeClr val="accent1">
                <a:lumMod val="5000"/>
                <a:lumOff val="95000"/>
              </a:schemeClr>
            </a:gs>
            <a:gs pos="1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ети. Какие они?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Они открыты к миру!</a:t>
            </a:r>
          </a:p>
          <a:p>
            <a:pPr marL="342900" indent="-342900">
              <a:buAutoNum type="arabicPeriod"/>
            </a:pPr>
            <a:r>
              <a:rPr lang="ru-RU" dirty="0" smtClean="0"/>
              <a:t>Они открыты к общению!</a:t>
            </a:r>
          </a:p>
          <a:p>
            <a:pPr marL="342900" indent="-342900">
              <a:buAutoNum type="arabicPeriod"/>
            </a:pPr>
            <a:r>
              <a:rPr lang="ru-RU" dirty="0" smtClean="0"/>
              <a:t>Они открыты к исследования!</a:t>
            </a:r>
          </a:p>
          <a:p>
            <a:pPr marL="342900" indent="-342900">
              <a:buAutoNum type="arabicPeriod"/>
            </a:pPr>
            <a:r>
              <a:rPr lang="ru-RU" dirty="0" smtClean="0"/>
              <a:t>Они открыты к сотрудничеству!</a:t>
            </a:r>
          </a:p>
          <a:p>
            <a:pPr marL="342900" indent="-342900">
              <a:buAutoNum type="arabicPeriod"/>
            </a:pPr>
            <a:r>
              <a:rPr lang="ru-RU" dirty="0" smtClean="0"/>
              <a:t>Они интересуются!</a:t>
            </a:r>
          </a:p>
          <a:p>
            <a:pPr marL="342900" indent="-342900">
              <a:buAutoNum type="arabicPeriod"/>
            </a:pPr>
            <a:r>
              <a:rPr lang="ru-RU" dirty="0" smtClean="0"/>
              <a:t>У них активная позиция!</a:t>
            </a:r>
          </a:p>
          <a:p>
            <a:pPr marL="342900" indent="-342900">
              <a:buAutoNum type="arabicPeriod"/>
            </a:pPr>
            <a:r>
              <a:rPr lang="ru-RU" dirty="0" smtClean="0"/>
              <a:t>Они </a:t>
            </a:r>
            <a:r>
              <a:rPr lang="ru-RU" dirty="0" err="1" smtClean="0"/>
              <a:t>витальны</a:t>
            </a:r>
            <a:r>
              <a:rPr lang="ru-RU" dirty="0" smtClean="0"/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868">
            <a:off x="7206018" y="600501"/>
            <a:ext cx="3213397" cy="180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64" y="2685360"/>
            <a:ext cx="2145704" cy="161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63" y="3562255"/>
            <a:ext cx="3837769" cy="2561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677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8">
              <a:schemeClr val="accent1">
                <a:lumMod val="5000"/>
                <a:lumOff val="95000"/>
              </a:schemeClr>
            </a:gs>
            <a:gs pos="1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33" y="316874"/>
            <a:ext cx="6436290" cy="13716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Ведущая деятельность детей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233" y="1493585"/>
            <a:ext cx="10058400" cy="393192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От 0 до 1 года – </a:t>
            </a:r>
            <a:r>
              <a:rPr lang="ru-RU" b="1" dirty="0" smtClean="0"/>
              <a:t>эмоциональное общение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 1 до 2х – </a:t>
            </a:r>
            <a:r>
              <a:rPr lang="ru-RU" b="1" dirty="0" smtClean="0"/>
              <a:t>предметная деятельность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 3х до 6ти – </a:t>
            </a:r>
            <a:r>
              <a:rPr lang="ru-RU" b="1" dirty="0" smtClean="0"/>
              <a:t>сюжетно – ролевая деятельность;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 7ми до 10ти – </a:t>
            </a:r>
            <a:r>
              <a:rPr lang="ru-RU" b="1" dirty="0" smtClean="0"/>
              <a:t>учебная;</a:t>
            </a:r>
          </a:p>
          <a:p>
            <a:pPr marL="342900" indent="-342900">
              <a:buAutoNum type="arabicPeriod"/>
            </a:pPr>
            <a:r>
              <a:rPr lang="ru-RU" dirty="0" smtClean="0"/>
              <a:t>11-14 –</a:t>
            </a:r>
            <a:r>
              <a:rPr lang="ru-RU" b="1" dirty="0" smtClean="0"/>
              <a:t> коммуникативная</a:t>
            </a:r>
            <a:r>
              <a:rPr lang="ru-RU" dirty="0" smtClean="0"/>
              <a:t>; </a:t>
            </a:r>
          </a:p>
          <a:p>
            <a:pPr marL="342900" indent="-342900">
              <a:buAutoNum type="arabicPeriod"/>
            </a:pPr>
            <a:r>
              <a:rPr lang="ru-RU" dirty="0" smtClean="0"/>
              <a:t>15 – 18 –</a:t>
            </a:r>
            <a:r>
              <a:rPr lang="ru-RU" b="1" dirty="0" smtClean="0"/>
              <a:t> 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 профессиональная;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54" y="316874"/>
            <a:ext cx="3703093" cy="2691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3" y="4405335"/>
            <a:ext cx="3049746" cy="2040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11" y="3594970"/>
            <a:ext cx="4028688" cy="2791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571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796" y="1133045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sz="2000" b="1" dirty="0" err="1"/>
              <a:t>Сензитивный</a:t>
            </a:r>
            <a:r>
              <a:rPr lang="ru-RU" sz="2000" b="1" dirty="0"/>
              <a:t> период </a:t>
            </a:r>
            <a:r>
              <a:rPr lang="ru-RU" sz="2000" b="1" dirty="0" smtClean="0"/>
              <a:t>развития</a:t>
            </a:r>
            <a:r>
              <a:rPr lang="ru-RU" sz="2000" dirty="0" smtClean="0"/>
              <a:t> </a:t>
            </a:r>
            <a:r>
              <a:rPr lang="ru-RU" sz="2000" dirty="0"/>
              <a:t>— период в жизни человека, создающий наиболее благоприятные условия для формирования у него определенных психологических </a:t>
            </a:r>
            <a:r>
              <a:rPr lang="ru-RU" sz="2200" dirty="0"/>
              <a:t>свойств и видов </a:t>
            </a:r>
            <a:r>
              <a:rPr lang="ru-RU" sz="2200" dirty="0" smtClean="0"/>
              <a:t>поведения (навыков).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err="1"/>
              <a:t>Сензитивный</a:t>
            </a:r>
            <a:r>
              <a:rPr lang="ru-RU" sz="2200" b="1" dirty="0"/>
              <a:t> период </a:t>
            </a:r>
            <a:r>
              <a:rPr lang="ru-RU" sz="2200" dirty="0"/>
              <a:t>— период наивысших возможностей для наиболее эффективного развития какой-либо стороны психики. Например, </a:t>
            </a:r>
            <a:r>
              <a:rPr lang="ru-RU" sz="2200" dirty="0" err="1"/>
              <a:t>сензитивный</a:t>
            </a:r>
            <a:r>
              <a:rPr lang="ru-RU" sz="2200" dirty="0"/>
              <a:t> период развития речи — от полутора до 3-х </a:t>
            </a:r>
            <a:r>
              <a:rPr lang="ru-RU" sz="2200" dirty="0" smtClean="0"/>
              <a:t>лет.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796" y="2419004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Мария </a:t>
            </a:r>
            <a:r>
              <a:rPr lang="ru-RU" dirty="0" err="1"/>
              <a:t>Монтессори</a:t>
            </a:r>
            <a:r>
              <a:rPr lang="ru-RU" dirty="0"/>
              <a:t> выделяла следующие </a:t>
            </a:r>
            <a:r>
              <a:rPr lang="ru-RU" dirty="0" err="1"/>
              <a:t>сензитивные</a:t>
            </a:r>
            <a:r>
              <a:rPr lang="ru-RU" dirty="0"/>
              <a:t> периоды развития:</a:t>
            </a:r>
          </a:p>
          <a:p>
            <a:endParaRPr lang="ru-RU" dirty="0"/>
          </a:p>
          <a:p>
            <a:r>
              <a:rPr lang="ru-RU" dirty="0" err="1"/>
              <a:t>Сензитивный</a:t>
            </a:r>
            <a:r>
              <a:rPr lang="ru-RU" dirty="0"/>
              <a:t> период развития речи (0-6 лет)</a:t>
            </a:r>
          </a:p>
          <a:p>
            <a:r>
              <a:rPr lang="ru-RU" dirty="0" err="1"/>
              <a:t>Сензитивный</a:t>
            </a:r>
            <a:r>
              <a:rPr lang="ru-RU" dirty="0"/>
              <a:t> период восприятия порядка (0-3 года)</a:t>
            </a:r>
          </a:p>
          <a:p>
            <a:r>
              <a:rPr lang="ru-RU" dirty="0" err="1"/>
              <a:t>Сензитивный</a:t>
            </a:r>
            <a:r>
              <a:rPr lang="ru-RU" dirty="0"/>
              <a:t> период сенсорного развития (0-5,5 лет)</a:t>
            </a:r>
          </a:p>
          <a:p>
            <a:r>
              <a:rPr lang="ru-RU" dirty="0" err="1"/>
              <a:t>Сензитивный</a:t>
            </a:r>
            <a:r>
              <a:rPr lang="ru-RU" dirty="0"/>
              <a:t> период восприятия маленьких предметов (1,5-6,5 лет)</a:t>
            </a:r>
          </a:p>
          <a:p>
            <a:r>
              <a:rPr lang="ru-RU" dirty="0" err="1"/>
              <a:t>Сензитивный</a:t>
            </a:r>
            <a:r>
              <a:rPr lang="ru-RU" dirty="0"/>
              <a:t> период развития движений и действий (1-4 года)</a:t>
            </a:r>
          </a:p>
          <a:p>
            <a:r>
              <a:rPr lang="ru-RU" dirty="0" err="1" smtClean="0"/>
              <a:t>Сензитивй</a:t>
            </a:r>
            <a:r>
              <a:rPr lang="ru-RU" dirty="0" smtClean="0"/>
              <a:t> </a:t>
            </a:r>
            <a:r>
              <a:rPr lang="ru-RU" dirty="0"/>
              <a:t>период развития социальных навыков (2,5-6 лет)</a:t>
            </a:r>
          </a:p>
        </p:txBody>
      </p:sp>
    </p:spTree>
    <p:extLst>
      <p:ext uri="{BB962C8B-B14F-4D97-AF65-F5344CB8AC3E}">
        <p14:creationId xmlns:p14="http://schemas.microsoft.com/office/powerpoint/2010/main" val="339281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249381"/>
            <a:ext cx="6356586" cy="6356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12" y="249381"/>
            <a:ext cx="4586282" cy="3178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07" y="3551433"/>
            <a:ext cx="4565687" cy="30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8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Взрослый на пути ребенка.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83391"/>
            <a:ext cx="2880511" cy="1920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749421" y="1883391"/>
            <a:ext cx="66527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Помощник ребенка на пути к миру.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Проводник.</a:t>
            </a:r>
          </a:p>
          <a:p>
            <a:pPr marL="342900" indent="-342900">
              <a:buAutoNum type="arabicPeriod"/>
            </a:pPr>
            <a:r>
              <a:rPr lang="ru-RU" dirty="0" smtClean="0"/>
              <a:t>Убирает непосильные препятствия.</a:t>
            </a:r>
          </a:p>
          <a:p>
            <a:pPr marL="342900" indent="-342900">
              <a:buAutoNum type="arabicPeriod"/>
            </a:pPr>
            <a:r>
              <a:rPr lang="ru-RU" dirty="0"/>
              <a:t>Помогает обезопасить окружающее пространство </a:t>
            </a:r>
          </a:p>
          <a:p>
            <a:r>
              <a:rPr lang="ru-RU" dirty="0" smtClean="0"/>
              <a:t>ребенка.</a:t>
            </a:r>
          </a:p>
          <a:p>
            <a:r>
              <a:rPr lang="ru-RU" dirty="0"/>
              <a:t>5</a:t>
            </a:r>
            <a:r>
              <a:rPr lang="ru-RU" dirty="0" smtClean="0"/>
              <a:t>. Создает условия для развития ребенка.</a:t>
            </a:r>
          </a:p>
          <a:p>
            <a:r>
              <a:rPr lang="ru-RU" dirty="0" smtClean="0"/>
              <a:t>6. Помогает раскрыться.</a:t>
            </a:r>
          </a:p>
          <a:p>
            <a:r>
              <a:rPr lang="ru-RU" dirty="0" smtClean="0"/>
              <a:t>7. Имеет феноменологическую установку.</a:t>
            </a:r>
          </a:p>
          <a:p>
            <a:r>
              <a:rPr lang="ru-RU" dirty="0" smtClean="0"/>
              <a:t>8. Принимает ребенка таким какой он есть.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73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Феноменологическая установка: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Ребенок проявляет себя сейчас Так только </a:t>
            </a:r>
            <a:r>
              <a:rPr lang="ru-RU" dirty="0"/>
              <a:t>З</a:t>
            </a:r>
            <a:r>
              <a:rPr lang="ru-RU" dirty="0" smtClean="0"/>
              <a:t>десь и Теперь. </a:t>
            </a:r>
          </a:p>
          <a:p>
            <a:pPr marL="342900" indent="-342900">
              <a:buAutoNum type="arabicPeriod"/>
            </a:pPr>
            <a:r>
              <a:rPr lang="ru-RU" dirty="0" smtClean="0"/>
              <a:t>Он открыт и я открыт. </a:t>
            </a:r>
          </a:p>
          <a:p>
            <a:pPr marL="342900" indent="-342900">
              <a:buAutoNum type="arabicPeriod"/>
            </a:pPr>
            <a:r>
              <a:rPr lang="ru-RU" dirty="0" smtClean="0"/>
              <a:t>Я смотрю на него и даю себе право увидеть суть того, что сейчас происходит. 4.</a:t>
            </a:r>
          </a:p>
          <a:p>
            <a:pPr marL="342900" indent="-342900">
              <a:buAutoNum type="arabicPeriod"/>
            </a:pPr>
            <a:r>
              <a:rPr lang="ru-RU" dirty="0" smtClean="0"/>
              <a:t>Дать этому просто быть, воздействовать на меня.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Понять, что происходит в сути.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98" y="3845491"/>
            <a:ext cx="5272602" cy="24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7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7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наблюдения за объектом: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63040"/>
            <a:ext cx="10058400" cy="480475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«Эпохе» </a:t>
            </a:r>
            <a:r>
              <a:rPr lang="ru-RU" dirty="0" smtClean="0"/>
              <a:t>– взять себя в скобки (работа только с объективной реальностью):</a:t>
            </a:r>
          </a:p>
          <a:p>
            <a:r>
              <a:rPr lang="ru-RU" dirty="0"/>
              <a:t> </a:t>
            </a:r>
            <a:r>
              <a:rPr lang="ru-RU" dirty="0" smtClean="0"/>
              <a:t> наблюдаем за одной, повторяющейся ситуацией;</a:t>
            </a:r>
          </a:p>
          <a:p>
            <a:r>
              <a:rPr lang="ru-RU" dirty="0"/>
              <a:t> </a:t>
            </a:r>
            <a:r>
              <a:rPr lang="ru-RU" dirty="0" smtClean="0"/>
              <a:t> фиксируем в листе наблюдений;</a:t>
            </a:r>
          </a:p>
          <a:p>
            <a:r>
              <a:rPr lang="ru-RU" dirty="0"/>
              <a:t> </a:t>
            </a:r>
            <a:r>
              <a:rPr lang="ru-RU" dirty="0" smtClean="0"/>
              <a:t> смотрим динамику;</a:t>
            </a:r>
          </a:p>
          <a:p>
            <a:r>
              <a:rPr lang="ru-RU" dirty="0"/>
              <a:t> </a:t>
            </a:r>
            <a:r>
              <a:rPr lang="ru-RU" dirty="0" smtClean="0"/>
              <a:t> выявляем суть.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Что можно наблюдать:</a:t>
            </a:r>
          </a:p>
          <a:p>
            <a:pPr>
              <a:buFontTx/>
              <a:buChar char="-"/>
            </a:pPr>
            <a:r>
              <a:rPr lang="ru-RU" dirty="0" smtClean="0"/>
              <a:t>спонтанные </a:t>
            </a:r>
            <a:r>
              <a:rPr lang="ru-RU" dirty="0"/>
              <a:t>проявления </a:t>
            </a:r>
            <a:r>
              <a:rPr lang="ru-RU" dirty="0" smtClean="0"/>
              <a:t>ребенка;</a:t>
            </a:r>
          </a:p>
          <a:p>
            <a:pPr>
              <a:buFontTx/>
              <a:buChar char="-"/>
            </a:pPr>
            <a:r>
              <a:rPr lang="ru-RU" dirty="0" smtClean="0"/>
              <a:t>изменения </a:t>
            </a:r>
            <a:r>
              <a:rPr lang="ru-RU" dirty="0"/>
              <a:t>его </a:t>
            </a:r>
            <a:r>
              <a:rPr lang="ru-RU" dirty="0" smtClean="0"/>
              <a:t>настроения;</a:t>
            </a:r>
          </a:p>
          <a:p>
            <a:pPr>
              <a:buFontTx/>
              <a:buChar char="-"/>
            </a:pPr>
            <a:r>
              <a:rPr lang="ru-RU" dirty="0" smtClean="0"/>
              <a:t>поляризацию внимания;</a:t>
            </a:r>
          </a:p>
          <a:p>
            <a:pPr>
              <a:buFontTx/>
              <a:buChar char="-"/>
            </a:pPr>
            <a:r>
              <a:rPr lang="ru-RU" dirty="0" smtClean="0"/>
              <a:t>эмоциональные </a:t>
            </a:r>
            <a:r>
              <a:rPr lang="ru-RU" dirty="0"/>
              <a:t>реакции.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Наблюдение </a:t>
            </a:r>
            <a:r>
              <a:rPr lang="ru-RU" dirty="0"/>
              <a:t>проводится </a:t>
            </a:r>
            <a:r>
              <a:rPr lang="ru-RU" dirty="0" smtClean="0"/>
              <a:t>ради </a:t>
            </a:r>
            <a:r>
              <a:rPr lang="ru-RU" dirty="0"/>
              <a:t>того, чтобы увидеть и понять уникальность каждой детской </a:t>
            </a:r>
            <a:r>
              <a:rPr lang="ru-RU" dirty="0" smtClean="0"/>
              <a:t>жизни.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42" y="2174062"/>
            <a:ext cx="4694129" cy="31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3697"/>
          </a:xfrm>
        </p:spPr>
        <p:txBody>
          <a:bodyPr/>
          <a:lstStyle/>
          <a:p>
            <a:r>
              <a:rPr lang="ru-RU" dirty="0"/>
              <a:t>Метод наблюдения </a:t>
            </a:r>
            <a:r>
              <a:rPr lang="ru-RU" dirty="0" smtClean="0"/>
              <a:t>за собой: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70858"/>
            <a:ext cx="10058400" cy="4364182"/>
          </a:xfrm>
        </p:spPr>
        <p:txBody>
          <a:bodyPr/>
          <a:lstStyle/>
          <a:p>
            <a:pPr marL="342900" lvl="0" indent="-342900">
              <a:buAutoNum type="arabicPeriod"/>
            </a:pPr>
            <a:r>
              <a:rPr lang="ru-RU" b="1" dirty="0" smtClean="0"/>
              <a:t>Выявляем </a:t>
            </a:r>
            <a:r>
              <a:rPr lang="ru-RU" b="1" dirty="0"/>
              <a:t>первичную </a:t>
            </a:r>
            <a:r>
              <a:rPr lang="ru-RU" b="1" dirty="0" smtClean="0"/>
              <a:t>эмоцию. </a:t>
            </a:r>
            <a:r>
              <a:rPr lang="ru-RU" dirty="0" smtClean="0"/>
              <a:t>Какая это эмоция.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(</a:t>
            </a:r>
            <a:r>
              <a:rPr lang="ru-RU" dirty="0"/>
              <a:t>может быть это несколько связанных эмоций</a:t>
            </a:r>
            <a:r>
              <a:rPr lang="ru-RU" dirty="0" smtClean="0"/>
              <a:t>) </a:t>
            </a:r>
          </a:p>
          <a:p>
            <a:pPr marL="0" lvl="0" indent="0">
              <a:buNone/>
            </a:pPr>
            <a:r>
              <a:rPr lang="ru-RU" dirty="0" smtClean="0"/>
              <a:t>2. </a:t>
            </a:r>
            <a:r>
              <a:rPr lang="ru-RU" b="1" dirty="0" smtClean="0"/>
              <a:t>Отслеживаем </a:t>
            </a:r>
            <a:r>
              <a:rPr lang="ru-RU" b="1" dirty="0" err="1" smtClean="0"/>
              <a:t>копинг</a:t>
            </a:r>
            <a:r>
              <a:rPr lang="ru-RU" b="1" dirty="0" smtClean="0"/>
              <a:t>. </a:t>
            </a:r>
          </a:p>
          <a:p>
            <a:pPr marL="0" lvl="0" indent="0">
              <a:buNone/>
            </a:pPr>
            <a:r>
              <a:rPr lang="ru-RU" dirty="0" smtClean="0"/>
              <a:t>( </a:t>
            </a:r>
            <a:r>
              <a:rPr lang="ru-RU" dirty="0" err="1"/>
              <a:t>психо</a:t>
            </a:r>
            <a:r>
              <a:rPr lang="ru-RU" dirty="0"/>
              <a:t>-эмоциональные, когнитивные, поведенческие функции, направленные на преодоление угрозы и/или стрессовых </a:t>
            </a:r>
            <a:r>
              <a:rPr lang="ru-RU" dirty="0" smtClean="0"/>
              <a:t>ситуаций) Берем </a:t>
            </a:r>
            <a:r>
              <a:rPr lang="ru-RU" dirty="0"/>
              <a:t>паузу (вдох, время, смена мыслительной деятельности)</a:t>
            </a:r>
          </a:p>
          <a:p>
            <a:pPr marL="0" lvl="0" indent="0">
              <a:buNone/>
            </a:pPr>
            <a:r>
              <a:rPr lang="ru-RU" dirty="0" smtClean="0"/>
              <a:t>3. Через </a:t>
            </a:r>
            <a:r>
              <a:rPr lang="ru-RU" dirty="0"/>
              <a:t>расстояние пробуем </a:t>
            </a:r>
            <a:r>
              <a:rPr lang="ru-RU" b="1" dirty="0"/>
              <a:t>отследить про что этот </a:t>
            </a:r>
            <a:r>
              <a:rPr lang="ru-RU" b="1" dirty="0" err="1"/>
              <a:t>копинг</a:t>
            </a:r>
            <a:r>
              <a:rPr lang="ru-RU" dirty="0"/>
              <a:t>, эмоция, чувство.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4. </a:t>
            </a:r>
            <a:r>
              <a:rPr lang="ru-RU" b="1" dirty="0" smtClean="0"/>
              <a:t>Выявляем </a:t>
            </a:r>
            <a:r>
              <a:rPr lang="ru-RU" b="1" dirty="0"/>
              <a:t>угрозу ценности. </a:t>
            </a:r>
            <a:r>
              <a:rPr lang="ru-RU" dirty="0"/>
              <a:t>(где ярче всего негативная окраска).</a:t>
            </a:r>
          </a:p>
          <a:p>
            <a:pPr marL="0" lvl="0" indent="0">
              <a:buNone/>
            </a:pPr>
            <a:r>
              <a:rPr lang="ru-RU" dirty="0" smtClean="0"/>
              <a:t>5. </a:t>
            </a:r>
            <a:r>
              <a:rPr lang="ru-RU" b="1" dirty="0" smtClean="0"/>
              <a:t>Работаем </a:t>
            </a:r>
            <a:r>
              <a:rPr lang="ru-RU" b="1" dirty="0"/>
              <a:t>с этой ценностью.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88" y="4681276"/>
            <a:ext cx="2818590" cy="18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40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3434</TotalTime>
  <Words>798</Words>
  <Application>Microsoft Office PowerPoint</Application>
  <PresentationFormat>Широкоэкранный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Garamond</vt:lpstr>
      <vt:lpstr>Савон</vt:lpstr>
      <vt:lpstr>Методика открытого наблюдения</vt:lpstr>
      <vt:lpstr>Дети. Какие они?</vt:lpstr>
      <vt:lpstr>Ведущая деятельность детей</vt:lpstr>
      <vt:lpstr>Сензитивный период развития — период в жизни человека, создающий наиболее благоприятные условия для формирования у него определенных психологических свойств и видов поведения (навыков).  Сензитивный период — период наивысших возможностей для наиболее эффективного развития какой-либо стороны психики. Например, сензитивный период развития речи — от полутора до 3-х лет. </vt:lpstr>
      <vt:lpstr>Презентация PowerPoint</vt:lpstr>
      <vt:lpstr>Взрослый на пути ребенка.</vt:lpstr>
      <vt:lpstr>Феноменологическая установка:</vt:lpstr>
      <vt:lpstr>Метод наблюдения за объектом:</vt:lpstr>
      <vt:lpstr>Метод наблюдения за собой:</vt:lpstr>
      <vt:lpstr>А как нам защищать ценность, которую ущемил 3-х летний ребенок?</vt:lpstr>
      <vt:lpstr>Презентация PowerPoint</vt:lpstr>
      <vt:lpstr>Методика Открытого Наблюдения (МОН)</vt:lpstr>
      <vt:lpstr>Презентация PowerPoint</vt:lpstr>
      <vt:lpstr>Метод оценки потребности ребенка во мешательстве взрослого (ПВВ)</vt:lpstr>
      <vt:lpstr>Типичные ошибки МПВВ</vt:lpstr>
      <vt:lpstr> Методика понимания чувств и потребностей ребенка (МПЧ)</vt:lpstr>
      <vt:lpstr>Типичные ошибки при выполнении метода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Феномен ребенка в развивающей среде   дошкольного учреждения и в отношениях со взрослымИ</dc:title>
  <dc:creator>Ekaterina</dc:creator>
  <cp:lastModifiedBy>Ekaterina</cp:lastModifiedBy>
  <cp:revision>35</cp:revision>
  <dcterms:created xsi:type="dcterms:W3CDTF">2017-11-04T21:12:27Z</dcterms:created>
  <dcterms:modified xsi:type="dcterms:W3CDTF">2021-03-25T19:12:06Z</dcterms:modified>
</cp:coreProperties>
</file>