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  <p:sldMasterId id="2147483905" r:id="rId2"/>
    <p:sldMasterId id="2147483918" r:id="rId3"/>
    <p:sldMasterId id="2147483930" r:id="rId4"/>
    <p:sldMasterId id="2147483943" r:id="rId5"/>
    <p:sldMasterId id="2147483956" r:id="rId6"/>
  </p:sldMasterIdLst>
  <p:notesMasterIdLst>
    <p:notesMasterId r:id="rId42"/>
  </p:notesMasterIdLst>
  <p:sldIdLst>
    <p:sldId id="478" r:id="rId7"/>
    <p:sldId id="479" r:id="rId8"/>
    <p:sldId id="480" r:id="rId9"/>
    <p:sldId id="481" r:id="rId10"/>
    <p:sldId id="482" r:id="rId11"/>
    <p:sldId id="483" r:id="rId12"/>
    <p:sldId id="496" r:id="rId13"/>
    <p:sldId id="497" r:id="rId14"/>
    <p:sldId id="498" r:id="rId15"/>
    <p:sldId id="499" r:id="rId16"/>
    <p:sldId id="500" r:id="rId17"/>
    <p:sldId id="501" r:id="rId18"/>
    <p:sldId id="505" r:id="rId19"/>
    <p:sldId id="504" r:id="rId20"/>
    <p:sldId id="506" r:id="rId21"/>
    <p:sldId id="458" r:id="rId22"/>
    <p:sldId id="459" r:id="rId23"/>
    <p:sldId id="471" r:id="rId24"/>
    <p:sldId id="470" r:id="rId25"/>
    <p:sldId id="472" r:id="rId26"/>
    <p:sldId id="433" r:id="rId27"/>
    <p:sldId id="460" r:id="rId28"/>
    <p:sldId id="461" r:id="rId29"/>
    <p:sldId id="474" r:id="rId30"/>
    <p:sldId id="422" r:id="rId31"/>
    <p:sldId id="426" r:id="rId32"/>
    <p:sldId id="507" r:id="rId33"/>
    <p:sldId id="468" r:id="rId34"/>
    <p:sldId id="509" r:id="rId35"/>
    <p:sldId id="510" r:id="rId36"/>
    <p:sldId id="511" r:id="rId37"/>
    <p:sldId id="513" r:id="rId38"/>
    <p:sldId id="514" r:id="rId39"/>
    <p:sldId id="515" r:id="rId40"/>
    <p:sldId id="508" r:id="rId4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лия Тимофеева" initials="ЛТ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3300"/>
    <a:srgbClr val="006600"/>
    <a:srgbClr val="660033"/>
    <a:srgbClr val="CBC7E9"/>
    <a:srgbClr val="E9E9EF"/>
    <a:srgbClr val="73A6E3"/>
    <a:srgbClr val="000099"/>
    <a:srgbClr val="C6C3EB"/>
    <a:srgbClr val="888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1" autoAdjust="0"/>
    <p:restoredTop sz="94660"/>
  </p:normalViewPr>
  <p:slideViewPr>
    <p:cSldViewPr>
      <p:cViewPr varScale="1">
        <p:scale>
          <a:sx n="87" d="100"/>
          <a:sy n="87" d="100"/>
        </p:scale>
        <p:origin x="15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05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7693-73F5-40F1-BBEF-F041D00FCD4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098404-32EB-4167-9D7A-FA2B3AA9E21C}">
      <dgm:prSet phldrT="[Текст]" custT="1"/>
      <dgm:spPr>
        <a:solidFill>
          <a:srgbClr val="CBC7E9"/>
        </a:solidFill>
        <a:ln w="19050"/>
      </dgm:spPr>
      <dgm:t>
        <a:bodyPr/>
        <a:lstStyle/>
        <a:p>
          <a:r>
            <a:rPr lang="ru-RU" sz="2400" b="1" dirty="0">
              <a:solidFill>
                <a:srgbClr val="002060"/>
              </a:solidFill>
            </a:rPr>
            <a:t>Культурные практики</a:t>
          </a:r>
          <a:r>
            <a:rPr lang="ru-RU" sz="3200" b="1" dirty="0">
              <a:solidFill>
                <a:srgbClr val="002060"/>
              </a:solidFill>
            </a:rPr>
            <a:t> </a:t>
          </a:r>
          <a:endParaRPr lang="ru-RU" sz="3200" dirty="0">
            <a:solidFill>
              <a:srgbClr val="002060"/>
            </a:solidFill>
          </a:endParaRPr>
        </a:p>
      </dgm:t>
    </dgm:pt>
    <dgm:pt modelId="{949D1633-AFAF-490E-BD67-96B0C199AC1D}" type="parTrans" cxnId="{CA1CBB41-CB58-4D85-B50A-D21517FB8C9D}">
      <dgm:prSet/>
      <dgm:spPr/>
      <dgm:t>
        <a:bodyPr/>
        <a:lstStyle/>
        <a:p>
          <a:endParaRPr lang="ru-RU"/>
        </a:p>
      </dgm:t>
    </dgm:pt>
    <dgm:pt modelId="{6F979585-8A6E-48F4-936B-4400DB61FC54}" type="sibTrans" cxnId="{CA1CBB41-CB58-4D85-B50A-D21517FB8C9D}">
      <dgm:prSet/>
      <dgm:spPr/>
      <dgm:t>
        <a:bodyPr/>
        <a:lstStyle/>
        <a:p>
          <a:endParaRPr lang="ru-RU"/>
        </a:p>
      </dgm:t>
    </dgm:pt>
    <dgm:pt modelId="{4C85499C-CCE7-41C0-B460-022D67D323C9}">
      <dgm:prSet phldrT="[Текст]" custT="1"/>
      <dgm:spPr>
        <a:solidFill>
          <a:srgbClr val="CBC7E9"/>
        </a:solidFill>
        <a:ln w="19050"/>
      </dgm:spPr>
      <dgm:t>
        <a:bodyPr/>
        <a:lstStyle/>
        <a:p>
          <a:pPr marL="144000" indent="180000" algn="just">
            <a:spcAft>
              <a:spcPts val="0"/>
            </a:spcAft>
          </a:pPr>
          <a:r>
            <a:rPr lang="ru-RU" sz="1400" b="1" dirty="0">
              <a:solidFill>
                <a:srgbClr val="002060"/>
              </a:solidFill>
            </a:rPr>
            <a:t>Естественная ситуация</a:t>
          </a:r>
          <a:r>
            <a:rPr lang="ru-RU" sz="1400" dirty="0">
              <a:solidFill>
                <a:srgbClr val="002060"/>
              </a:solidFill>
            </a:rPr>
            <a:t>: взрослый акцентирует внимание детей на каком-либо противоречии, конфликте, обстоятельстве, в которые они непосредственно включены. </a:t>
          </a:r>
        </a:p>
      </dgm:t>
    </dgm:pt>
    <dgm:pt modelId="{6DAD7A0B-3DFD-4EC4-8D3C-9EF7734E2B97}" type="parTrans" cxnId="{A1A1E22B-2CC5-4D21-B48D-CF912D4250A8}">
      <dgm:prSet/>
      <dgm:spPr/>
      <dgm:t>
        <a:bodyPr/>
        <a:lstStyle/>
        <a:p>
          <a:endParaRPr lang="ru-RU"/>
        </a:p>
      </dgm:t>
    </dgm:pt>
    <dgm:pt modelId="{BE2E92F3-8FD3-4E7F-A500-869B70ADBEB6}" type="sibTrans" cxnId="{A1A1E22B-2CC5-4D21-B48D-CF912D4250A8}">
      <dgm:prSet/>
      <dgm:spPr/>
      <dgm:t>
        <a:bodyPr/>
        <a:lstStyle/>
        <a:p>
          <a:endParaRPr lang="ru-RU"/>
        </a:p>
      </dgm:t>
    </dgm:pt>
    <dgm:pt modelId="{212264B5-0648-4BDC-8F69-80E5BA95F472}">
      <dgm:prSet phldrT="[Текст]" custT="1"/>
      <dgm:spPr>
        <a:solidFill>
          <a:srgbClr val="CBC7E9"/>
        </a:solidFill>
        <a:ln w="19050"/>
      </dgm:spPr>
      <dgm:t>
        <a:bodyPr/>
        <a:lstStyle/>
        <a:p>
          <a:pPr marL="144000" indent="180000" algn="just">
            <a:spcAft>
              <a:spcPts val="0"/>
            </a:spcAft>
          </a:pPr>
          <a:r>
            <a:rPr lang="ru-RU" sz="1400" b="1" dirty="0">
              <a:solidFill>
                <a:srgbClr val="002060"/>
              </a:solidFill>
            </a:rPr>
            <a:t>Специально созданная ситуация: </a:t>
          </a:r>
          <a:r>
            <a:rPr lang="ru-RU" sz="1400" dirty="0">
              <a:solidFill>
                <a:srgbClr val="002060"/>
              </a:solidFill>
            </a:rPr>
            <a:t>преднамеренное моделирование противоречия, в разрешение которого включаются дети.</a:t>
          </a:r>
        </a:p>
      </dgm:t>
    </dgm:pt>
    <dgm:pt modelId="{420EB3EC-AD98-4FF2-9565-26176A06F017}" type="parTrans" cxnId="{216B9824-C21C-466E-9867-ACCB77588730}">
      <dgm:prSet/>
      <dgm:spPr/>
      <dgm:t>
        <a:bodyPr/>
        <a:lstStyle/>
        <a:p>
          <a:endParaRPr lang="ru-RU"/>
        </a:p>
      </dgm:t>
    </dgm:pt>
    <dgm:pt modelId="{89851078-6C61-4A9B-8FAD-0BDFEBB92B7D}" type="sibTrans" cxnId="{216B9824-C21C-466E-9867-ACCB77588730}">
      <dgm:prSet/>
      <dgm:spPr/>
      <dgm:t>
        <a:bodyPr/>
        <a:lstStyle/>
        <a:p>
          <a:endParaRPr lang="ru-RU"/>
        </a:p>
      </dgm:t>
    </dgm:pt>
    <dgm:pt modelId="{5A018F94-2050-4A22-8268-FB59EE35302A}">
      <dgm:prSet phldrT="[Текст]" custT="1"/>
      <dgm:spPr>
        <a:solidFill>
          <a:srgbClr val="CBC7E9"/>
        </a:solidFill>
        <a:ln w="19050"/>
      </dgm:spPr>
      <dgm:t>
        <a:bodyPr/>
        <a:lstStyle/>
        <a:p>
          <a:pPr marL="144000" indent="180000" algn="just">
            <a:spcAft>
              <a:spcPts val="0"/>
            </a:spcAft>
          </a:pPr>
          <a:r>
            <a:rPr lang="ru-RU" sz="1400" b="1" dirty="0">
              <a:solidFill>
                <a:srgbClr val="002060"/>
              </a:solidFill>
            </a:rPr>
            <a:t>Воображаемая</a:t>
          </a:r>
          <a:r>
            <a:rPr lang="ru-RU" sz="1400" dirty="0">
              <a:solidFill>
                <a:srgbClr val="002060"/>
              </a:solidFill>
            </a:rPr>
            <a:t> </a:t>
          </a:r>
          <a:r>
            <a:rPr lang="ru-RU" sz="1400" b="1" dirty="0">
              <a:solidFill>
                <a:srgbClr val="002060"/>
              </a:solidFill>
            </a:rPr>
            <a:t>ситуация:</a:t>
          </a:r>
          <a:r>
            <a:rPr lang="ru-RU" sz="1400" dirty="0">
              <a:solidFill>
                <a:srgbClr val="002060"/>
              </a:solidFill>
            </a:rPr>
            <a:t> разрешение детьми противоречия, которое не представлено в их опыте, в которое они не включены непосредственно.</a:t>
          </a:r>
        </a:p>
      </dgm:t>
    </dgm:pt>
    <dgm:pt modelId="{BA25D437-7212-4160-91DD-28852D66018E}" type="parTrans" cxnId="{3E3D8540-009E-4EF6-9C03-C37422750DF6}">
      <dgm:prSet/>
      <dgm:spPr/>
      <dgm:t>
        <a:bodyPr/>
        <a:lstStyle/>
        <a:p>
          <a:endParaRPr lang="ru-RU"/>
        </a:p>
      </dgm:t>
    </dgm:pt>
    <dgm:pt modelId="{799B4DB9-4DE7-437C-915F-DE3C8DF6F886}" type="sibTrans" cxnId="{3E3D8540-009E-4EF6-9C03-C37422750DF6}">
      <dgm:prSet/>
      <dgm:spPr/>
      <dgm:t>
        <a:bodyPr/>
        <a:lstStyle/>
        <a:p>
          <a:endParaRPr lang="ru-RU"/>
        </a:p>
      </dgm:t>
    </dgm:pt>
    <dgm:pt modelId="{A637DF3C-E678-4D26-BA82-BCC373B49AEE}" type="pres">
      <dgm:prSet presAssocID="{92717693-73F5-40F1-BBEF-F041D00FCD4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5891E0-9D0F-46EC-A815-D88A54D7991E}" type="pres">
      <dgm:prSet presAssocID="{8A098404-32EB-4167-9D7A-FA2B3AA9E21C}" presName="root1" presStyleCnt="0"/>
      <dgm:spPr/>
    </dgm:pt>
    <dgm:pt modelId="{B7A0D5FD-0420-4CA2-BFB3-1B7B53701847}" type="pres">
      <dgm:prSet presAssocID="{8A098404-32EB-4167-9D7A-FA2B3AA9E21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A04214-2532-441E-9071-C2A9886A1DA9}" type="pres">
      <dgm:prSet presAssocID="{8A098404-32EB-4167-9D7A-FA2B3AA9E21C}" presName="level2hierChild" presStyleCnt="0"/>
      <dgm:spPr/>
    </dgm:pt>
    <dgm:pt modelId="{957CAB77-2074-4BAE-AFD8-50A30E306A2C}" type="pres">
      <dgm:prSet presAssocID="{6DAD7A0B-3DFD-4EC4-8D3C-9EF7734E2B9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28A6E96-4BF7-4004-8462-9EC899C27E21}" type="pres">
      <dgm:prSet presAssocID="{6DAD7A0B-3DFD-4EC4-8D3C-9EF7734E2B9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1D5BFF6-CD64-4D0F-918A-3492E263C0D1}" type="pres">
      <dgm:prSet presAssocID="{4C85499C-CCE7-41C0-B460-022D67D323C9}" presName="root2" presStyleCnt="0"/>
      <dgm:spPr/>
    </dgm:pt>
    <dgm:pt modelId="{F6FB9256-F21D-449F-903D-ECFB3A2BDA98}" type="pres">
      <dgm:prSet presAssocID="{4C85499C-CCE7-41C0-B460-022D67D323C9}" presName="LevelTwoTextNode" presStyleLbl="node2" presStyleIdx="0" presStyleCnt="3" custScaleX="180782" custScaleY="130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E48268-1B8B-4B52-8B45-80A37DAA78C7}" type="pres">
      <dgm:prSet presAssocID="{4C85499C-CCE7-41C0-B460-022D67D323C9}" presName="level3hierChild" presStyleCnt="0"/>
      <dgm:spPr/>
    </dgm:pt>
    <dgm:pt modelId="{D04937B6-7CA8-491F-99EF-A7493D2FBB6C}" type="pres">
      <dgm:prSet presAssocID="{420EB3EC-AD98-4FF2-9565-26176A06F01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DFB282E-E62A-474B-ACD9-42205CC01195}" type="pres">
      <dgm:prSet presAssocID="{420EB3EC-AD98-4FF2-9565-26176A06F01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B1BD8D8-1BEE-46CE-8CF5-5E3E61F8E97A}" type="pres">
      <dgm:prSet presAssocID="{212264B5-0648-4BDC-8F69-80E5BA95F472}" presName="root2" presStyleCnt="0"/>
      <dgm:spPr/>
    </dgm:pt>
    <dgm:pt modelId="{82BAD2B7-8326-4BFD-A64D-DC3C3184863D}" type="pres">
      <dgm:prSet presAssocID="{212264B5-0648-4BDC-8F69-80E5BA95F472}" presName="LevelTwoTextNode" presStyleLbl="node2" presStyleIdx="1" presStyleCnt="3" custScaleX="180782" custScaleY="131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D755F4-3293-4D9E-B2E6-211F1DE2E606}" type="pres">
      <dgm:prSet presAssocID="{212264B5-0648-4BDC-8F69-80E5BA95F472}" presName="level3hierChild" presStyleCnt="0"/>
      <dgm:spPr/>
    </dgm:pt>
    <dgm:pt modelId="{45108F63-8D19-4D29-8FFB-A753020E604A}" type="pres">
      <dgm:prSet presAssocID="{BA25D437-7212-4160-91DD-28852D66018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C07ADEA-681F-4CE5-B07C-1FF691E92D3F}" type="pres">
      <dgm:prSet presAssocID="{BA25D437-7212-4160-91DD-28852D66018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3E6E6B7-5D1B-49CB-849D-A43920FCBE0A}" type="pres">
      <dgm:prSet presAssocID="{5A018F94-2050-4A22-8268-FB59EE35302A}" presName="root2" presStyleCnt="0"/>
      <dgm:spPr/>
    </dgm:pt>
    <dgm:pt modelId="{22367FFF-30A6-4636-AF02-6B2DA2237734}" type="pres">
      <dgm:prSet presAssocID="{5A018F94-2050-4A22-8268-FB59EE35302A}" presName="LevelTwoTextNode" presStyleLbl="node2" presStyleIdx="2" presStyleCnt="3" custScaleX="180782" custScaleY="1294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2F46CA-F6E2-4CA2-9A90-397BBB7BDC7B}" type="pres">
      <dgm:prSet presAssocID="{5A018F94-2050-4A22-8268-FB59EE35302A}" presName="level3hierChild" presStyleCnt="0"/>
      <dgm:spPr/>
    </dgm:pt>
  </dgm:ptLst>
  <dgm:cxnLst>
    <dgm:cxn modelId="{3E3D8540-009E-4EF6-9C03-C37422750DF6}" srcId="{8A098404-32EB-4167-9D7A-FA2B3AA9E21C}" destId="{5A018F94-2050-4A22-8268-FB59EE35302A}" srcOrd="2" destOrd="0" parTransId="{BA25D437-7212-4160-91DD-28852D66018E}" sibTransId="{799B4DB9-4DE7-437C-915F-DE3C8DF6F886}"/>
    <dgm:cxn modelId="{216B9824-C21C-466E-9867-ACCB77588730}" srcId="{8A098404-32EB-4167-9D7A-FA2B3AA9E21C}" destId="{212264B5-0648-4BDC-8F69-80E5BA95F472}" srcOrd="1" destOrd="0" parTransId="{420EB3EC-AD98-4FF2-9565-26176A06F017}" sibTransId="{89851078-6C61-4A9B-8FAD-0BDFEBB92B7D}"/>
    <dgm:cxn modelId="{4713063E-75CA-48A6-9763-401A9412EAD2}" type="presOf" srcId="{BA25D437-7212-4160-91DD-28852D66018E}" destId="{DC07ADEA-681F-4CE5-B07C-1FF691E92D3F}" srcOrd="1" destOrd="0" presId="urn:microsoft.com/office/officeart/2008/layout/HorizontalMultiLevelHierarchy"/>
    <dgm:cxn modelId="{4B0BAF72-4422-4C80-B803-DF49AE6B91E8}" type="presOf" srcId="{212264B5-0648-4BDC-8F69-80E5BA95F472}" destId="{82BAD2B7-8326-4BFD-A64D-DC3C3184863D}" srcOrd="0" destOrd="0" presId="urn:microsoft.com/office/officeart/2008/layout/HorizontalMultiLevelHierarchy"/>
    <dgm:cxn modelId="{86AEA849-0EFE-4370-BA49-AE33A7EEBB62}" type="presOf" srcId="{6DAD7A0B-3DFD-4EC4-8D3C-9EF7734E2B97}" destId="{728A6E96-4BF7-4004-8462-9EC899C27E21}" srcOrd="1" destOrd="0" presId="urn:microsoft.com/office/officeart/2008/layout/HorizontalMultiLevelHierarchy"/>
    <dgm:cxn modelId="{FF87F476-B9D6-4BFD-97E4-1B977A04E1E7}" type="presOf" srcId="{92717693-73F5-40F1-BBEF-F041D00FCD48}" destId="{A637DF3C-E678-4D26-BA82-BCC373B49AEE}" srcOrd="0" destOrd="0" presId="urn:microsoft.com/office/officeart/2008/layout/HorizontalMultiLevelHierarchy"/>
    <dgm:cxn modelId="{40D1C287-5AB4-4482-BF6A-CB24A2D104BC}" type="presOf" srcId="{5A018F94-2050-4A22-8268-FB59EE35302A}" destId="{22367FFF-30A6-4636-AF02-6B2DA2237734}" srcOrd="0" destOrd="0" presId="urn:microsoft.com/office/officeart/2008/layout/HorizontalMultiLevelHierarchy"/>
    <dgm:cxn modelId="{D1E9E85F-EEF9-4DA6-9739-F03DA553A3D0}" type="presOf" srcId="{4C85499C-CCE7-41C0-B460-022D67D323C9}" destId="{F6FB9256-F21D-449F-903D-ECFB3A2BDA98}" srcOrd="0" destOrd="0" presId="urn:microsoft.com/office/officeart/2008/layout/HorizontalMultiLevelHierarchy"/>
    <dgm:cxn modelId="{BFC80EC1-C4E7-4FBE-9A74-837F42A24716}" type="presOf" srcId="{420EB3EC-AD98-4FF2-9565-26176A06F017}" destId="{D04937B6-7CA8-491F-99EF-A7493D2FBB6C}" srcOrd="0" destOrd="0" presId="urn:microsoft.com/office/officeart/2008/layout/HorizontalMultiLevelHierarchy"/>
    <dgm:cxn modelId="{0E3C0200-1769-4293-8141-67B719D77687}" type="presOf" srcId="{6DAD7A0B-3DFD-4EC4-8D3C-9EF7734E2B97}" destId="{957CAB77-2074-4BAE-AFD8-50A30E306A2C}" srcOrd="0" destOrd="0" presId="urn:microsoft.com/office/officeart/2008/layout/HorizontalMultiLevelHierarchy"/>
    <dgm:cxn modelId="{CA1CBB41-CB58-4D85-B50A-D21517FB8C9D}" srcId="{92717693-73F5-40F1-BBEF-F041D00FCD48}" destId="{8A098404-32EB-4167-9D7A-FA2B3AA9E21C}" srcOrd="0" destOrd="0" parTransId="{949D1633-AFAF-490E-BD67-96B0C199AC1D}" sibTransId="{6F979585-8A6E-48F4-936B-4400DB61FC54}"/>
    <dgm:cxn modelId="{B91AA064-23B1-4999-A4D5-C7ED120C06C3}" type="presOf" srcId="{BA25D437-7212-4160-91DD-28852D66018E}" destId="{45108F63-8D19-4D29-8FFB-A753020E604A}" srcOrd="0" destOrd="0" presId="urn:microsoft.com/office/officeart/2008/layout/HorizontalMultiLevelHierarchy"/>
    <dgm:cxn modelId="{C8DAC717-1B52-4BD2-AF9D-EE3C4D2A61F9}" type="presOf" srcId="{8A098404-32EB-4167-9D7A-FA2B3AA9E21C}" destId="{B7A0D5FD-0420-4CA2-BFB3-1B7B53701847}" srcOrd="0" destOrd="0" presId="urn:microsoft.com/office/officeart/2008/layout/HorizontalMultiLevelHierarchy"/>
    <dgm:cxn modelId="{C1DF4FA7-603F-4560-A81D-F19632057C78}" type="presOf" srcId="{420EB3EC-AD98-4FF2-9565-26176A06F017}" destId="{2DFB282E-E62A-474B-ACD9-42205CC01195}" srcOrd="1" destOrd="0" presId="urn:microsoft.com/office/officeart/2008/layout/HorizontalMultiLevelHierarchy"/>
    <dgm:cxn modelId="{A1A1E22B-2CC5-4D21-B48D-CF912D4250A8}" srcId="{8A098404-32EB-4167-9D7A-FA2B3AA9E21C}" destId="{4C85499C-CCE7-41C0-B460-022D67D323C9}" srcOrd="0" destOrd="0" parTransId="{6DAD7A0B-3DFD-4EC4-8D3C-9EF7734E2B97}" sibTransId="{BE2E92F3-8FD3-4E7F-A500-869B70ADBEB6}"/>
    <dgm:cxn modelId="{71C3F0E5-9EE2-4653-B07B-DE6B3DB764B8}" type="presParOf" srcId="{A637DF3C-E678-4D26-BA82-BCC373B49AEE}" destId="{5C5891E0-9D0F-46EC-A815-D88A54D7991E}" srcOrd="0" destOrd="0" presId="urn:microsoft.com/office/officeart/2008/layout/HorizontalMultiLevelHierarchy"/>
    <dgm:cxn modelId="{A5175BBF-8613-456F-9BFB-B0F3243C570E}" type="presParOf" srcId="{5C5891E0-9D0F-46EC-A815-D88A54D7991E}" destId="{B7A0D5FD-0420-4CA2-BFB3-1B7B53701847}" srcOrd="0" destOrd="0" presId="urn:microsoft.com/office/officeart/2008/layout/HorizontalMultiLevelHierarchy"/>
    <dgm:cxn modelId="{59420D57-E7BE-43C0-BB22-EA9E846E419D}" type="presParOf" srcId="{5C5891E0-9D0F-46EC-A815-D88A54D7991E}" destId="{41A04214-2532-441E-9071-C2A9886A1DA9}" srcOrd="1" destOrd="0" presId="urn:microsoft.com/office/officeart/2008/layout/HorizontalMultiLevelHierarchy"/>
    <dgm:cxn modelId="{AB50580D-8C3E-4D03-823B-B75744BD21B4}" type="presParOf" srcId="{41A04214-2532-441E-9071-C2A9886A1DA9}" destId="{957CAB77-2074-4BAE-AFD8-50A30E306A2C}" srcOrd="0" destOrd="0" presId="urn:microsoft.com/office/officeart/2008/layout/HorizontalMultiLevelHierarchy"/>
    <dgm:cxn modelId="{10FBF73C-BBA2-4B39-B759-D5696E296B12}" type="presParOf" srcId="{957CAB77-2074-4BAE-AFD8-50A30E306A2C}" destId="{728A6E96-4BF7-4004-8462-9EC899C27E21}" srcOrd="0" destOrd="0" presId="urn:microsoft.com/office/officeart/2008/layout/HorizontalMultiLevelHierarchy"/>
    <dgm:cxn modelId="{9EFADF41-76C2-48D4-85CB-9B09C4EA6540}" type="presParOf" srcId="{41A04214-2532-441E-9071-C2A9886A1DA9}" destId="{F1D5BFF6-CD64-4D0F-918A-3492E263C0D1}" srcOrd="1" destOrd="0" presId="urn:microsoft.com/office/officeart/2008/layout/HorizontalMultiLevelHierarchy"/>
    <dgm:cxn modelId="{314FD514-FC41-41A0-9E05-5D8261162319}" type="presParOf" srcId="{F1D5BFF6-CD64-4D0F-918A-3492E263C0D1}" destId="{F6FB9256-F21D-449F-903D-ECFB3A2BDA98}" srcOrd="0" destOrd="0" presId="urn:microsoft.com/office/officeart/2008/layout/HorizontalMultiLevelHierarchy"/>
    <dgm:cxn modelId="{6D89A420-B8F3-4F54-958B-87BD1AA5B685}" type="presParOf" srcId="{F1D5BFF6-CD64-4D0F-918A-3492E263C0D1}" destId="{AAE48268-1B8B-4B52-8B45-80A37DAA78C7}" srcOrd="1" destOrd="0" presId="urn:microsoft.com/office/officeart/2008/layout/HorizontalMultiLevelHierarchy"/>
    <dgm:cxn modelId="{9688FC29-3238-4390-AC0B-7E7BCBF8C9D2}" type="presParOf" srcId="{41A04214-2532-441E-9071-C2A9886A1DA9}" destId="{D04937B6-7CA8-491F-99EF-A7493D2FBB6C}" srcOrd="2" destOrd="0" presId="urn:microsoft.com/office/officeart/2008/layout/HorizontalMultiLevelHierarchy"/>
    <dgm:cxn modelId="{F75BDC7A-59AE-413C-ABE0-99CC44E7D115}" type="presParOf" srcId="{D04937B6-7CA8-491F-99EF-A7493D2FBB6C}" destId="{2DFB282E-E62A-474B-ACD9-42205CC01195}" srcOrd="0" destOrd="0" presId="urn:microsoft.com/office/officeart/2008/layout/HorizontalMultiLevelHierarchy"/>
    <dgm:cxn modelId="{C3A7BACC-BC45-4BF7-9494-64244D04A5B4}" type="presParOf" srcId="{41A04214-2532-441E-9071-C2A9886A1DA9}" destId="{DB1BD8D8-1BEE-46CE-8CF5-5E3E61F8E97A}" srcOrd="3" destOrd="0" presId="urn:microsoft.com/office/officeart/2008/layout/HorizontalMultiLevelHierarchy"/>
    <dgm:cxn modelId="{1A4C0CF6-3F34-4F2B-8911-0F3919B9032E}" type="presParOf" srcId="{DB1BD8D8-1BEE-46CE-8CF5-5E3E61F8E97A}" destId="{82BAD2B7-8326-4BFD-A64D-DC3C3184863D}" srcOrd="0" destOrd="0" presId="urn:microsoft.com/office/officeart/2008/layout/HorizontalMultiLevelHierarchy"/>
    <dgm:cxn modelId="{10D5CB7B-2FB6-42D1-99ED-74B04E679610}" type="presParOf" srcId="{DB1BD8D8-1BEE-46CE-8CF5-5E3E61F8E97A}" destId="{F6D755F4-3293-4D9E-B2E6-211F1DE2E606}" srcOrd="1" destOrd="0" presId="urn:microsoft.com/office/officeart/2008/layout/HorizontalMultiLevelHierarchy"/>
    <dgm:cxn modelId="{DAB8D023-9DA1-4504-941C-5D28FAD64C4F}" type="presParOf" srcId="{41A04214-2532-441E-9071-C2A9886A1DA9}" destId="{45108F63-8D19-4D29-8FFB-A753020E604A}" srcOrd="4" destOrd="0" presId="urn:microsoft.com/office/officeart/2008/layout/HorizontalMultiLevelHierarchy"/>
    <dgm:cxn modelId="{3DCC4F04-D46D-4C5F-AD72-D9B014E72483}" type="presParOf" srcId="{45108F63-8D19-4D29-8FFB-A753020E604A}" destId="{DC07ADEA-681F-4CE5-B07C-1FF691E92D3F}" srcOrd="0" destOrd="0" presId="urn:microsoft.com/office/officeart/2008/layout/HorizontalMultiLevelHierarchy"/>
    <dgm:cxn modelId="{E37AF0EF-81ED-4004-A646-60D48272361A}" type="presParOf" srcId="{41A04214-2532-441E-9071-C2A9886A1DA9}" destId="{93E6E6B7-5D1B-49CB-849D-A43920FCBE0A}" srcOrd="5" destOrd="0" presId="urn:microsoft.com/office/officeart/2008/layout/HorizontalMultiLevelHierarchy"/>
    <dgm:cxn modelId="{36D13B7A-D8B2-4000-9AFB-42417C38E5A5}" type="presParOf" srcId="{93E6E6B7-5D1B-49CB-849D-A43920FCBE0A}" destId="{22367FFF-30A6-4636-AF02-6B2DA2237734}" srcOrd="0" destOrd="0" presId="urn:microsoft.com/office/officeart/2008/layout/HorizontalMultiLevelHierarchy"/>
    <dgm:cxn modelId="{84857DD6-5601-4EB8-9845-68D0E9539B26}" type="presParOf" srcId="{93E6E6B7-5D1B-49CB-849D-A43920FCBE0A}" destId="{832F46CA-F6E2-4CA2-9A90-397BBB7BDC7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BAA8F0-DD07-412E-9E72-FC2FA92A974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DA2FD6-7B8E-4B8A-B328-8674CDF87168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Мотивационно-ориентировочный этап</a:t>
          </a:r>
        </a:p>
      </dgm:t>
    </dgm:pt>
    <dgm:pt modelId="{28B5EC3E-ABA6-4C2D-88F9-A129338B8E4D}" type="parTrans" cxnId="{B7270CE5-353D-43B9-B2D6-DCFDAC61F298}">
      <dgm:prSet/>
      <dgm:spPr/>
      <dgm:t>
        <a:bodyPr/>
        <a:lstStyle/>
        <a:p>
          <a:endParaRPr lang="ru-RU"/>
        </a:p>
      </dgm:t>
    </dgm:pt>
    <dgm:pt modelId="{5A61AB10-FC08-44F9-AC2E-BD4A954D5624}" type="sibTrans" cxnId="{B7270CE5-353D-43B9-B2D6-DCFDAC61F298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E9B47831-C435-42B2-9F04-45BB995A73EC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1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A167167D-ABFC-4A12-80CE-42FFC0468E1E}" type="parTrans" cxnId="{55221A9B-5075-4D19-8952-5BC5B25CC844}">
      <dgm:prSet/>
      <dgm:spPr/>
      <dgm:t>
        <a:bodyPr/>
        <a:lstStyle/>
        <a:p>
          <a:endParaRPr lang="ru-RU"/>
        </a:p>
      </dgm:t>
    </dgm:pt>
    <dgm:pt modelId="{47A91A41-5283-433E-B605-C8930E9A14AB}" type="sibTrans" cxnId="{55221A9B-5075-4D19-8952-5BC5B25CC844}">
      <dgm:prSet/>
      <dgm:spPr/>
      <dgm:t>
        <a:bodyPr/>
        <a:lstStyle/>
        <a:p>
          <a:endParaRPr lang="ru-RU"/>
        </a:p>
      </dgm:t>
    </dgm:pt>
    <dgm:pt modelId="{EAE37FE3-BDAE-4E28-AF6A-8095569C3BA5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Поисковый этап</a:t>
          </a:r>
        </a:p>
      </dgm:t>
    </dgm:pt>
    <dgm:pt modelId="{9CC1BF6E-0B28-420C-B650-8128FF038F38}" type="parTrans" cxnId="{AEEE32C2-0B50-4F43-9CA0-F5FF27D3506D}">
      <dgm:prSet/>
      <dgm:spPr/>
      <dgm:t>
        <a:bodyPr/>
        <a:lstStyle/>
        <a:p>
          <a:endParaRPr lang="ru-RU"/>
        </a:p>
      </dgm:t>
    </dgm:pt>
    <dgm:pt modelId="{E1A26814-88A3-4EE6-B75A-2C0567AABCCD}" type="sibTrans" cxnId="{AEEE32C2-0B50-4F43-9CA0-F5FF27D3506D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A5C195CB-9F3F-40C1-ADA2-87C0AE428DFA}">
      <dgm:prSet phldrT="[Текст]"/>
      <dgm:spPr/>
      <dgm:t>
        <a:bodyPr/>
        <a:lstStyle/>
        <a:p>
          <a:r>
            <a:rPr lang="ru-RU" b="1" cap="none" spc="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План</a:t>
          </a:r>
        </a:p>
      </dgm:t>
    </dgm:pt>
    <dgm:pt modelId="{28A17CA5-0E24-4CC8-9DE5-25F7966A2559}" type="parTrans" cxnId="{A426BD8E-E47E-46F0-B4F4-BC09F7047926}">
      <dgm:prSet/>
      <dgm:spPr/>
      <dgm:t>
        <a:bodyPr/>
        <a:lstStyle/>
        <a:p>
          <a:endParaRPr lang="ru-RU"/>
        </a:p>
      </dgm:t>
    </dgm:pt>
    <dgm:pt modelId="{54CCC78D-776A-458E-B05B-A61BB59C7E80}" type="sibTrans" cxnId="{A426BD8E-E47E-46F0-B4F4-BC09F7047926}">
      <dgm:prSet/>
      <dgm:spPr/>
      <dgm:t>
        <a:bodyPr/>
        <a:lstStyle/>
        <a:p>
          <a:endParaRPr lang="ru-RU"/>
        </a:p>
      </dgm:t>
    </dgm:pt>
    <dgm:pt modelId="{C2422859-A960-4FE7-8848-F0B9EB2F7A5B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Практический этап</a:t>
          </a:r>
        </a:p>
      </dgm:t>
    </dgm:pt>
    <dgm:pt modelId="{29546F9F-5219-42FD-BEE2-E1AF789C0D98}" type="parTrans" cxnId="{EDEF54E1-A742-48FD-A515-3DBF067E0674}">
      <dgm:prSet/>
      <dgm:spPr/>
      <dgm:t>
        <a:bodyPr/>
        <a:lstStyle/>
        <a:p>
          <a:endParaRPr lang="ru-RU"/>
        </a:p>
      </dgm:t>
    </dgm:pt>
    <dgm:pt modelId="{F83445D1-8FFF-44B0-A968-E0C40A7B4457}" type="sibTrans" cxnId="{EDEF54E1-A742-48FD-A515-3DBF067E0674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99BE47B6-36BE-43E4-8896-E72A93F3E8BD}">
      <dgm:prSet phldrT="[Текст]"/>
      <dgm:spPr/>
      <dgm:t>
        <a:bodyPr/>
        <a:lstStyle/>
        <a:p>
          <a:r>
            <a:rPr lang="ru-RU" b="1" cap="none" spc="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Действия по реализации плана</a:t>
          </a:r>
        </a:p>
      </dgm:t>
    </dgm:pt>
    <dgm:pt modelId="{46D05180-2D10-46D7-9A62-622369B5C9D6}" type="parTrans" cxnId="{1658F13B-3FA3-48FB-9330-4378A296CC08}">
      <dgm:prSet/>
      <dgm:spPr/>
      <dgm:t>
        <a:bodyPr/>
        <a:lstStyle/>
        <a:p>
          <a:endParaRPr lang="ru-RU"/>
        </a:p>
      </dgm:t>
    </dgm:pt>
    <dgm:pt modelId="{AE01EDBE-5112-4FAF-88CA-EE96C4D89924}" type="sibTrans" cxnId="{1658F13B-3FA3-48FB-9330-4378A296CC08}">
      <dgm:prSet/>
      <dgm:spPr/>
      <dgm:t>
        <a:bodyPr/>
        <a:lstStyle/>
        <a:p>
          <a:endParaRPr lang="ru-RU"/>
        </a:p>
      </dgm:t>
    </dgm:pt>
    <dgm:pt modelId="{45DF3C76-5F3A-46E7-8B49-8DF477DFD349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cap="none" spc="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 Цель</a:t>
          </a:r>
        </a:p>
      </dgm:t>
    </dgm:pt>
    <dgm:pt modelId="{9A4C04C6-7243-4599-9BA9-8C8A0B8FCD03}" type="parTrans" cxnId="{8C708E58-A1CF-458F-8008-C61EDACA7382}">
      <dgm:prSet/>
      <dgm:spPr/>
      <dgm:t>
        <a:bodyPr/>
        <a:lstStyle/>
        <a:p>
          <a:endParaRPr lang="ru-RU"/>
        </a:p>
      </dgm:t>
    </dgm:pt>
    <dgm:pt modelId="{A2849C9C-A1F7-45B3-9039-67D3565DF0D7}" type="sibTrans" cxnId="{8C708E58-A1CF-458F-8008-C61EDACA7382}">
      <dgm:prSet/>
      <dgm:spPr/>
      <dgm:t>
        <a:bodyPr/>
        <a:lstStyle/>
        <a:p>
          <a:endParaRPr lang="ru-RU"/>
        </a:p>
      </dgm:t>
    </dgm:pt>
    <dgm:pt modelId="{ED7A4F45-F228-49E0-8A34-2A1D050F107F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cap="none" spc="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Мотивы</a:t>
          </a:r>
        </a:p>
      </dgm:t>
    </dgm:pt>
    <dgm:pt modelId="{132C5EE6-2EAE-4B80-B9B4-398BD1B7284F}" type="parTrans" cxnId="{C885AC7F-BA0D-4C71-AB90-788246ABC0D1}">
      <dgm:prSet/>
      <dgm:spPr/>
      <dgm:t>
        <a:bodyPr/>
        <a:lstStyle/>
        <a:p>
          <a:endParaRPr lang="ru-RU"/>
        </a:p>
      </dgm:t>
    </dgm:pt>
    <dgm:pt modelId="{0CF80D45-0B10-43AF-BD2A-D15BD731C076}" type="sibTrans" cxnId="{C885AC7F-BA0D-4C71-AB90-788246ABC0D1}">
      <dgm:prSet/>
      <dgm:spPr/>
      <dgm:t>
        <a:bodyPr/>
        <a:lstStyle/>
        <a:p>
          <a:endParaRPr lang="ru-RU"/>
        </a:p>
      </dgm:t>
    </dgm:pt>
    <dgm:pt modelId="{1C50169B-114A-41A0-B8B0-017AFA7DD8F3}">
      <dgm:prSet phldrT="[Текст]"/>
      <dgm:spPr/>
      <dgm:t>
        <a:bodyPr/>
        <a:lstStyle/>
        <a:p>
          <a:endParaRPr lang="ru-RU" b="1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FC0CCA01-995E-422D-9BC9-06D12816472C}" type="parTrans" cxnId="{F840847E-2B0D-44C5-9B51-F2AD77412216}">
      <dgm:prSet/>
      <dgm:spPr/>
      <dgm:t>
        <a:bodyPr/>
        <a:lstStyle/>
        <a:p>
          <a:endParaRPr lang="ru-RU"/>
        </a:p>
      </dgm:t>
    </dgm:pt>
    <dgm:pt modelId="{CCD2DDCF-CF87-4D9E-B70A-4E9834AB3B96}" type="sibTrans" cxnId="{F840847E-2B0D-44C5-9B51-F2AD77412216}">
      <dgm:prSet/>
      <dgm:spPr/>
      <dgm:t>
        <a:bodyPr/>
        <a:lstStyle/>
        <a:p>
          <a:endParaRPr lang="ru-RU"/>
        </a:p>
      </dgm:t>
    </dgm:pt>
    <dgm:pt modelId="{0932173D-CD5E-4ED5-8F02-576EE73DA205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Рефлексивно-оценочный этап</a:t>
          </a:r>
        </a:p>
      </dgm:t>
    </dgm:pt>
    <dgm:pt modelId="{AE97D075-7DBC-4E66-9A3F-7F12ADB41F56}" type="parTrans" cxnId="{7BEB6ED6-B37B-4E7F-BB1C-D510CC803358}">
      <dgm:prSet/>
      <dgm:spPr/>
      <dgm:t>
        <a:bodyPr/>
        <a:lstStyle/>
        <a:p>
          <a:endParaRPr lang="ru-RU"/>
        </a:p>
      </dgm:t>
    </dgm:pt>
    <dgm:pt modelId="{0372E52A-6499-4650-908A-4A06BEF5457B}" type="sibTrans" cxnId="{7BEB6ED6-B37B-4E7F-BB1C-D510CC803358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DE4259F6-470F-4D5D-B0C4-55CBA35A5A2C}">
      <dgm:prSet/>
      <dgm:spPr/>
      <dgm:t>
        <a:bodyPr/>
        <a:lstStyle/>
        <a:p>
          <a:r>
            <a:rPr lang="ru-RU" b="1" cap="none" spc="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Осмысление и оценка результатов</a:t>
          </a:r>
          <a:endParaRPr lang="ru-RU" dirty="0"/>
        </a:p>
      </dgm:t>
    </dgm:pt>
    <dgm:pt modelId="{C3E22B95-A92A-48CE-A192-EA3645383472}" type="parTrans" cxnId="{3738FA16-8747-455E-B090-5245A7A35A00}">
      <dgm:prSet/>
      <dgm:spPr/>
      <dgm:t>
        <a:bodyPr/>
        <a:lstStyle/>
        <a:p>
          <a:endParaRPr lang="ru-RU"/>
        </a:p>
      </dgm:t>
    </dgm:pt>
    <dgm:pt modelId="{D83C87C6-CA1F-4229-87C9-D3BBC50719FD}" type="sibTrans" cxnId="{3738FA16-8747-455E-B090-5245A7A35A00}">
      <dgm:prSet/>
      <dgm:spPr/>
      <dgm:t>
        <a:bodyPr/>
        <a:lstStyle/>
        <a:p>
          <a:endParaRPr lang="ru-RU"/>
        </a:p>
      </dgm:t>
    </dgm:pt>
    <dgm:pt modelId="{B5FF8CDB-D84A-4E6C-B764-F7D6915BB48B}" type="pres">
      <dgm:prSet presAssocID="{53BAA8F0-DD07-412E-9E72-FC2FA92A97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448D15-E8E2-45C6-A650-77C094903036}" type="pres">
      <dgm:prSet presAssocID="{53BAA8F0-DD07-412E-9E72-FC2FA92A974B}" presName="tSp" presStyleCnt="0"/>
      <dgm:spPr/>
    </dgm:pt>
    <dgm:pt modelId="{74436814-092D-4A93-BB8E-E2D2DA17DA94}" type="pres">
      <dgm:prSet presAssocID="{53BAA8F0-DD07-412E-9E72-FC2FA92A974B}" presName="bSp" presStyleCnt="0"/>
      <dgm:spPr/>
    </dgm:pt>
    <dgm:pt modelId="{98BA10CE-9D5C-4B54-B627-2A2D9133CCB5}" type="pres">
      <dgm:prSet presAssocID="{53BAA8F0-DD07-412E-9E72-FC2FA92A974B}" presName="process" presStyleCnt="0"/>
      <dgm:spPr/>
    </dgm:pt>
    <dgm:pt modelId="{618A05DA-D759-4DA4-A0B9-6166BFA4BBDA}" type="pres">
      <dgm:prSet presAssocID="{25DA2FD6-7B8E-4B8A-B328-8674CDF87168}" presName="composite1" presStyleCnt="0"/>
      <dgm:spPr/>
    </dgm:pt>
    <dgm:pt modelId="{255EAB86-9FCF-4E5C-BCF5-4E7473E163BB}" type="pres">
      <dgm:prSet presAssocID="{25DA2FD6-7B8E-4B8A-B328-8674CDF87168}" presName="dummyNode1" presStyleLbl="node1" presStyleIdx="0" presStyleCnt="4"/>
      <dgm:spPr/>
    </dgm:pt>
    <dgm:pt modelId="{830BC055-A505-477C-9A11-9ECBE4DFB1F6}" type="pres">
      <dgm:prSet presAssocID="{25DA2FD6-7B8E-4B8A-B328-8674CDF87168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BDA16-FBE3-47CB-9D06-92AEA19BE60C}" type="pres">
      <dgm:prSet presAssocID="{25DA2FD6-7B8E-4B8A-B328-8674CDF87168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4A843-1963-4CB2-BCA2-FB7DA36F9494}" type="pres">
      <dgm:prSet presAssocID="{25DA2FD6-7B8E-4B8A-B328-8674CDF87168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C7BFE-D7CC-41D7-BAE6-1B8613455BBA}" type="pres">
      <dgm:prSet presAssocID="{25DA2FD6-7B8E-4B8A-B328-8674CDF87168}" presName="connSite1" presStyleCnt="0"/>
      <dgm:spPr/>
    </dgm:pt>
    <dgm:pt modelId="{1E81FDF6-1D41-45FF-A092-690604078D00}" type="pres">
      <dgm:prSet presAssocID="{5A61AB10-FC08-44F9-AC2E-BD4A954D5624}" presName="Name9" presStyleLbl="sibTrans2D1" presStyleIdx="0" presStyleCnt="3"/>
      <dgm:spPr/>
      <dgm:t>
        <a:bodyPr/>
        <a:lstStyle/>
        <a:p>
          <a:endParaRPr lang="ru-RU"/>
        </a:p>
      </dgm:t>
    </dgm:pt>
    <dgm:pt modelId="{3C9EE883-A025-4A1A-95B0-1D62E0AF823C}" type="pres">
      <dgm:prSet presAssocID="{EAE37FE3-BDAE-4E28-AF6A-8095569C3BA5}" presName="composite2" presStyleCnt="0"/>
      <dgm:spPr/>
    </dgm:pt>
    <dgm:pt modelId="{1DBE7243-4CE5-4ECB-AB71-67BFC6B4691D}" type="pres">
      <dgm:prSet presAssocID="{EAE37FE3-BDAE-4E28-AF6A-8095569C3BA5}" presName="dummyNode2" presStyleLbl="node1" presStyleIdx="0" presStyleCnt="4"/>
      <dgm:spPr/>
    </dgm:pt>
    <dgm:pt modelId="{81314D2A-AE98-4323-93C2-7F559F686FAA}" type="pres">
      <dgm:prSet presAssocID="{EAE37FE3-BDAE-4E28-AF6A-8095569C3BA5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56BDC-39E5-4F7A-A453-148FDFC17197}" type="pres">
      <dgm:prSet presAssocID="{EAE37FE3-BDAE-4E28-AF6A-8095569C3BA5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7067F-4067-45DB-9159-94DD946815B3}" type="pres">
      <dgm:prSet presAssocID="{EAE37FE3-BDAE-4E28-AF6A-8095569C3BA5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3FBD4-8C72-4228-B643-F5340D75DAF9}" type="pres">
      <dgm:prSet presAssocID="{EAE37FE3-BDAE-4E28-AF6A-8095569C3BA5}" presName="connSite2" presStyleCnt="0"/>
      <dgm:spPr/>
    </dgm:pt>
    <dgm:pt modelId="{55B507C4-71EF-4511-9D70-8BE8B1422A0B}" type="pres">
      <dgm:prSet presAssocID="{E1A26814-88A3-4EE6-B75A-2C0567AABCCD}" presName="Name18" presStyleLbl="sibTrans2D1" presStyleIdx="1" presStyleCnt="3"/>
      <dgm:spPr/>
      <dgm:t>
        <a:bodyPr/>
        <a:lstStyle/>
        <a:p>
          <a:endParaRPr lang="ru-RU"/>
        </a:p>
      </dgm:t>
    </dgm:pt>
    <dgm:pt modelId="{9188CB1E-F41A-4898-9085-BB729E722471}" type="pres">
      <dgm:prSet presAssocID="{C2422859-A960-4FE7-8848-F0B9EB2F7A5B}" presName="composite1" presStyleCnt="0"/>
      <dgm:spPr/>
    </dgm:pt>
    <dgm:pt modelId="{09AABFB7-C0B8-47BC-AF2D-2B21E44FD028}" type="pres">
      <dgm:prSet presAssocID="{C2422859-A960-4FE7-8848-F0B9EB2F7A5B}" presName="dummyNode1" presStyleLbl="node1" presStyleIdx="1" presStyleCnt="4"/>
      <dgm:spPr/>
    </dgm:pt>
    <dgm:pt modelId="{CE1E1C5C-627B-426E-AE97-5123741B2C71}" type="pres">
      <dgm:prSet presAssocID="{C2422859-A960-4FE7-8848-F0B9EB2F7A5B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E201E-0058-4466-B3EA-C176A9007FE0}" type="pres">
      <dgm:prSet presAssocID="{C2422859-A960-4FE7-8848-F0B9EB2F7A5B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7C332-5F4C-49AD-A9AF-80160478402E}" type="pres">
      <dgm:prSet presAssocID="{C2422859-A960-4FE7-8848-F0B9EB2F7A5B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D7994-2BA6-4564-8962-A9E585D62AEF}" type="pres">
      <dgm:prSet presAssocID="{C2422859-A960-4FE7-8848-F0B9EB2F7A5B}" presName="connSite1" presStyleCnt="0"/>
      <dgm:spPr/>
    </dgm:pt>
    <dgm:pt modelId="{DE6BFC1C-8EA2-4D73-8641-794237678695}" type="pres">
      <dgm:prSet presAssocID="{F83445D1-8FFF-44B0-A968-E0C40A7B4457}" presName="Name9" presStyleLbl="sibTrans2D1" presStyleIdx="2" presStyleCnt="3"/>
      <dgm:spPr/>
      <dgm:t>
        <a:bodyPr/>
        <a:lstStyle/>
        <a:p>
          <a:endParaRPr lang="ru-RU"/>
        </a:p>
      </dgm:t>
    </dgm:pt>
    <dgm:pt modelId="{35C9F204-2FCE-47F5-B700-2772E1885003}" type="pres">
      <dgm:prSet presAssocID="{0932173D-CD5E-4ED5-8F02-576EE73DA205}" presName="composite2" presStyleCnt="0"/>
      <dgm:spPr/>
    </dgm:pt>
    <dgm:pt modelId="{182A8C70-4A52-4C8A-A702-FF3D152A189B}" type="pres">
      <dgm:prSet presAssocID="{0932173D-CD5E-4ED5-8F02-576EE73DA205}" presName="dummyNode2" presStyleLbl="node1" presStyleIdx="2" presStyleCnt="4"/>
      <dgm:spPr/>
    </dgm:pt>
    <dgm:pt modelId="{3207E07E-D289-446C-9A3D-15BA659FD563}" type="pres">
      <dgm:prSet presAssocID="{0932173D-CD5E-4ED5-8F02-576EE73DA205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04779-DCF9-4367-B78C-5BDB0166F724}" type="pres">
      <dgm:prSet presAssocID="{0932173D-CD5E-4ED5-8F02-576EE73DA205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4B324-6971-4AB5-BF8C-499D92C6738E}" type="pres">
      <dgm:prSet presAssocID="{0932173D-CD5E-4ED5-8F02-576EE73DA205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1125F-6347-4E6B-8DB5-5DD84831F1FC}" type="pres">
      <dgm:prSet presAssocID="{0932173D-CD5E-4ED5-8F02-576EE73DA205}" presName="connSite2" presStyleCnt="0"/>
      <dgm:spPr/>
    </dgm:pt>
  </dgm:ptLst>
  <dgm:cxnLst>
    <dgm:cxn modelId="{F840847E-2B0D-44C5-9B51-F2AD77412216}" srcId="{EAE37FE3-BDAE-4E28-AF6A-8095569C3BA5}" destId="{1C50169B-114A-41A0-B8B0-017AFA7DD8F3}" srcOrd="0" destOrd="0" parTransId="{FC0CCA01-995E-422D-9BC9-06D12816472C}" sibTransId="{CCD2DDCF-CF87-4D9E-B70A-4E9834AB3B96}"/>
    <dgm:cxn modelId="{3738FA16-8747-455E-B090-5245A7A35A00}" srcId="{0932173D-CD5E-4ED5-8F02-576EE73DA205}" destId="{DE4259F6-470F-4D5D-B0C4-55CBA35A5A2C}" srcOrd="0" destOrd="0" parTransId="{C3E22B95-A92A-48CE-A192-EA3645383472}" sibTransId="{D83C87C6-CA1F-4229-87C9-D3BBC50719FD}"/>
    <dgm:cxn modelId="{A426BD8E-E47E-46F0-B4F4-BC09F7047926}" srcId="{EAE37FE3-BDAE-4E28-AF6A-8095569C3BA5}" destId="{A5C195CB-9F3F-40C1-ADA2-87C0AE428DFA}" srcOrd="1" destOrd="0" parTransId="{28A17CA5-0E24-4CC8-9DE5-25F7966A2559}" sibTransId="{54CCC78D-776A-458E-B05B-A61BB59C7E80}"/>
    <dgm:cxn modelId="{7BEB6ED6-B37B-4E7F-BB1C-D510CC803358}" srcId="{53BAA8F0-DD07-412E-9E72-FC2FA92A974B}" destId="{0932173D-CD5E-4ED5-8F02-576EE73DA205}" srcOrd="3" destOrd="0" parTransId="{AE97D075-7DBC-4E66-9A3F-7F12ADB41F56}" sibTransId="{0372E52A-6499-4650-908A-4A06BEF5457B}"/>
    <dgm:cxn modelId="{9D19FFEF-9A37-4168-A05F-020337F2AF2B}" type="presOf" srcId="{A5C195CB-9F3F-40C1-ADA2-87C0AE428DFA}" destId="{81314D2A-AE98-4323-93C2-7F559F686FAA}" srcOrd="0" destOrd="1" presId="urn:microsoft.com/office/officeart/2005/8/layout/hProcess4"/>
    <dgm:cxn modelId="{D27D9E72-EB6A-4E42-BF08-F09519241FD8}" type="presOf" srcId="{DE4259F6-470F-4D5D-B0C4-55CBA35A5A2C}" destId="{52C04779-DCF9-4367-B78C-5BDB0166F724}" srcOrd="1" destOrd="0" presId="urn:microsoft.com/office/officeart/2005/8/layout/hProcess4"/>
    <dgm:cxn modelId="{7414B161-2A1B-41EC-A65B-EC738DBD6F2C}" type="presOf" srcId="{45DF3C76-5F3A-46E7-8B49-8DF477DFD349}" destId="{1AEBDA16-FBE3-47CB-9D06-92AEA19BE60C}" srcOrd="1" destOrd="2" presId="urn:microsoft.com/office/officeart/2005/8/layout/hProcess4"/>
    <dgm:cxn modelId="{B9C772FF-394A-44E3-855D-A61DB61439C7}" type="presOf" srcId="{A5C195CB-9F3F-40C1-ADA2-87C0AE428DFA}" destId="{C6756BDC-39E5-4F7A-A453-148FDFC17197}" srcOrd="1" destOrd="1" presId="urn:microsoft.com/office/officeart/2005/8/layout/hProcess4"/>
    <dgm:cxn modelId="{BA4F71AE-54C2-480E-A164-444CDC3FDEFB}" type="presOf" srcId="{25DA2FD6-7B8E-4B8A-B328-8674CDF87168}" destId="{FD94A843-1963-4CB2-BCA2-FB7DA36F9494}" srcOrd="0" destOrd="0" presId="urn:microsoft.com/office/officeart/2005/8/layout/hProcess4"/>
    <dgm:cxn modelId="{371FEE39-CBBF-4B42-8332-E7A02BE0B1AA}" type="presOf" srcId="{F83445D1-8FFF-44B0-A968-E0C40A7B4457}" destId="{DE6BFC1C-8EA2-4D73-8641-794237678695}" srcOrd="0" destOrd="0" presId="urn:microsoft.com/office/officeart/2005/8/layout/hProcess4"/>
    <dgm:cxn modelId="{AEEE32C2-0B50-4F43-9CA0-F5FF27D3506D}" srcId="{53BAA8F0-DD07-412E-9E72-FC2FA92A974B}" destId="{EAE37FE3-BDAE-4E28-AF6A-8095569C3BA5}" srcOrd="1" destOrd="0" parTransId="{9CC1BF6E-0B28-420C-B650-8128FF038F38}" sibTransId="{E1A26814-88A3-4EE6-B75A-2C0567AABCCD}"/>
    <dgm:cxn modelId="{DC691E8E-CAA9-40B8-907E-01A1A7DC9196}" type="presOf" srcId="{ED7A4F45-F228-49E0-8A34-2A1D050F107F}" destId="{830BC055-A505-477C-9A11-9ECBE4DFB1F6}" srcOrd="0" destOrd="1" presId="urn:microsoft.com/office/officeart/2005/8/layout/hProcess4"/>
    <dgm:cxn modelId="{8C708E58-A1CF-458F-8008-C61EDACA7382}" srcId="{25DA2FD6-7B8E-4B8A-B328-8674CDF87168}" destId="{45DF3C76-5F3A-46E7-8B49-8DF477DFD349}" srcOrd="2" destOrd="0" parTransId="{9A4C04C6-7243-4599-9BA9-8C8A0B8FCD03}" sibTransId="{A2849C9C-A1F7-45B3-9039-67D3565DF0D7}"/>
    <dgm:cxn modelId="{AA79D5EF-8C92-458C-898E-0B737A8A162D}" type="presOf" srcId="{E9B47831-C435-42B2-9F04-45BB995A73EC}" destId="{830BC055-A505-477C-9A11-9ECBE4DFB1F6}" srcOrd="0" destOrd="0" presId="urn:microsoft.com/office/officeart/2005/8/layout/hProcess4"/>
    <dgm:cxn modelId="{23118E50-AF45-4D55-B8D1-AFDAC94ED35A}" type="presOf" srcId="{ED7A4F45-F228-49E0-8A34-2A1D050F107F}" destId="{1AEBDA16-FBE3-47CB-9D06-92AEA19BE60C}" srcOrd="1" destOrd="1" presId="urn:microsoft.com/office/officeart/2005/8/layout/hProcess4"/>
    <dgm:cxn modelId="{5FC5C1BC-6C03-431E-A4F8-4F2C352801F0}" type="presOf" srcId="{E9B47831-C435-42B2-9F04-45BB995A73EC}" destId="{1AEBDA16-FBE3-47CB-9D06-92AEA19BE60C}" srcOrd="1" destOrd="0" presId="urn:microsoft.com/office/officeart/2005/8/layout/hProcess4"/>
    <dgm:cxn modelId="{1658F13B-3FA3-48FB-9330-4378A296CC08}" srcId="{C2422859-A960-4FE7-8848-F0B9EB2F7A5B}" destId="{99BE47B6-36BE-43E4-8896-E72A93F3E8BD}" srcOrd="0" destOrd="0" parTransId="{46D05180-2D10-46D7-9A62-622369B5C9D6}" sibTransId="{AE01EDBE-5112-4FAF-88CA-EE96C4D89924}"/>
    <dgm:cxn modelId="{6BD43857-B27D-4878-A4A3-319CA47D7712}" type="presOf" srcId="{DE4259F6-470F-4D5D-B0C4-55CBA35A5A2C}" destId="{3207E07E-D289-446C-9A3D-15BA659FD563}" srcOrd="0" destOrd="0" presId="urn:microsoft.com/office/officeart/2005/8/layout/hProcess4"/>
    <dgm:cxn modelId="{6D2D01D5-02EA-47F4-BFF6-3D6661F4D8F8}" type="presOf" srcId="{EAE37FE3-BDAE-4E28-AF6A-8095569C3BA5}" destId="{0617067F-4067-45DB-9159-94DD946815B3}" srcOrd="0" destOrd="0" presId="urn:microsoft.com/office/officeart/2005/8/layout/hProcess4"/>
    <dgm:cxn modelId="{9487BDF7-6522-4196-B66B-05B89107CA80}" type="presOf" srcId="{1C50169B-114A-41A0-B8B0-017AFA7DD8F3}" destId="{C6756BDC-39E5-4F7A-A453-148FDFC17197}" srcOrd="1" destOrd="0" presId="urn:microsoft.com/office/officeart/2005/8/layout/hProcess4"/>
    <dgm:cxn modelId="{52389CC3-FD83-41CD-B146-71C76E6A00EE}" type="presOf" srcId="{99BE47B6-36BE-43E4-8896-E72A93F3E8BD}" destId="{3F2E201E-0058-4466-B3EA-C176A9007FE0}" srcOrd="1" destOrd="0" presId="urn:microsoft.com/office/officeart/2005/8/layout/hProcess4"/>
    <dgm:cxn modelId="{706019CD-D902-4A9B-8521-D65F54D78BFB}" type="presOf" srcId="{E1A26814-88A3-4EE6-B75A-2C0567AABCCD}" destId="{55B507C4-71EF-4511-9D70-8BE8B1422A0B}" srcOrd="0" destOrd="0" presId="urn:microsoft.com/office/officeart/2005/8/layout/hProcess4"/>
    <dgm:cxn modelId="{B7270CE5-353D-43B9-B2D6-DCFDAC61F298}" srcId="{53BAA8F0-DD07-412E-9E72-FC2FA92A974B}" destId="{25DA2FD6-7B8E-4B8A-B328-8674CDF87168}" srcOrd="0" destOrd="0" parTransId="{28B5EC3E-ABA6-4C2D-88F9-A129338B8E4D}" sibTransId="{5A61AB10-FC08-44F9-AC2E-BD4A954D5624}"/>
    <dgm:cxn modelId="{AE161FC7-87EF-4FA8-8855-C5F18038257C}" type="presOf" srcId="{5A61AB10-FC08-44F9-AC2E-BD4A954D5624}" destId="{1E81FDF6-1D41-45FF-A092-690604078D00}" srcOrd="0" destOrd="0" presId="urn:microsoft.com/office/officeart/2005/8/layout/hProcess4"/>
    <dgm:cxn modelId="{EDEF54E1-A742-48FD-A515-3DBF067E0674}" srcId="{53BAA8F0-DD07-412E-9E72-FC2FA92A974B}" destId="{C2422859-A960-4FE7-8848-F0B9EB2F7A5B}" srcOrd="2" destOrd="0" parTransId="{29546F9F-5219-42FD-BEE2-E1AF789C0D98}" sibTransId="{F83445D1-8FFF-44B0-A968-E0C40A7B4457}"/>
    <dgm:cxn modelId="{0914A382-610B-4506-8639-D0C4DB5397D8}" type="presOf" srcId="{53BAA8F0-DD07-412E-9E72-FC2FA92A974B}" destId="{B5FF8CDB-D84A-4E6C-B764-F7D6915BB48B}" srcOrd="0" destOrd="0" presId="urn:microsoft.com/office/officeart/2005/8/layout/hProcess4"/>
    <dgm:cxn modelId="{6E3FFC2E-F65D-41AB-B676-9FEC2C5FC69F}" type="presOf" srcId="{99BE47B6-36BE-43E4-8896-E72A93F3E8BD}" destId="{CE1E1C5C-627B-426E-AE97-5123741B2C71}" srcOrd="0" destOrd="0" presId="urn:microsoft.com/office/officeart/2005/8/layout/hProcess4"/>
    <dgm:cxn modelId="{55221A9B-5075-4D19-8952-5BC5B25CC844}" srcId="{25DA2FD6-7B8E-4B8A-B328-8674CDF87168}" destId="{E9B47831-C435-42B2-9F04-45BB995A73EC}" srcOrd="0" destOrd="0" parTransId="{A167167D-ABFC-4A12-80CE-42FFC0468E1E}" sibTransId="{47A91A41-5283-433E-B605-C8930E9A14AB}"/>
    <dgm:cxn modelId="{A7CAF94E-916D-41A0-BCCA-EC3347179AF7}" type="presOf" srcId="{C2422859-A960-4FE7-8848-F0B9EB2F7A5B}" destId="{66B7C332-5F4C-49AD-A9AF-80160478402E}" srcOrd="0" destOrd="0" presId="urn:microsoft.com/office/officeart/2005/8/layout/hProcess4"/>
    <dgm:cxn modelId="{37F300BF-6F9B-43F5-8EA0-3300E716D81F}" type="presOf" srcId="{45DF3C76-5F3A-46E7-8B49-8DF477DFD349}" destId="{830BC055-A505-477C-9A11-9ECBE4DFB1F6}" srcOrd="0" destOrd="2" presId="urn:microsoft.com/office/officeart/2005/8/layout/hProcess4"/>
    <dgm:cxn modelId="{9A011C07-2DD3-4788-BB2C-A13DDB8CFD56}" type="presOf" srcId="{1C50169B-114A-41A0-B8B0-017AFA7DD8F3}" destId="{81314D2A-AE98-4323-93C2-7F559F686FAA}" srcOrd="0" destOrd="0" presId="urn:microsoft.com/office/officeart/2005/8/layout/hProcess4"/>
    <dgm:cxn modelId="{C885AC7F-BA0D-4C71-AB90-788246ABC0D1}" srcId="{25DA2FD6-7B8E-4B8A-B328-8674CDF87168}" destId="{ED7A4F45-F228-49E0-8A34-2A1D050F107F}" srcOrd="1" destOrd="0" parTransId="{132C5EE6-2EAE-4B80-B9B4-398BD1B7284F}" sibTransId="{0CF80D45-0B10-43AF-BD2A-D15BD731C076}"/>
    <dgm:cxn modelId="{7B0E112B-0B66-4D5A-A784-93788BA82544}" type="presOf" srcId="{0932173D-CD5E-4ED5-8F02-576EE73DA205}" destId="{F694B324-6971-4AB5-BF8C-499D92C6738E}" srcOrd="0" destOrd="0" presId="urn:microsoft.com/office/officeart/2005/8/layout/hProcess4"/>
    <dgm:cxn modelId="{5246A3DE-2AC8-449F-80EB-58FCA889D80B}" type="presParOf" srcId="{B5FF8CDB-D84A-4E6C-B764-F7D6915BB48B}" destId="{4B448D15-E8E2-45C6-A650-77C094903036}" srcOrd="0" destOrd="0" presId="urn:microsoft.com/office/officeart/2005/8/layout/hProcess4"/>
    <dgm:cxn modelId="{16026683-C053-48B4-9227-4BDD12F1DEBD}" type="presParOf" srcId="{B5FF8CDB-D84A-4E6C-B764-F7D6915BB48B}" destId="{74436814-092D-4A93-BB8E-E2D2DA17DA94}" srcOrd="1" destOrd="0" presId="urn:microsoft.com/office/officeart/2005/8/layout/hProcess4"/>
    <dgm:cxn modelId="{D43F476D-53A1-4C5B-9F0A-9377E7E41D7E}" type="presParOf" srcId="{B5FF8CDB-D84A-4E6C-B764-F7D6915BB48B}" destId="{98BA10CE-9D5C-4B54-B627-2A2D9133CCB5}" srcOrd="2" destOrd="0" presId="urn:microsoft.com/office/officeart/2005/8/layout/hProcess4"/>
    <dgm:cxn modelId="{F0B66114-6CC4-4814-9468-AFCD78BA89D4}" type="presParOf" srcId="{98BA10CE-9D5C-4B54-B627-2A2D9133CCB5}" destId="{618A05DA-D759-4DA4-A0B9-6166BFA4BBDA}" srcOrd="0" destOrd="0" presId="urn:microsoft.com/office/officeart/2005/8/layout/hProcess4"/>
    <dgm:cxn modelId="{3FA6B2D6-1C5D-4903-AA47-866B26EDDB9A}" type="presParOf" srcId="{618A05DA-D759-4DA4-A0B9-6166BFA4BBDA}" destId="{255EAB86-9FCF-4E5C-BCF5-4E7473E163BB}" srcOrd="0" destOrd="0" presId="urn:microsoft.com/office/officeart/2005/8/layout/hProcess4"/>
    <dgm:cxn modelId="{5F4C2331-91D8-4533-84E8-190BCAC58C85}" type="presParOf" srcId="{618A05DA-D759-4DA4-A0B9-6166BFA4BBDA}" destId="{830BC055-A505-477C-9A11-9ECBE4DFB1F6}" srcOrd="1" destOrd="0" presId="urn:microsoft.com/office/officeart/2005/8/layout/hProcess4"/>
    <dgm:cxn modelId="{AFA2142F-54BC-486B-B068-96DCE978E951}" type="presParOf" srcId="{618A05DA-D759-4DA4-A0B9-6166BFA4BBDA}" destId="{1AEBDA16-FBE3-47CB-9D06-92AEA19BE60C}" srcOrd="2" destOrd="0" presId="urn:microsoft.com/office/officeart/2005/8/layout/hProcess4"/>
    <dgm:cxn modelId="{24E338FA-92F2-467C-8F92-E3528FEDA08C}" type="presParOf" srcId="{618A05DA-D759-4DA4-A0B9-6166BFA4BBDA}" destId="{FD94A843-1963-4CB2-BCA2-FB7DA36F9494}" srcOrd="3" destOrd="0" presId="urn:microsoft.com/office/officeart/2005/8/layout/hProcess4"/>
    <dgm:cxn modelId="{FF592FFD-F4A4-456D-930F-26F393640219}" type="presParOf" srcId="{618A05DA-D759-4DA4-A0B9-6166BFA4BBDA}" destId="{D3BC7BFE-D7CC-41D7-BAE6-1B8613455BBA}" srcOrd="4" destOrd="0" presId="urn:microsoft.com/office/officeart/2005/8/layout/hProcess4"/>
    <dgm:cxn modelId="{B424DEE5-1A34-405B-A3A4-425E83912609}" type="presParOf" srcId="{98BA10CE-9D5C-4B54-B627-2A2D9133CCB5}" destId="{1E81FDF6-1D41-45FF-A092-690604078D00}" srcOrd="1" destOrd="0" presId="urn:microsoft.com/office/officeart/2005/8/layout/hProcess4"/>
    <dgm:cxn modelId="{7ECA0009-D17A-44DD-A872-CF970E13A4B6}" type="presParOf" srcId="{98BA10CE-9D5C-4B54-B627-2A2D9133CCB5}" destId="{3C9EE883-A025-4A1A-95B0-1D62E0AF823C}" srcOrd="2" destOrd="0" presId="urn:microsoft.com/office/officeart/2005/8/layout/hProcess4"/>
    <dgm:cxn modelId="{2EF7485E-98B5-4B61-897B-36C0BCBC1F77}" type="presParOf" srcId="{3C9EE883-A025-4A1A-95B0-1D62E0AF823C}" destId="{1DBE7243-4CE5-4ECB-AB71-67BFC6B4691D}" srcOrd="0" destOrd="0" presId="urn:microsoft.com/office/officeart/2005/8/layout/hProcess4"/>
    <dgm:cxn modelId="{505AB504-0E4A-4B13-A4D0-55ECDD0FF6F2}" type="presParOf" srcId="{3C9EE883-A025-4A1A-95B0-1D62E0AF823C}" destId="{81314D2A-AE98-4323-93C2-7F559F686FAA}" srcOrd="1" destOrd="0" presId="urn:microsoft.com/office/officeart/2005/8/layout/hProcess4"/>
    <dgm:cxn modelId="{C6744DB3-EAA1-49D8-9556-F5ACB4C8264A}" type="presParOf" srcId="{3C9EE883-A025-4A1A-95B0-1D62E0AF823C}" destId="{C6756BDC-39E5-4F7A-A453-148FDFC17197}" srcOrd="2" destOrd="0" presId="urn:microsoft.com/office/officeart/2005/8/layout/hProcess4"/>
    <dgm:cxn modelId="{1F3E655F-28F7-40A6-9E6C-BA8618337184}" type="presParOf" srcId="{3C9EE883-A025-4A1A-95B0-1D62E0AF823C}" destId="{0617067F-4067-45DB-9159-94DD946815B3}" srcOrd="3" destOrd="0" presId="urn:microsoft.com/office/officeart/2005/8/layout/hProcess4"/>
    <dgm:cxn modelId="{815C62D6-6C50-45F6-A803-070EE83FD595}" type="presParOf" srcId="{3C9EE883-A025-4A1A-95B0-1D62E0AF823C}" destId="{5733FBD4-8C72-4228-B643-F5340D75DAF9}" srcOrd="4" destOrd="0" presId="urn:microsoft.com/office/officeart/2005/8/layout/hProcess4"/>
    <dgm:cxn modelId="{11BEDAE6-9AA3-4EF3-A716-04E07FD121CF}" type="presParOf" srcId="{98BA10CE-9D5C-4B54-B627-2A2D9133CCB5}" destId="{55B507C4-71EF-4511-9D70-8BE8B1422A0B}" srcOrd="3" destOrd="0" presId="urn:microsoft.com/office/officeart/2005/8/layout/hProcess4"/>
    <dgm:cxn modelId="{37047659-FFF9-4A9C-BD14-26776E8B9D51}" type="presParOf" srcId="{98BA10CE-9D5C-4B54-B627-2A2D9133CCB5}" destId="{9188CB1E-F41A-4898-9085-BB729E722471}" srcOrd="4" destOrd="0" presId="urn:microsoft.com/office/officeart/2005/8/layout/hProcess4"/>
    <dgm:cxn modelId="{BB642204-1560-4CEB-8870-0F88702F7E61}" type="presParOf" srcId="{9188CB1E-F41A-4898-9085-BB729E722471}" destId="{09AABFB7-C0B8-47BC-AF2D-2B21E44FD028}" srcOrd="0" destOrd="0" presId="urn:microsoft.com/office/officeart/2005/8/layout/hProcess4"/>
    <dgm:cxn modelId="{80CD3722-7F5B-410D-BB64-B04B53BCEFFF}" type="presParOf" srcId="{9188CB1E-F41A-4898-9085-BB729E722471}" destId="{CE1E1C5C-627B-426E-AE97-5123741B2C71}" srcOrd="1" destOrd="0" presId="urn:microsoft.com/office/officeart/2005/8/layout/hProcess4"/>
    <dgm:cxn modelId="{603DA73D-42D6-4374-A880-40A834042CD3}" type="presParOf" srcId="{9188CB1E-F41A-4898-9085-BB729E722471}" destId="{3F2E201E-0058-4466-B3EA-C176A9007FE0}" srcOrd="2" destOrd="0" presId="urn:microsoft.com/office/officeart/2005/8/layout/hProcess4"/>
    <dgm:cxn modelId="{5F9435EC-B089-43E9-9D19-9754924CB8EE}" type="presParOf" srcId="{9188CB1E-F41A-4898-9085-BB729E722471}" destId="{66B7C332-5F4C-49AD-A9AF-80160478402E}" srcOrd="3" destOrd="0" presId="urn:microsoft.com/office/officeart/2005/8/layout/hProcess4"/>
    <dgm:cxn modelId="{76BCCF99-9908-47F4-B4BD-308C6040458F}" type="presParOf" srcId="{9188CB1E-F41A-4898-9085-BB729E722471}" destId="{B04D7994-2BA6-4564-8962-A9E585D62AEF}" srcOrd="4" destOrd="0" presId="urn:microsoft.com/office/officeart/2005/8/layout/hProcess4"/>
    <dgm:cxn modelId="{189546F9-7285-481F-8876-CBA038A56F89}" type="presParOf" srcId="{98BA10CE-9D5C-4B54-B627-2A2D9133CCB5}" destId="{DE6BFC1C-8EA2-4D73-8641-794237678695}" srcOrd="5" destOrd="0" presId="urn:microsoft.com/office/officeart/2005/8/layout/hProcess4"/>
    <dgm:cxn modelId="{ACB48469-1D0E-4F51-B37D-AEDDE51E832B}" type="presParOf" srcId="{98BA10CE-9D5C-4B54-B627-2A2D9133CCB5}" destId="{35C9F204-2FCE-47F5-B700-2772E1885003}" srcOrd="6" destOrd="0" presId="urn:microsoft.com/office/officeart/2005/8/layout/hProcess4"/>
    <dgm:cxn modelId="{DB721F58-859B-4DDD-9C11-F3E709877DCC}" type="presParOf" srcId="{35C9F204-2FCE-47F5-B700-2772E1885003}" destId="{182A8C70-4A52-4C8A-A702-FF3D152A189B}" srcOrd="0" destOrd="0" presId="urn:microsoft.com/office/officeart/2005/8/layout/hProcess4"/>
    <dgm:cxn modelId="{8CA304F6-B667-4B2F-AFD8-CAD00D02FD7F}" type="presParOf" srcId="{35C9F204-2FCE-47F5-B700-2772E1885003}" destId="{3207E07E-D289-446C-9A3D-15BA659FD563}" srcOrd="1" destOrd="0" presId="urn:microsoft.com/office/officeart/2005/8/layout/hProcess4"/>
    <dgm:cxn modelId="{94153501-BC77-461D-A8AC-6071C88B6822}" type="presParOf" srcId="{35C9F204-2FCE-47F5-B700-2772E1885003}" destId="{52C04779-DCF9-4367-B78C-5BDB0166F724}" srcOrd="2" destOrd="0" presId="urn:microsoft.com/office/officeart/2005/8/layout/hProcess4"/>
    <dgm:cxn modelId="{16EC9EA8-6235-4A7B-9F13-A801966696E0}" type="presParOf" srcId="{35C9F204-2FCE-47F5-B700-2772E1885003}" destId="{F694B324-6971-4AB5-BF8C-499D92C6738E}" srcOrd="3" destOrd="0" presId="urn:microsoft.com/office/officeart/2005/8/layout/hProcess4"/>
    <dgm:cxn modelId="{79E5CC69-A133-473F-9904-3F4FF82DF88B}" type="presParOf" srcId="{35C9F204-2FCE-47F5-B700-2772E1885003}" destId="{9601125F-6347-4E6B-8DB5-5DD84831F1F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1FFC4F-C117-42BF-B95B-4CBA37F3A8B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A32408-2661-4E0B-BB3A-EFB15932B267}">
      <dgm:prSet phldrT="[Текст]"/>
      <dgm:spPr>
        <a:ln w="12700"/>
      </dgm:spPr>
      <dgm:t>
        <a:bodyPr/>
        <a:lstStyle/>
        <a:p>
          <a:r>
            <a:rPr lang="ru-RU" dirty="0">
              <a:solidFill>
                <a:schemeClr val="accent5">
                  <a:lumMod val="50000"/>
                </a:schemeClr>
              </a:solidFill>
            </a:rPr>
            <a:t>ЛООС</a:t>
          </a:r>
        </a:p>
      </dgm:t>
    </dgm:pt>
    <dgm:pt modelId="{5BC65FCD-5B89-4732-AD7E-A5C363C6947B}" type="parTrans" cxnId="{85662CA1-7DBF-43D2-BA6F-7754DDBC84EE}">
      <dgm:prSet/>
      <dgm:spPr/>
      <dgm:t>
        <a:bodyPr/>
        <a:lstStyle/>
        <a:p>
          <a:endParaRPr lang="ru-RU"/>
        </a:p>
      </dgm:t>
    </dgm:pt>
    <dgm:pt modelId="{35EDEB9B-18C7-4FD8-A387-5D8036BA4A7B}" type="sibTrans" cxnId="{85662CA1-7DBF-43D2-BA6F-7754DDBC84EE}">
      <dgm:prSet/>
      <dgm:spPr/>
      <dgm:t>
        <a:bodyPr/>
        <a:lstStyle/>
        <a:p>
          <a:endParaRPr lang="ru-RU"/>
        </a:p>
      </dgm:t>
    </dgm:pt>
    <dgm:pt modelId="{C92E3844-D585-4389-B221-6EB540B45491}">
      <dgm:prSet phldrT="[Текст]"/>
      <dgm:spPr>
        <a:ln w="12700"/>
      </dgm:spPr>
      <dgm:t>
        <a:bodyPr/>
        <a:lstStyle/>
        <a:p>
          <a:r>
            <a:rPr lang="ru-RU" dirty="0">
              <a:solidFill>
                <a:schemeClr val="accent5">
                  <a:lumMod val="50000"/>
                </a:schemeClr>
              </a:solidFill>
            </a:rPr>
            <a:t>Программные задачи</a:t>
          </a:r>
        </a:p>
      </dgm:t>
    </dgm:pt>
    <dgm:pt modelId="{5F79A89E-6D13-4A72-A3D2-61542E7FC18B}" type="parTrans" cxnId="{FAFDC264-E126-413F-880B-01DBA2661DE7}">
      <dgm:prSet/>
      <dgm:spPr/>
      <dgm:t>
        <a:bodyPr/>
        <a:lstStyle/>
        <a:p>
          <a:endParaRPr lang="ru-RU"/>
        </a:p>
      </dgm:t>
    </dgm:pt>
    <dgm:pt modelId="{C59EB85D-BEFE-439F-9B32-A4FFF42D68EE}" type="sibTrans" cxnId="{FAFDC264-E126-413F-880B-01DBA2661DE7}">
      <dgm:prSet/>
      <dgm:spPr/>
      <dgm:t>
        <a:bodyPr/>
        <a:lstStyle/>
        <a:p>
          <a:endParaRPr lang="ru-RU"/>
        </a:p>
      </dgm:t>
    </dgm:pt>
    <dgm:pt modelId="{22978A86-DDF6-43A1-806E-9DDCF3BA2B6F}">
      <dgm:prSet phldrT="[Текст]"/>
      <dgm:spPr>
        <a:ln w="12700"/>
      </dgm:spPr>
      <dgm:t>
        <a:bodyPr/>
        <a:lstStyle/>
        <a:p>
          <a:r>
            <a:rPr lang="ru-RU" dirty="0">
              <a:solidFill>
                <a:schemeClr val="accent5">
                  <a:lumMod val="50000"/>
                </a:schemeClr>
              </a:solidFill>
            </a:rPr>
            <a:t>Возникновение цели деятельности</a:t>
          </a:r>
        </a:p>
      </dgm:t>
    </dgm:pt>
    <dgm:pt modelId="{209A30A1-095F-43B4-9799-DD04EC494777}" type="parTrans" cxnId="{0044839E-8EDA-4A1B-B159-27436DB618E9}">
      <dgm:prSet/>
      <dgm:spPr/>
      <dgm:t>
        <a:bodyPr/>
        <a:lstStyle/>
        <a:p>
          <a:endParaRPr lang="ru-RU"/>
        </a:p>
      </dgm:t>
    </dgm:pt>
    <dgm:pt modelId="{8377731C-FB3B-421F-9302-E386AB52E668}" type="sibTrans" cxnId="{0044839E-8EDA-4A1B-B159-27436DB618E9}">
      <dgm:prSet/>
      <dgm:spPr/>
      <dgm:t>
        <a:bodyPr/>
        <a:lstStyle/>
        <a:p>
          <a:endParaRPr lang="ru-RU"/>
        </a:p>
      </dgm:t>
    </dgm:pt>
    <dgm:pt modelId="{EEF4025C-8F69-4989-95E5-E4ADCCDA3ED1}">
      <dgm:prSet phldrT="[Текст]"/>
      <dgm:spPr>
        <a:ln w="12700"/>
      </dgm:spPr>
      <dgm:t>
        <a:bodyPr/>
        <a:lstStyle/>
        <a:p>
          <a:r>
            <a:rPr lang="ru-RU" dirty="0">
              <a:solidFill>
                <a:schemeClr val="accent5">
                  <a:lumMod val="50000"/>
                </a:schemeClr>
              </a:solidFill>
            </a:rPr>
            <a:t>Актуализация  мотивов</a:t>
          </a:r>
        </a:p>
      </dgm:t>
    </dgm:pt>
    <dgm:pt modelId="{9A48579D-3635-4827-84C2-6F875ABFF8C0}" type="parTrans" cxnId="{35B4B996-E4F5-43C7-A7DD-7AC09F720594}">
      <dgm:prSet/>
      <dgm:spPr/>
      <dgm:t>
        <a:bodyPr/>
        <a:lstStyle/>
        <a:p>
          <a:endParaRPr lang="ru-RU"/>
        </a:p>
      </dgm:t>
    </dgm:pt>
    <dgm:pt modelId="{F0143A56-1BC1-4BAF-8A7F-CC0472B0AC9D}" type="sibTrans" cxnId="{35B4B996-E4F5-43C7-A7DD-7AC09F720594}">
      <dgm:prSet/>
      <dgm:spPr/>
      <dgm:t>
        <a:bodyPr/>
        <a:lstStyle/>
        <a:p>
          <a:endParaRPr lang="ru-RU"/>
        </a:p>
      </dgm:t>
    </dgm:pt>
    <dgm:pt modelId="{4A58C10D-78E8-4897-A55A-158A2ED88094}">
      <dgm:prSet phldrT="[Текст]"/>
      <dgm:spPr>
        <a:solidFill>
          <a:srgbClr val="73A6E3"/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286F492B-675D-4AAD-B51F-9A1EDD71D5A8}" type="parTrans" cxnId="{A3DA7E9A-1E43-4C48-8477-D98451C5603E}">
      <dgm:prSet/>
      <dgm:spPr/>
      <dgm:t>
        <a:bodyPr/>
        <a:lstStyle/>
        <a:p>
          <a:endParaRPr lang="ru-RU"/>
        </a:p>
      </dgm:t>
    </dgm:pt>
    <dgm:pt modelId="{18C39422-1563-41A9-B74E-380838AAD482}" type="sibTrans" cxnId="{A3DA7E9A-1E43-4C48-8477-D98451C5603E}">
      <dgm:prSet/>
      <dgm:spPr/>
      <dgm:t>
        <a:bodyPr/>
        <a:lstStyle/>
        <a:p>
          <a:endParaRPr lang="ru-RU"/>
        </a:p>
      </dgm:t>
    </dgm:pt>
    <dgm:pt modelId="{5FF347F7-B9B0-42A5-A23D-7D12B5E9BE8D}" type="pres">
      <dgm:prSet presAssocID="{CB1FFC4F-C117-42BF-B95B-4CBA37F3A8B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CF60698-3BF8-4705-ACB9-FB055C13AF95}" type="pres">
      <dgm:prSet presAssocID="{01A32408-2661-4E0B-BB3A-EFB15932B267}" presName="singleCycle" presStyleCnt="0"/>
      <dgm:spPr/>
    </dgm:pt>
    <dgm:pt modelId="{60601AFE-4FF7-4134-AEBA-1047A8A43ACE}" type="pres">
      <dgm:prSet presAssocID="{01A32408-2661-4E0B-BB3A-EFB15932B26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849185D-6DF6-4DEF-B65C-3002561FB01F}" type="pres">
      <dgm:prSet presAssocID="{5F79A89E-6D13-4A72-A3D2-61542E7FC18B}" presName="Name56" presStyleLbl="parChTrans1D2" presStyleIdx="0" presStyleCnt="3"/>
      <dgm:spPr/>
      <dgm:t>
        <a:bodyPr/>
        <a:lstStyle/>
        <a:p>
          <a:endParaRPr lang="ru-RU"/>
        </a:p>
      </dgm:t>
    </dgm:pt>
    <dgm:pt modelId="{987399BE-5090-4DEE-B96C-3EBA93D0A228}" type="pres">
      <dgm:prSet presAssocID="{C92E3844-D585-4389-B221-6EB540B45491}" presName="text0" presStyleLbl="node1" presStyleIdx="1" presStyleCnt="4" custScaleX="476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D04FC-2F85-4638-BDD1-57CAD9448AC0}" type="pres">
      <dgm:prSet presAssocID="{209A30A1-095F-43B4-9799-DD04EC494777}" presName="Name56" presStyleLbl="parChTrans1D2" presStyleIdx="1" presStyleCnt="3"/>
      <dgm:spPr/>
      <dgm:t>
        <a:bodyPr/>
        <a:lstStyle/>
        <a:p>
          <a:endParaRPr lang="ru-RU"/>
        </a:p>
      </dgm:t>
    </dgm:pt>
    <dgm:pt modelId="{26B1616C-98F5-43F4-A029-032E85BEC30C}" type="pres">
      <dgm:prSet presAssocID="{22978A86-DDF6-43A1-806E-9DDCF3BA2B6F}" presName="text0" presStyleLbl="node1" presStyleIdx="2" presStyleCnt="4" custScaleX="343277" custRadScaleRad="105831" custRadScaleInc="8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B87B-18DC-4D61-BA20-331F0314761F}" type="pres">
      <dgm:prSet presAssocID="{9A48579D-3635-4827-84C2-6F875ABFF8C0}" presName="Name56" presStyleLbl="parChTrans1D2" presStyleIdx="2" presStyleCnt="3"/>
      <dgm:spPr/>
      <dgm:t>
        <a:bodyPr/>
        <a:lstStyle/>
        <a:p>
          <a:endParaRPr lang="ru-RU"/>
        </a:p>
      </dgm:t>
    </dgm:pt>
    <dgm:pt modelId="{A22F82BE-5A73-46BC-BCC8-91FD31790894}" type="pres">
      <dgm:prSet presAssocID="{EEF4025C-8F69-4989-95E5-E4ADCCDA3ED1}" presName="text0" presStyleLbl="node1" presStyleIdx="3" presStyleCnt="4" custScaleX="343277" custRadScaleRad="105831" custRadScaleInc="-8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4B996-E4F5-43C7-A7DD-7AC09F720594}" srcId="{01A32408-2661-4E0B-BB3A-EFB15932B267}" destId="{EEF4025C-8F69-4989-95E5-E4ADCCDA3ED1}" srcOrd="2" destOrd="0" parTransId="{9A48579D-3635-4827-84C2-6F875ABFF8C0}" sibTransId="{F0143A56-1BC1-4BAF-8A7F-CC0472B0AC9D}"/>
    <dgm:cxn modelId="{841A99CD-98BF-48A6-ADB2-633ECE7EBBE3}" type="presOf" srcId="{5F79A89E-6D13-4A72-A3D2-61542E7FC18B}" destId="{1849185D-6DF6-4DEF-B65C-3002561FB01F}" srcOrd="0" destOrd="0" presId="urn:microsoft.com/office/officeart/2008/layout/RadialCluster"/>
    <dgm:cxn modelId="{0660AED2-4AD7-4DCA-9DB2-299D54F0DB03}" type="presOf" srcId="{C92E3844-D585-4389-B221-6EB540B45491}" destId="{987399BE-5090-4DEE-B96C-3EBA93D0A228}" srcOrd="0" destOrd="0" presId="urn:microsoft.com/office/officeart/2008/layout/RadialCluster"/>
    <dgm:cxn modelId="{32FE131F-A8FC-4A29-AA2F-7C88D57387E6}" type="presOf" srcId="{EEF4025C-8F69-4989-95E5-E4ADCCDA3ED1}" destId="{A22F82BE-5A73-46BC-BCC8-91FD31790894}" srcOrd="0" destOrd="0" presId="urn:microsoft.com/office/officeart/2008/layout/RadialCluster"/>
    <dgm:cxn modelId="{8CF41EBF-584B-45C7-91FA-DC24B114459A}" type="presOf" srcId="{209A30A1-095F-43B4-9799-DD04EC494777}" destId="{4BDD04FC-2F85-4638-BDD1-57CAD9448AC0}" srcOrd="0" destOrd="0" presId="urn:microsoft.com/office/officeart/2008/layout/RadialCluster"/>
    <dgm:cxn modelId="{C78F25EE-372B-47E4-88A8-AAC7A970A095}" type="presOf" srcId="{22978A86-DDF6-43A1-806E-9DDCF3BA2B6F}" destId="{26B1616C-98F5-43F4-A029-032E85BEC30C}" srcOrd="0" destOrd="0" presId="urn:microsoft.com/office/officeart/2008/layout/RadialCluster"/>
    <dgm:cxn modelId="{E57FC092-E710-419E-9E14-47B0B6FCE278}" type="presOf" srcId="{CB1FFC4F-C117-42BF-B95B-4CBA37F3A8B3}" destId="{5FF347F7-B9B0-42A5-A23D-7D12B5E9BE8D}" srcOrd="0" destOrd="0" presId="urn:microsoft.com/office/officeart/2008/layout/RadialCluster"/>
    <dgm:cxn modelId="{0044839E-8EDA-4A1B-B159-27436DB618E9}" srcId="{01A32408-2661-4E0B-BB3A-EFB15932B267}" destId="{22978A86-DDF6-43A1-806E-9DDCF3BA2B6F}" srcOrd="1" destOrd="0" parTransId="{209A30A1-095F-43B4-9799-DD04EC494777}" sibTransId="{8377731C-FB3B-421F-9302-E386AB52E668}"/>
    <dgm:cxn modelId="{FAFDC264-E126-413F-880B-01DBA2661DE7}" srcId="{01A32408-2661-4E0B-BB3A-EFB15932B267}" destId="{C92E3844-D585-4389-B221-6EB540B45491}" srcOrd="0" destOrd="0" parTransId="{5F79A89E-6D13-4A72-A3D2-61542E7FC18B}" sibTransId="{C59EB85D-BEFE-439F-9B32-A4FFF42D68EE}"/>
    <dgm:cxn modelId="{5738CD4D-8647-4DAE-9ABA-FED985000C06}" type="presOf" srcId="{01A32408-2661-4E0B-BB3A-EFB15932B267}" destId="{60601AFE-4FF7-4134-AEBA-1047A8A43ACE}" srcOrd="0" destOrd="0" presId="urn:microsoft.com/office/officeart/2008/layout/RadialCluster"/>
    <dgm:cxn modelId="{85662CA1-7DBF-43D2-BA6F-7754DDBC84EE}" srcId="{CB1FFC4F-C117-42BF-B95B-4CBA37F3A8B3}" destId="{01A32408-2661-4E0B-BB3A-EFB15932B267}" srcOrd="0" destOrd="0" parTransId="{5BC65FCD-5B89-4732-AD7E-A5C363C6947B}" sibTransId="{35EDEB9B-18C7-4FD8-A387-5D8036BA4A7B}"/>
    <dgm:cxn modelId="{2CB9AB42-22F7-4473-B659-5484B5E14A35}" type="presOf" srcId="{9A48579D-3635-4827-84C2-6F875ABFF8C0}" destId="{1A81B87B-18DC-4D61-BA20-331F0314761F}" srcOrd="0" destOrd="0" presId="urn:microsoft.com/office/officeart/2008/layout/RadialCluster"/>
    <dgm:cxn modelId="{A3DA7E9A-1E43-4C48-8477-D98451C5603E}" srcId="{CB1FFC4F-C117-42BF-B95B-4CBA37F3A8B3}" destId="{4A58C10D-78E8-4897-A55A-158A2ED88094}" srcOrd="1" destOrd="0" parTransId="{286F492B-675D-4AAD-B51F-9A1EDD71D5A8}" sibTransId="{18C39422-1563-41A9-B74E-380838AAD482}"/>
    <dgm:cxn modelId="{BC20F17B-A090-474E-8272-1B69A783615B}" type="presParOf" srcId="{5FF347F7-B9B0-42A5-A23D-7D12B5E9BE8D}" destId="{8CF60698-3BF8-4705-ACB9-FB055C13AF95}" srcOrd="0" destOrd="0" presId="urn:microsoft.com/office/officeart/2008/layout/RadialCluster"/>
    <dgm:cxn modelId="{5A37631D-BF3D-4704-B800-1749B39132AE}" type="presParOf" srcId="{8CF60698-3BF8-4705-ACB9-FB055C13AF95}" destId="{60601AFE-4FF7-4134-AEBA-1047A8A43ACE}" srcOrd="0" destOrd="0" presId="urn:microsoft.com/office/officeart/2008/layout/RadialCluster"/>
    <dgm:cxn modelId="{8389366A-EB5D-4525-925A-4696CAFA951A}" type="presParOf" srcId="{8CF60698-3BF8-4705-ACB9-FB055C13AF95}" destId="{1849185D-6DF6-4DEF-B65C-3002561FB01F}" srcOrd="1" destOrd="0" presId="urn:microsoft.com/office/officeart/2008/layout/RadialCluster"/>
    <dgm:cxn modelId="{385ECB9C-5EFB-4822-9D53-8473A796019F}" type="presParOf" srcId="{8CF60698-3BF8-4705-ACB9-FB055C13AF95}" destId="{987399BE-5090-4DEE-B96C-3EBA93D0A228}" srcOrd="2" destOrd="0" presId="urn:microsoft.com/office/officeart/2008/layout/RadialCluster"/>
    <dgm:cxn modelId="{F15995B3-07CB-49C4-A362-04DA7FC1CF8C}" type="presParOf" srcId="{8CF60698-3BF8-4705-ACB9-FB055C13AF95}" destId="{4BDD04FC-2F85-4638-BDD1-57CAD9448AC0}" srcOrd="3" destOrd="0" presId="urn:microsoft.com/office/officeart/2008/layout/RadialCluster"/>
    <dgm:cxn modelId="{1FCD9303-37FE-43DB-8A02-B0133627EC2F}" type="presParOf" srcId="{8CF60698-3BF8-4705-ACB9-FB055C13AF95}" destId="{26B1616C-98F5-43F4-A029-032E85BEC30C}" srcOrd="4" destOrd="0" presId="urn:microsoft.com/office/officeart/2008/layout/RadialCluster"/>
    <dgm:cxn modelId="{ADDD5205-60F8-409B-95C9-50F5DE5E07EE}" type="presParOf" srcId="{8CF60698-3BF8-4705-ACB9-FB055C13AF95}" destId="{1A81B87B-18DC-4D61-BA20-331F0314761F}" srcOrd="5" destOrd="0" presId="urn:microsoft.com/office/officeart/2008/layout/RadialCluster"/>
    <dgm:cxn modelId="{1B1BB500-158C-4707-B51C-D30F0A2AD02B}" type="presParOf" srcId="{8CF60698-3BF8-4705-ACB9-FB055C13AF95}" destId="{A22F82BE-5A73-46BC-BCC8-91FD3179089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0DB14F-D4F3-4719-B0F5-E2806E7E9A53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2F45231-A64D-4000-882E-22029A2F4E8A}">
      <dgm:prSet phldrT="[Текст]"/>
      <dgm:spPr/>
      <dgm:t>
        <a:bodyPr/>
        <a:lstStyle/>
        <a:p>
          <a:r>
            <a:rPr lang="ru-RU" b="1" dirty="0" smtClean="0">
              <a:effectLst/>
            </a:rPr>
            <a:t>Игровая ситуация. </a:t>
          </a:r>
          <a:r>
            <a:rPr lang="ru-RU" b="0" dirty="0" smtClean="0">
              <a:effectLst/>
            </a:rPr>
            <a:t>Снегирь хочет устроить птичью столовую для пернатых, зимующих в наших краях. </a:t>
          </a:r>
          <a:r>
            <a:rPr lang="ru-RU" b="1" dirty="0" smtClean="0">
              <a:effectLst/>
            </a:rPr>
            <a:t>Проблема.</a:t>
          </a:r>
          <a:r>
            <a:rPr lang="ru-RU" b="0" dirty="0" smtClean="0">
              <a:effectLst/>
            </a:rPr>
            <a:t> Снегирь не знает, как это сделать.</a:t>
          </a:r>
          <a:endParaRPr lang="ru-RU" dirty="0"/>
        </a:p>
      </dgm:t>
    </dgm:pt>
    <dgm:pt modelId="{CD78F963-88BC-40DC-BA9B-4BC6D50001DA}" type="parTrans" cxnId="{89097C3F-5758-443B-8900-7113CBCEA4A2}">
      <dgm:prSet/>
      <dgm:spPr/>
      <dgm:t>
        <a:bodyPr/>
        <a:lstStyle/>
        <a:p>
          <a:endParaRPr lang="ru-RU"/>
        </a:p>
      </dgm:t>
    </dgm:pt>
    <dgm:pt modelId="{8FACF268-908F-4D38-A9D9-89A659C1D23B}" type="sibTrans" cxnId="{89097C3F-5758-443B-8900-7113CBCEA4A2}">
      <dgm:prSet/>
      <dgm:spPr/>
      <dgm:t>
        <a:bodyPr/>
        <a:lstStyle/>
        <a:p>
          <a:endParaRPr lang="ru-RU"/>
        </a:p>
      </dgm:t>
    </dgm:pt>
    <dgm:pt modelId="{A5499914-71BC-4FB9-82B1-D78437522904}">
      <dgm:prSet phldrT="[Текст]"/>
      <dgm:spPr/>
      <dgm:t>
        <a:bodyPr/>
        <a:lstStyle/>
        <a:p>
          <a:r>
            <a:rPr lang="ru-RU" b="1" dirty="0" smtClean="0">
              <a:effectLst/>
            </a:rPr>
            <a:t>Мотивационная основа деятельности. </a:t>
          </a:r>
          <a:r>
            <a:rPr lang="ru-RU" b="0" dirty="0" smtClean="0">
              <a:effectLst/>
            </a:rPr>
            <a:t>Желание помочь Снегирю. </a:t>
          </a:r>
          <a:r>
            <a:rPr lang="ru-RU" b="1" dirty="0" smtClean="0">
              <a:effectLst/>
            </a:rPr>
            <a:t>Цель. </a:t>
          </a:r>
          <a:r>
            <a:rPr lang="ru-RU" b="0" dirty="0" smtClean="0">
              <a:effectLst/>
            </a:rPr>
            <a:t>Рассказать Снегирю, что нужно для создания столовой, поделиться знаниями о зимующих птицах.</a:t>
          </a:r>
          <a:endParaRPr lang="ru-RU" dirty="0"/>
        </a:p>
      </dgm:t>
    </dgm:pt>
    <dgm:pt modelId="{F23BD6DF-8CAB-4873-A69B-678B143E5EDE}" type="parTrans" cxnId="{295499FA-C56B-40CF-B45A-65B86A635DB2}">
      <dgm:prSet/>
      <dgm:spPr/>
      <dgm:t>
        <a:bodyPr/>
        <a:lstStyle/>
        <a:p>
          <a:endParaRPr lang="ru-RU"/>
        </a:p>
      </dgm:t>
    </dgm:pt>
    <dgm:pt modelId="{5F7F3FD0-4D3C-4080-AC13-E0A1F182BA6A}" type="sibTrans" cxnId="{295499FA-C56B-40CF-B45A-65B86A635DB2}">
      <dgm:prSet/>
      <dgm:spPr/>
      <dgm:t>
        <a:bodyPr/>
        <a:lstStyle/>
        <a:p>
          <a:endParaRPr lang="ru-RU"/>
        </a:p>
      </dgm:t>
    </dgm:pt>
    <dgm:pt modelId="{7271B7B7-F6FB-4BB8-9BFD-462EB184F459}">
      <dgm:prSet phldrT="[Текст]"/>
      <dgm:spPr/>
      <dgm:t>
        <a:bodyPr/>
        <a:lstStyle/>
        <a:p>
          <a:r>
            <a:rPr lang="ru-RU" b="1" dirty="0" smtClean="0">
              <a:effectLst/>
            </a:rPr>
            <a:t>Программные задачи. </a:t>
          </a:r>
          <a:r>
            <a:rPr lang="ru-RU" b="0" dirty="0" smtClean="0">
              <a:effectLst/>
            </a:rPr>
            <a:t>Обобщать </a:t>
          </a:r>
          <a:r>
            <a:rPr lang="ru-RU" b="0" dirty="0" smtClean="0">
              <a:effectLst/>
            </a:rPr>
            <a:t>и </a:t>
          </a:r>
          <a:r>
            <a:rPr lang="ru-RU" b="0" dirty="0" smtClean="0">
              <a:effectLst/>
            </a:rPr>
            <a:t>дополнять </a:t>
          </a:r>
          <a:r>
            <a:rPr lang="ru-RU" b="0" dirty="0" smtClean="0">
              <a:effectLst/>
            </a:rPr>
            <a:t>знания детей о зимующих птицах, учить применять их для решения практической задачи.</a:t>
          </a:r>
          <a:endParaRPr lang="ru-RU" dirty="0"/>
        </a:p>
      </dgm:t>
    </dgm:pt>
    <dgm:pt modelId="{A5EEAE3F-CBAB-4B0D-8CDF-48294EF8179C}" type="sibTrans" cxnId="{F5F2874E-941E-4619-905B-8DE5574D8FC9}">
      <dgm:prSet/>
      <dgm:spPr/>
      <dgm:t>
        <a:bodyPr/>
        <a:lstStyle/>
        <a:p>
          <a:endParaRPr lang="ru-RU"/>
        </a:p>
      </dgm:t>
    </dgm:pt>
    <dgm:pt modelId="{8EF5B182-3300-410F-ABA0-D1BAC92E1734}" type="parTrans" cxnId="{F5F2874E-941E-4619-905B-8DE5574D8FC9}">
      <dgm:prSet/>
      <dgm:spPr/>
      <dgm:t>
        <a:bodyPr/>
        <a:lstStyle/>
        <a:p>
          <a:endParaRPr lang="ru-RU"/>
        </a:p>
      </dgm:t>
    </dgm:pt>
    <dgm:pt modelId="{49F96804-9E80-44AA-BAB9-F28835B48361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Графический план.  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1F90278-7BC6-4894-B156-D880B4B39329}" type="parTrans" cxnId="{9AC21C3D-B9BC-41CE-B6E3-8A0F8733269B}">
      <dgm:prSet/>
      <dgm:spPr/>
      <dgm:t>
        <a:bodyPr/>
        <a:lstStyle/>
        <a:p>
          <a:endParaRPr lang="ru-RU"/>
        </a:p>
      </dgm:t>
    </dgm:pt>
    <dgm:pt modelId="{08892C21-DD48-4426-8B0B-0B1A20B71F16}" type="sibTrans" cxnId="{9AC21C3D-B9BC-41CE-B6E3-8A0F8733269B}">
      <dgm:prSet/>
      <dgm:spPr/>
      <dgm:t>
        <a:bodyPr/>
        <a:lstStyle/>
        <a:p>
          <a:endParaRPr lang="ru-RU"/>
        </a:p>
      </dgm:t>
    </dgm:pt>
    <dgm:pt modelId="{8F450EC3-A989-417A-9DD0-9D3CA2F5EEDE}">
      <dgm:prSet/>
      <dgm:spPr/>
      <dgm:t>
        <a:bodyPr/>
        <a:lstStyle/>
        <a:p>
          <a:r>
            <a:rPr lang="ru-RU" b="1" dirty="0" smtClean="0"/>
            <a:t>Выбор оптимальных форм реализации плана </a:t>
          </a:r>
          <a:r>
            <a:rPr lang="ru-RU" dirty="0" smtClean="0"/>
            <a:t>(субъектная позиция детей, самостоятельность, познавательная активность, чередование видов активности). </a:t>
          </a:r>
          <a:r>
            <a:rPr lang="ru-RU" b="1" dirty="0" smtClean="0"/>
            <a:t>Подведение итога</a:t>
          </a:r>
          <a:endParaRPr lang="ru-RU" b="1" dirty="0"/>
        </a:p>
      </dgm:t>
    </dgm:pt>
    <dgm:pt modelId="{AF99F85F-4C60-4E40-AA4B-116A546BEFF9}" type="parTrans" cxnId="{A957A825-74E4-4569-9EE3-9DE8650A98DC}">
      <dgm:prSet/>
      <dgm:spPr/>
      <dgm:t>
        <a:bodyPr/>
        <a:lstStyle/>
        <a:p>
          <a:endParaRPr lang="ru-RU"/>
        </a:p>
      </dgm:t>
    </dgm:pt>
    <dgm:pt modelId="{18CAE0B4-31C0-4BF6-81C6-B7F19E2EEA4A}" type="sibTrans" cxnId="{A957A825-74E4-4569-9EE3-9DE8650A98DC}">
      <dgm:prSet/>
      <dgm:spPr/>
      <dgm:t>
        <a:bodyPr/>
        <a:lstStyle/>
        <a:p>
          <a:endParaRPr lang="ru-RU"/>
        </a:p>
      </dgm:t>
    </dgm:pt>
    <dgm:pt modelId="{5E2212C2-7145-4A30-AB04-CF7B064A5770}" type="pres">
      <dgm:prSet presAssocID="{A50DB14F-D4F3-4719-B0F5-E2806E7E9A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F3F04-1520-4EA4-A58C-2C62109A2038}" type="pres">
      <dgm:prSet presAssocID="{A50DB14F-D4F3-4719-B0F5-E2806E7E9A53}" presName="dummyMaxCanvas" presStyleCnt="0">
        <dgm:presLayoutVars/>
      </dgm:prSet>
      <dgm:spPr/>
    </dgm:pt>
    <dgm:pt modelId="{D0B3806C-695C-49F7-B1BA-980919AE072B}" type="pres">
      <dgm:prSet presAssocID="{A50DB14F-D4F3-4719-B0F5-E2806E7E9A5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DC45E-3214-4C78-A3A6-2610A4E91891}" type="pres">
      <dgm:prSet presAssocID="{A50DB14F-D4F3-4719-B0F5-E2806E7E9A5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3E1A5-39AF-4E68-8C0D-C510ADDAED4C}" type="pres">
      <dgm:prSet presAssocID="{A50DB14F-D4F3-4719-B0F5-E2806E7E9A5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8BA43-2A0F-4FB8-8195-D8CE7C307E11}" type="pres">
      <dgm:prSet presAssocID="{A50DB14F-D4F3-4719-B0F5-E2806E7E9A5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FFE0B-E9C5-451F-B52A-1D00D3AAB931}" type="pres">
      <dgm:prSet presAssocID="{A50DB14F-D4F3-4719-B0F5-E2806E7E9A5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4219D-6F83-449D-8C07-13A8E541F470}" type="pres">
      <dgm:prSet presAssocID="{A50DB14F-D4F3-4719-B0F5-E2806E7E9A5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509EB-2FB4-4CFE-8E5B-27A70D297DE6}" type="pres">
      <dgm:prSet presAssocID="{A50DB14F-D4F3-4719-B0F5-E2806E7E9A5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F17F2-5D97-4EA9-B79F-9877F14D4151}" type="pres">
      <dgm:prSet presAssocID="{A50DB14F-D4F3-4719-B0F5-E2806E7E9A5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308C9-0890-4240-8B54-2D4FDB060F6A}" type="pres">
      <dgm:prSet presAssocID="{A50DB14F-D4F3-4719-B0F5-E2806E7E9A5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E8BE1-9B3F-410F-8636-2344A1D454D7}" type="pres">
      <dgm:prSet presAssocID="{A50DB14F-D4F3-4719-B0F5-E2806E7E9A5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233A6-C959-4AF0-820A-220F12F0A480}" type="pres">
      <dgm:prSet presAssocID="{A50DB14F-D4F3-4719-B0F5-E2806E7E9A5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5A924-EF2B-49A6-9FBD-2318EB735A25}" type="pres">
      <dgm:prSet presAssocID="{A50DB14F-D4F3-4719-B0F5-E2806E7E9A5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00192-4E74-4F4E-AEDA-0EF97E20B629}" type="pres">
      <dgm:prSet presAssocID="{A50DB14F-D4F3-4719-B0F5-E2806E7E9A5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DF762-98ED-49A7-B245-84C24A8F5E5A}" type="pres">
      <dgm:prSet presAssocID="{A50DB14F-D4F3-4719-B0F5-E2806E7E9A5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43B76-981B-43FE-B9D9-5FEAC3086C68}" type="presOf" srcId="{8F450EC3-A989-417A-9DD0-9D3CA2F5EEDE}" destId="{284FFE0B-E9C5-451F-B52A-1D00D3AAB931}" srcOrd="0" destOrd="0" presId="urn:microsoft.com/office/officeart/2005/8/layout/vProcess5"/>
    <dgm:cxn modelId="{89097C3F-5758-443B-8900-7113CBCEA4A2}" srcId="{A50DB14F-D4F3-4719-B0F5-E2806E7E9A53}" destId="{52F45231-A64D-4000-882E-22029A2F4E8A}" srcOrd="1" destOrd="0" parTransId="{CD78F963-88BC-40DC-BA9B-4BC6D50001DA}" sibTransId="{8FACF268-908F-4D38-A9D9-89A659C1D23B}"/>
    <dgm:cxn modelId="{780A4878-725B-424E-ACE3-885861260715}" type="presOf" srcId="{7271B7B7-F6FB-4BB8-9BFD-462EB184F459}" destId="{998E8BE1-9B3F-410F-8636-2344A1D454D7}" srcOrd="1" destOrd="0" presId="urn:microsoft.com/office/officeart/2005/8/layout/vProcess5"/>
    <dgm:cxn modelId="{19C0490F-08FE-44D9-B1BE-89979219E813}" type="presOf" srcId="{7271B7B7-F6FB-4BB8-9BFD-462EB184F459}" destId="{D0B3806C-695C-49F7-B1BA-980919AE072B}" srcOrd="0" destOrd="0" presId="urn:microsoft.com/office/officeart/2005/8/layout/vProcess5"/>
    <dgm:cxn modelId="{6C2FFA71-A327-4032-A95E-6B7AB8F49589}" type="presOf" srcId="{A5499914-71BC-4FB9-82B1-D78437522904}" destId="{1995A924-EF2B-49A6-9FBD-2318EB735A25}" srcOrd="1" destOrd="0" presId="urn:microsoft.com/office/officeart/2005/8/layout/vProcess5"/>
    <dgm:cxn modelId="{30AA81F0-826A-44E3-9FF0-571EDB4039DB}" type="presOf" srcId="{8FACF268-908F-4D38-A9D9-89A659C1D23B}" destId="{A34509EB-2FB4-4CFE-8E5B-27A70D297DE6}" srcOrd="0" destOrd="0" presId="urn:microsoft.com/office/officeart/2005/8/layout/vProcess5"/>
    <dgm:cxn modelId="{F5F2874E-941E-4619-905B-8DE5574D8FC9}" srcId="{A50DB14F-D4F3-4719-B0F5-E2806E7E9A53}" destId="{7271B7B7-F6FB-4BB8-9BFD-462EB184F459}" srcOrd="0" destOrd="0" parTransId="{8EF5B182-3300-410F-ABA0-D1BAC92E1734}" sibTransId="{A5EEAE3F-CBAB-4B0D-8CDF-48294EF8179C}"/>
    <dgm:cxn modelId="{42B22859-B195-4670-BE0C-ABA85EFBE4A7}" type="presOf" srcId="{8F450EC3-A989-417A-9DD0-9D3CA2F5EEDE}" destId="{B02DF762-98ED-49A7-B245-84C24A8F5E5A}" srcOrd="1" destOrd="0" presId="urn:microsoft.com/office/officeart/2005/8/layout/vProcess5"/>
    <dgm:cxn modelId="{AB93F455-D31C-40E4-A1D6-EBDF669C929E}" type="presOf" srcId="{A50DB14F-D4F3-4719-B0F5-E2806E7E9A53}" destId="{5E2212C2-7145-4A30-AB04-CF7B064A5770}" srcOrd="0" destOrd="0" presId="urn:microsoft.com/office/officeart/2005/8/layout/vProcess5"/>
    <dgm:cxn modelId="{3F9F3072-9827-4556-9F14-443C41C442D5}" type="presOf" srcId="{A5499914-71BC-4FB9-82B1-D78437522904}" destId="{0DB3E1A5-39AF-4E68-8C0D-C510ADDAED4C}" srcOrd="0" destOrd="0" presId="urn:microsoft.com/office/officeart/2005/8/layout/vProcess5"/>
    <dgm:cxn modelId="{9AC21C3D-B9BC-41CE-B6E3-8A0F8733269B}" srcId="{A50DB14F-D4F3-4719-B0F5-E2806E7E9A53}" destId="{49F96804-9E80-44AA-BAB9-F28835B48361}" srcOrd="3" destOrd="0" parTransId="{81F90278-7BC6-4894-B156-D880B4B39329}" sibTransId="{08892C21-DD48-4426-8B0B-0B1A20B71F16}"/>
    <dgm:cxn modelId="{EBEB8441-0AF3-46C4-834B-DA3AAF4CC906}" type="presOf" srcId="{52F45231-A64D-4000-882E-22029A2F4E8A}" destId="{568233A6-C959-4AF0-820A-220F12F0A480}" srcOrd="1" destOrd="0" presId="urn:microsoft.com/office/officeart/2005/8/layout/vProcess5"/>
    <dgm:cxn modelId="{A957A825-74E4-4569-9EE3-9DE8650A98DC}" srcId="{A50DB14F-D4F3-4719-B0F5-E2806E7E9A53}" destId="{8F450EC3-A989-417A-9DD0-9D3CA2F5EEDE}" srcOrd="4" destOrd="0" parTransId="{AF99F85F-4C60-4E40-AA4B-116A546BEFF9}" sibTransId="{18CAE0B4-31C0-4BF6-81C6-B7F19E2EEA4A}"/>
    <dgm:cxn modelId="{AAA85C00-4AAF-467C-AA41-F6812D54729B}" type="presOf" srcId="{49F96804-9E80-44AA-BAB9-F28835B48361}" destId="{0D58BA43-2A0F-4FB8-8195-D8CE7C307E11}" srcOrd="0" destOrd="0" presId="urn:microsoft.com/office/officeart/2005/8/layout/vProcess5"/>
    <dgm:cxn modelId="{9581940F-E478-4E55-AC57-256CD7B8B2F1}" type="presOf" srcId="{52F45231-A64D-4000-882E-22029A2F4E8A}" destId="{D6EDC45E-3214-4C78-A3A6-2610A4E91891}" srcOrd="0" destOrd="0" presId="urn:microsoft.com/office/officeart/2005/8/layout/vProcess5"/>
    <dgm:cxn modelId="{B22FF5FD-F9C1-434A-9B64-C134B15C508B}" type="presOf" srcId="{A5EEAE3F-CBAB-4B0D-8CDF-48294EF8179C}" destId="{7E64219D-6F83-449D-8C07-13A8E541F470}" srcOrd="0" destOrd="0" presId="urn:microsoft.com/office/officeart/2005/8/layout/vProcess5"/>
    <dgm:cxn modelId="{C0664330-9D34-431C-8D23-D259922C9D5A}" type="presOf" srcId="{5F7F3FD0-4D3C-4080-AC13-E0A1F182BA6A}" destId="{0BFF17F2-5D97-4EA9-B79F-9877F14D4151}" srcOrd="0" destOrd="0" presId="urn:microsoft.com/office/officeart/2005/8/layout/vProcess5"/>
    <dgm:cxn modelId="{295499FA-C56B-40CF-B45A-65B86A635DB2}" srcId="{A50DB14F-D4F3-4719-B0F5-E2806E7E9A53}" destId="{A5499914-71BC-4FB9-82B1-D78437522904}" srcOrd="2" destOrd="0" parTransId="{F23BD6DF-8CAB-4873-A69B-678B143E5EDE}" sibTransId="{5F7F3FD0-4D3C-4080-AC13-E0A1F182BA6A}"/>
    <dgm:cxn modelId="{3CE225A1-8908-4388-8EAA-9A815E21E92B}" type="presOf" srcId="{08892C21-DD48-4426-8B0B-0B1A20B71F16}" destId="{FA5308C9-0890-4240-8B54-2D4FDB060F6A}" srcOrd="0" destOrd="0" presId="urn:microsoft.com/office/officeart/2005/8/layout/vProcess5"/>
    <dgm:cxn modelId="{4307A6EC-C24B-405B-B735-48DF1AA189A9}" type="presOf" srcId="{49F96804-9E80-44AA-BAB9-F28835B48361}" destId="{87300192-4E74-4F4E-AEDA-0EF97E20B629}" srcOrd="1" destOrd="0" presId="urn:microsoft.com/office/officeart/2005/8/layout/vProcess5"/>
    <dgm:cxn modelId="{0FDBFFD8-B8AE-46CB-82E8-F26C627E46F8}" type="presParOf" srcId="{5E2212C2-7145-4A30-AB04-CF7B064A5770}" destId="{F3AF3F04-1520-4EA4-A58C-2C62109A2038}" srcOrd="0" destOrd="0" presId="urn:microsoft.com/office/officeart/2005/8/layout/vProcess5"/>
    <dgm:cxn modelId="{927ABC60-2FF5-4CC7-9793-8F6AD7554C27}" type="presParOf" srcId="{5E2212C2-7145-4A30-AB04-CF7B064A5770}" destId="{D0B3806C-695C-49F7-B1BA-980919AE072B}" srcOrd="1" destOrd="0" presId="urn:microsoft.com/office/officeart/2005/8/layout/vProcess5"/>
    <dgm:cxn modelId="{6970A353-F508-4A2D-8509-2448FE11B736}" type="presParOf" srcId="{5E2212C2-7145-4A30-AB04-CF7B064A5770}" destId="{D6EDC45E-3214-4C78-A3A6-2610A4E91891}" srcOrd="2" destOrd="0" presId="urn:microsoft.com/office/officeart/2005/8/layout/vProcess5"/>
    <dgm:cxn modelId="{643317E1-5ACB-4E5B-A8A1-B21AD2963470}" type="presParOf" srcId="{5E2212C2-7145-4A30-AB04-CF7B064A5770}" destId="{0DB3E1A5-39AF-4E68-8C0D-C510ADDAED4C}" srcOrd="3" destOrd="0" presId="urn:microsoft.com/office/officeart/2005/8/layout/vProcess5"/>
    <dgm:cxn modelId="{A63D6A2B-D06B-467B-B563-42D50F5AC99B}" type="presParOf" srcId="{5E2212C2-7145-4A30-AB04-CF7B064A5770}" destId="{0D58BA43-2A0F-4FB8-8195-D8CE7C307E11}" srcOrd="4" destOrd="0" presId="urn:microsoft.com/office/officeart/2005/8/layout/vProcess5"/>
    <dgm:cxn modelId="{F43574B0-0B55-431A-A938-472441104751}" type="presParOf" srcId="{5E2212C2-7145-4A30-AB04-CF7B064A5770}" destId="{284FFE0B-E9C5-451F-B52A-1D00D3AAB931}" srcOrd="5" destOrd="0" presId="urn:microsoft.com/office/officeart/2005/8/layout/vProcess5"/>
    <dgm:cxn modelId="{8BBBA8CE-A3E6-4715-9D63-78A723282851}" type="presParOf" srcId="{5E2212C2-7145-4A30-AB04-CF7B064A5770}" destId="{7E64219D-6F83-449D-8C07-13A8E541F470}" srcOrd="6" destOrd="0" presId="urn:microsoft.com/office/officeart/2005/8/layout/vProcess5"/>
    <dgm:cxn modelId="{1D1D80F8-D13C-4E43-BC5E-0EFCB189386B}" type="presParOf" srcId="{5E2212C2-7145-4A30-AB04-CF7B064A5770}" destId="{A34509EB-2FB4-4CFE-8E5B-27A70D297DE6}" srcOrd="7" destOrd="0" presId="urn:microsoft.com/office/officeart/2005/8/layout/vProcess5"/>
    <dgm:cxn modelId="{A801F43D-8DC2-4C73-A438-462DCE62375B}" type="presParOf" srcId="{5E2212C2-7145-4A30-AB04-CF7B064A5770}" destId="{0BFF17F2-5D97-4EA9-B79F-9877F14D4151}" srcOrd="8" destOrd="0" presId="urn:microsoft.com/office/officeart/2005/8/layout/vProcess5"/>
    <dgm:cxn modelId="{C681E95B-2994-4BE9-BD90-452F5458B041}" type="presParOf" srcId="{5E2212C2-7145-4A30-AB04-CF7B064A5770}" destId="{FA5308C9-0890-4240-8B54-2D4FDB060F6A}" srcOrd="9" destOrd="0" presId="urn:microsoft.com/office/officeart/2005/8/layout/vProcess5"/>
    <dgm:cxn modelId="{474E7C96-BBC2-402D-BBBB-7593B4BB6526}" type="presParOf" srcId="{5E2212C2-7145-4A30-AB04-CF7B064A5770}" destId="{998E8BE1-9B3F-410F-8636-2344A1D454D7}" srcOrd="10" destOrd="0" presId="urn:microsoft.com/office/officeart/2005/8/layout/vProcess5"/>
    <dgm:cxn modelId="{F82FDBAF-3D44-4E62-A854-8029607A4C9F}" type="presParOf" srcId="{5E2212C2-7145-4A30-AB04-CF7B064A5770}" destId="{568233A6-C959-4AF0-820A-220F12F0A480}" srcOrd="11" destOrd="0" presId="urn:microsoft.com/office/officeart/2005/8/layout/vProcess5"/>
    <dgm:cxn modelId="{8302E343-8F8B-4238-895F-9C258879C72C}" type="presParOf" srcId="{5E2212C2-7145-4A30-AB04-CF7B064A5770}" destId="{1995A924-EF2B-49A6-9FBD-2318EB735A25}" srcOrd="12" destOrd="0" presId="urn:microsoft.com/office/officeart/2005/8/layout/vProcess5"/>
    <dgm:cxn modelId="{8065AB8F-C956-4E2F-8974-B8E9B2E099F7}" type="presParOf" srcId="{5E2212C2-7145-4A30-AB04-CF7B064A5770}" destId="{87300192-4E74-4F4E-AEDA-0EF97E20B629}" srcOrd="13" destOrd="0" presId="urn:microsoft.com/office/officeart/2005/8/layout/vProcess5"/>
    <dgm:cxn modelId="{E04A8A2B-9D50-47C3-A023-AAD7297BE393}" type="presParOf" srcId="{5E2212C2-7145-4A30-AB04-CF7B064A5770}" destId="{B02DF762-98ED-49A7-B245-84C24A8F5E5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08F63-8D19-4D29-8FFB-A753020E604A}">
      <dsp:nvSpPr>
        <dsp:cNvPr id="0" name=""/>
        <dsp:cNvSpPr/>
      </dsp:nvSpPr>
      <dsp:spPr>
        <a:xfrm>
          <a:off x="1160070" y="2032000"/>
          <a:ext cx="505548" cy="1202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1202298"/>
              </a:lnTo>
              <a:lnTo>
                <a:pt x="505548" y="1202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80237" y="2600542"/>
        <a:ext cx="65213" cy="65213"/>
      </dsp:txXfrm>
    </dsp:sp>
    <dsp:sp modelId="{D04937B6-7CA8-491F-99EF-A7493D2FBB6C}">
      <dsp:nvSpPr>
        <dsp:cNvPr id="0" name=""/>
        <dsp:cNvSpPr/>
      </dsp:nvSpPr>
      <dsp:spPr>
        <a:xfrm>
          <a:off x="1160070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2774" y="45720"/>
              </a:lnTo>
              <a:lnTo>
                <a:pt x="252774" y="50825"/>
              </a:lnTo>
              <a:lnTo>
                <a:pt x="505548" y="508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00204" y="2019360"/>
        <a:ext cx="25278" cy="25278"/>
      </dsp:txXfrm>
    </dsp:sp>
    <dsp:sp modelId="{957CAB77-2074-4BAE-AFD8-50A30E306A2C}">
      <dsp:nvSpPr>
        <dsp:cNvPr id="0" name=""/>
        <dsp:cNvSpPr/>
      </dsp:nvSpPr>
      <dsp:spPr>
        <a:xfrm>
          <a:off x="1160070" y="834806"/>
          <a:ext cx="505548" cy="1197193"/>
        </a:xfrm>
        <a:custGeom>
          <a:avLst/>
          <a:gdLst/>
          <a:ahLst/>
          <a:cxnLst/>
          <a:rect l="0" t="0" r="0" b="0"/>
          <a:pathLst>
            <a:path>
              <a:moveTo>
                <a:pt x="0" y="1197193"/>
              </a:moveTo>
              <a:lnTo>
                <a:pt x="252774" y="1197193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80355" y="1400914"/>
        <a:ext cx="64977" cy="64977"/>
      </dsp:txXfrm>
    </dsp:sp>
    <dsp:sp modelId="{B7A0D5FD-0420-4CA2-BFB3-1B7B53701847}">
      <dsp:nvSpPr>
        <dsp:cNvPr id="0" name=""/>
        <dsp:cNvSpPr/>
      </dsp:nvSpPr>
      <dsp:spPr>
        <a:xfrm rot="16200000">
          <a:off x="-1253289" y="1646673"/>
          <a:ext cx="4056066" cy="770652"/>
        </a:xfrm>
        <a:prstGeom prst="rect">
          <a:avLst/>
        </a:prstGeom>
        <a:solidFill>
          <a:srgbClr val="CBC7E9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</a:rPr>
            <a:t>Культурные практики</a:t>
          </a:r>
          <a:r>
            <a:rPr lang="ru-RU" sz="3200" b="1" kern="1200" dirty="0">
              <a:solidFill>
                <a:srgbClr val="002060"/>
              </a:solidFill>
            </a:rPr>
            <a:t> 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-1253289" y="1646673"/>
        <a:ext cx="4056066" cy="770652"/>
      </dsp:txXfrm>
    </dsp:sp>
    <dsp:sp modelId="{F6FB9256-F21D-449F-903D-ECFB3A2BDA98}">
      <dsp:nvSpPr>
        <dsp:cNvPr id="0" name=""/>
        <dsp:cNvSpPr/>
      </dsp:nvSpPr>
      <dsp:spPr>
        <a:xfrm>
          <a:off x="1665618" y="330884"/>
          <a:ext cx="4569699" cy="1007844"/>
        </a:xfrm>
        <a:prstGeom prst="rect">
          <a:avLst/>
        </a:prstGeom>
        <a:solidFill>
          <a:srgbClr val="CBC7E9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44000" lvl="0" indent="18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rgbClr val="002060"/>
              </a:solidFill>
            </a:rPr>
            <a:t>Естественная ситуация</a:t>
          </a:r>
          <a:r>
            <a:rPr lang="ru-RU" sz="1400" kern="1200" dirty="0">
              <a:solidFill>
                <a:srgbClr val="002060"/>
              </a:solidFill>
            </a:rPr>
            <a:t>: взрослый акцентирует внимание детей на каком-либо противоречии, конфликте, обстоятельстве, в которые они непосредственно включены. </a:t>
          </a:r>
        </a:p>
      </dsp:txBody>
      <dsp:txXfrm>
        <a:off x="1665618" y="330884"/>
        <a:ext cx="4569699" cy="1007844"/>
      </dsp:txXfrm>
    </dsp:sp>
    <dsp:sp modelId="{82BAD2B7-8326-4BFD-A64D-DC3C3184863D}">
      <dsp:nvSpPr>
        <dsp:cNvPr id="0" name=""/>
        <dsp:cNvSpPr/>
      </dsp:nvSpPr>
      <dsp:spPr>
        <a:xfrm>
          <a:off x="1665618" y="1531391"/>
          <a:ext cx="4569699" cy="1011427"/>
        </a:xfrm>
        <a:prstGeom prst="rect">
          <a:avLst/>
        </a:prstGeom>
        <a:solidFill>
          <a:srgbClr val="CBC7E9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44000" lvl="0" indent="18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rgbClr val="002060"/>
              </a:solidFill>
            </a:rPr>
            <a:t>Специально созданная ситуация: </a:t>
          </a:r>
          <a:r>
            <a:rPr lang="ru-RU" sz="1400" kern="1200" dirty="0">
              <a:solidFill>
                <a:srgbClr val="002060"/>
              </a:solidFill>
            </a:rPr>
            <a:t>преднамеренное моделирование противоречия, в разрешение которого включаются дети.</a:t>
          </a:r>
        </a:p>
      </dsp:txBody>
      <dsp:txXfrm>
        <a:off x="1665618" y="1531391"/>
        <a:ext cx="4569699" cy="1011427"/>
      </dsp:txXfrm>
    </dsp:sp>
    <dsp:sp modelId="{22367FFF-30A6-4636-AF02-6B2DA2237734}">
      <dsp:nvSpPr>
        <dsp:cNvPr id="0" name=""/>
        <dsp:cNvSpPr/>
      </dsp:nvSpPr>
      <dsp:spPr>
        <a:xfrm>
          <a:off x="1665618" y="2735482"/>
          <a:ext cx="4569699" cy="997632"/>
        </a:xfrm>
        <a:prstGeom prst="rect">
          <a:avLst/>
        </a:prstGeom>
        <a:solidFill>
          <a:srgbClr val="CBC7E9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44000" lvl="0" indent="18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rgbClr val="002060"/>
              </a:solidFill>
            </a:rPr>
            <a:t>Воображаемая</a:t>
          </a:r>
          <a:r>
            <a:rPr lang="ru-RU" sz="1400" kern="1200" dirty="0">
              <a:solidFill>
                <a:srgbClr val="002060"/>
              </a:solidFill>
            </a:rPr>
            <a:t> </a:t>
          </a:r>
          <a:r>
            <a:rPr lang="ru-RU" sz="1400" b="1" kern="1200" dirty="0">
              <a:solidFill>
                <a:srgbClr val="002060"/>
              </a:solidFill>
            </a:rPr>
            <a:t>ситуация:</a:t>
          </a:r>
          <a:r>
            <a:rPr lang="ru-RU" sz="1400" kern="1200" dirty="0">
              <a:solidFill>
                <a:srgbClr val="002060"/>
              </a:solidFill>
            </a:rPr>
            <a:t> разрешение детьми противоречия, которое не представлено в их опыте, в которое они не включены непосредственно.</a:t>
          </a:r>
        </a:p>
      </dsp:txBody>
      <dsp:txXfrm>
        <a:off x="1665618" y="2735482"/>
        <a:ext cx="4569699" cy="997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BC055-A505-477C-9A11-9ECBE4DFB1F6}">
      <dsp:nvSpPr>
        <dsp:cNvPr id="0" name=""/>
        <dsp:cNvSpPr/>
      </dsp:nvSpPr>
      <dsp:spPr>
        <a:xfrm>
          <a:off x="2620" y="1371741"/>
          <a:ext cx="1562778" cy="1288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700" b="1" kern="1200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b="1" kern="1200" cap="none" spc="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Мотивы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b="1" kern="1200" cap="none" spc="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 Цель</a:t>
          </a:r>
        </a:p>
      </dsp:txBody>
      <dsp:txXfrm>
        <a:off x="32283" y="1401404"/>
        <a:ext cx="1503452" cy="953432"/>
      </dsp:txXfrm>
    </dsp:sp>
    <dsp:sp modelId="{1E81FDF6-1D41-45FF-A092-690604078D00}">
      <dsp:nvSpPr>
        <dsp:cNvPr id="0" name=""/>
        <dsp:cNvSpPr/>
      </dsp:nvSpPr>
      <dsp:spPr>
        <a:xfrm>
          <a:off x="883149" y="1686951"/>
          <a:ext cx="1711312" cy="1711312"/>
        </a:xfrm>
        <a:prstGeom prst="leftCircularArrow">
          <a:avLst>
            <a:gd name="adj1" fmla="val 3084"/>
            <a:gd name="adj2" fmla="val 378885"/>
            <a:gd name="adj3" fmla="val 2154395"/>
            <a:gd name="adj4" fmla="val 9024489"/>
            <a:gd name="adj5" fmla="val 35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4A843-1963-4CB2-BCA2-FB7DA36F9494}">
      <dsp:nvSpPr>
        <dsp:cNvPr id="0" name=""/>
        <dsp:cNvSpPr/>
      </dsp:nvSpPr>
      <dsp:spPr>
        <a:xfrm>
          <a:off x="349904" y="2384499"/>
          <a:ext cx="1389136" cy="552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002060"/>
              </a:solidFill>
            </a:rPr>
            <a:t>Мотивационно-ориентировочный этап</a:t>
          </a:r>
        </a:p>
      </dsp:txBody>
      <dsp:txXfrm>
        <a:off x="366084" y="2400679"/>
        <a:ext cx="1356776" cy="520053"/>
      </dsp:txXfrm>
    </dsp:sp>
    <dsp:sp modelId="{81314D2A-AE98-4323-93C2-7F559F686FAA}">
      <dsp:nvSpPr>
        <dsp:cNvPr id="0" name=""/>
        <dsp:cNvSpPr/>
      </dsp:nvSpPr>
      <dsp:spPr>
        <a:xfrm>
          <a:off x="1990351" y="1371741"/>
          <a:ext cx="1562778" cy="1288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1" kern="1200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cap="none" spc="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План</a:t>
          </a:r>
        </a:p>
      </dsp:txBody>
      <dsp:txXfrm>
        <a:off x="2020014" y="1677611"/>
        <a:ext cx="1503452" cy="953432"/>
      </dsp:txXfrm>
    </dsp:sp>
    <dsp:sp modelId="{55B507C4-71EF-4511-9D70-8BE8B1422A0B}">
      <dsp:nvSpPr>
        <dsp:cNvPr id="0" name=""/>
        <dsp:cNvSpPr/>
      </dsp:nvSpPr>
      <dsp:spPr>
        <a:xfrm>
          <a:off x="2857857" y="583643"/>
          <a:ext cx="1911001" cy="1911001"/>
        </a:xfrm>
        <a:prstGeom prst="circularArrow">
          <a:avLst>
            <a:gd name="adj1" fmla="val 2762"/>
            <a:gd name="adj2" fmla="val 336738"/>
            <a:gd name="adj3" fmla="val 19487751"/>
            <a:gd name="adj4" fmla="val 12575511"/>
            <a:gd name="adj5" fmla="val 32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7067F-4067-45DB-9159-94DD946815B3}">
      <dsp:nvSpPr>
        <dsp:cNvPr id="0" name=""/>
        <dsp:cNvSpPr/>
      </dsp:nvSpPr>
      <dsp:spPr>
        <a:xfrm>
          <a:off x="2337635" y="1095534"/>
          <a:ext cx="1389136" cy="552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002060"/>
              </a:solidFill>
            </a:rPr>
            <a:t>Поисковый этап</a:t>
          </a:r>
        </a:p>
      </dsp:txBody>
      <dsp:txXfrm>
        <a:off x="2353815" y="1111714"/>
        <a:ext cx="1356776" cy="520053"/>
      </dsp:txXfrm>
    </dsp:sp>
    <dsp:sp modelId="{CE1E1C5C-627B-426E-AE97-5123741B2C71}">
      <dsp:nvSpPr>
        <dsp:cNvPr id="0" name=""/>
        <dsp:cNvSpPr/>
      </dsp:nvSpPr>
      <dsp:spPr>
        <a:xfrm>
          <a:off x="3978083" y="1371741"/>
          <a:ext cx="1562778" cy="1288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cap="none" spc="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Действия по реализации плана</a:t>
          </a:r>
        </a:p>
      </dsp:txBody>
      <dsp:txXfrm>
        <a:off x="4007746" y="1401404"/>
        <a:ext cx="1503452" cy="953432"/>
      </dsp:txXfrm>
    </dsp:sp>
    <dsp:sp modelId="{DE6BFC1C-8EA2-4D73-8641-794237678695}">
      <dsp:nvSpPr>
        <dsp:cNvPr id="0" name=""/>
        <dsp:cNvSpPr/>
      </dsp:nvSpPr>
      <dsp:spPr>
        <a:xfrm>
          <a:off x="4858612" y="1686951"/>
          <a:ext cx="1711312" cy="1711312"/>
        </a:xfrm>
        <a:prstGeom prst="leftCircularArrow">
          <a:avLst>
            <a:gd name="adj1" fmla="val 3084"/>
            <a:gd name="adj2" fmla="val 378885"/>
            <a:gd name="adj3" fmla="val 2154395"/>
            <a:gd name="adj4" fmla="val 9024489"/>
            <a:gd name="adj5" fmla="val 35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7C332-5F4C-49AD-A9AF-80160478402E}">
      <dsp:nvSpPr>
        <dsp:cNvPr id="0" name=""/>
        <dsp:cNvSpPr/>
      </dsp:nvSpPr>
      <dsp:spPr>
        <a:xfrm>
          <a:off x="4325367" y="2384499"/>
          <a:ext cx="1389136" cy="552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002060"/>
              </a:solidFill>
            </a:rPr>
            <a:t>Практический этап</a:t>
          </a:r>
        </a:p>
      </dsp:txBody>
      <dsp:txXfrm>
        <a:off x="4341547" y="2400679"/>
        <a:ext cx="1356776" cy="520053"/>
      </dsp:txXfrm>
    </dsp:sp>
    <dsp:sp modelId="{3207E07E-D289-446C-9A3D-15BA659FD563}">
      <dsp:nvSpPr>
        <dsp:cNvPr id="0" name=""/>
        <dsp:cNvSpPr/>
      </dsp:nvSpPr>
      <dsp:spPr>
        <a:xfrm>
          <a:off x="5965815" y="1371741"/>
          <a:ext cx="1562778" cy="1288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cap="none" spc="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Осмысление и оценка результатов</a:t>
          </a:r>
          <a:endParaRPr lang="ru-RU" sz="1700" kern="1200" dirty="0"/>
        </a:p>
      </dsp:txBody>
      <dsp:txXfrm>
        <a:off x="5995478" y="1677611"/>
        <a:ext cx="1503452" cy="953432"/>
      </dsp:txXfrm>
    </dsp:sp>
    <dsp:sp modelId="{F694B324-6971-4AB5-BF8C-499D92C6738E}">
      <dsp:nvSpPr>
        <dsp:cNvPr id="0" name=""/>
        <dsp:cNvSpPr/>
      </dsp:nvSpPr>
      <dsp:spPr>
        <a:xfrm>
          <a:off x="6313099" y="1095534"/>
          <a:ext cx="1389136" cy="552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002060"/>
              </a:solidFill>
            </a:rPr>
            <a:t>Рефлексивно-оценочный этап</a:t>
          </a:r>
        </a:p>
      </dsp:txBody>
      <dsp:txXfrm>
        <a:off x="6329279" y="1111714"/>
        <a:ext cx="1356776" cy="5200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01AFE-4FF7-4134-AEBA-1047A8A43ACE}">
      <dsp:nvSpPr>
        <dsp:cNvPr id="0" name=""/>
        <dsp:cNvSpPr/>
      </dsp:nvSpPr>
      <dsp:spPr>
        <a:xfrm>
          <a:off x="2578917" y="2144038"/>
          <a:ext cx="1382553" cy="1382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>
              <a:solidFill>
                <a:schemeClr val="accent5">
                  <a:lumMod val="50000"/>
                </a:schemeClr>
              </a:solidFill>
            </a:rPr>
            <a:t>ЛООС</a:t>
          </a:r>
        </a:p>
      </dsp:txBody>
      <dsp:txXfrm>
        <a:off x="2646408" y="2211529"/>
        <a:ext cx="1247571" cy="1247571"/>
      </dsp:txXfrm>
    </dsp:sp>
    <dsp:sp modelId="{1849185D-6DF6-4DEF-B65C-3002561FB01F}">
      <dsp:nvSpPr>
        <dsp:cNvPr id="0" name=""/>
        <dsp:cNvSpPr/>
      </dsp:nvSpPr>
      <dsp:spPr>
        <a:xfrm rot="16200000">
          <a:off x="2785292" y="1659136"/>
          <a:ext cx="9698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98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399BE-5090-4DEE-B96C-3EBA93D0A228}">
      <dsp:nvSpPr>
        <dsp:cNvPr id="0" name=""/>
        <dsp:cNvSpPr/>
      </dsp:nvSpPr>
      <dsp:spPr>
        <a:xfrm>
          <a:off x="1065481" y="247923"/>
          <a:ext cx="4409425" cy="926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>
              <a:solidFill>
                <a:schemeClr val="accent5">
                  <a:lumMod val="50000"/>
                </a:schemeClr>
              </a:solidFill>
            </a:rPr>
            <a:t>Программные задачи</a:t>
          </a:r>
        </a:p>
      </dsp:txBody>
      <dsp:txXfrm>
        <a:off x="1110700" y="293142"/>
        <a:ext cx="4318987" cy="835872"/>
      </dsp:txXfrm>
    </dsp:sp>
    <dsp:sp modelId="{4BDD04FC-2F85-4638-BDD1-57CAD9448AC0}">
      <dsp:nvSpPr>
        <dsp:cNvPr id="0" name=""/>
        <dsp:cNvSpPr/>
      </dsp:nvSpPr>
      <dsp:spPr>
        <a:xfrm rot="2105033">
          <a:off x="3907188" y="3492585"/>
          <a:ext cx="5975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753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1616C-98F5-43F4-A029-032E85BEC30C}">
      <dsp:nvSpPr>
        <dsp:cNvPr id="0" name=""/>
        <dsp:cNvSpPr/>
      </dsp:nvSpPr>
      <dsp:spPr>
        <a:xfrm>
          <a:off x="3519930" y="3664308"/>
          <a:ext cx="3179812" cy="926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solidFill>
                <a:schemeClr val="accent5">
                  <a:lumMod val="50000"/>
                </a:schemeClr>
              </a:solidFill>
            </a:rPr>
            <a:t>Возникновение цели деятельности</a:t>
          </a:r>
        </a:p>
      </dsp:txBody>
      <dsp:txXfrm>
        <a:off x="3565149" y="3709527"/>
        <a:ext cx="3089374" cy="835872"/>
      </dsp:txXfrm>
    </dsp:sp>
    <dsp:sp modelId="{1A81B87B-18DC-4D61-BA20-331F0314761F}">
      <dsp:nvSpPr>
        <dsp:cNvPr id="0" name=""/>
        <dsp:cNvSpPr/>
      </dsp:nvSpPr>
      <dsp:spPr>
        <a:xfrm rot="8694967">
          <a:off x="2035667" y="3492585"/>
          <a:ext cx="5975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753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F82BE-5A73-46BC-BCC8-91FD31790894}">
      <dsp:nvSpPr>
        <dsp:cNvPr id="0" name=""/>
        <dsp:cNvSpPr/>
      </dsp:nvSpPr>
      <dsp:spPr>
        <a:xfrm>
          <a:off x="-159354" y="3664308"/>
          <a:ext cx="3179812" cy="926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solidFill>
                <a:schemeClr val="accent5">
                  <a:lumMod val="50000"/>
                </a:schemeClr>
              </a:solidFill>
            </a:rPr>
            <a:t>Актуализация  мотивов</a:t>
          </a:r>
        </a:p>
      </dsp:txBody>
      <dsp:txXfrm>
        <a:off x="-114135" y="3709527"/>
        <a:ext cx="3089374" cy="835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3806C-695C-49F7-B1BA-980919AE072B}">
      <dsp:nvSpPr>
        <dsp:cNvPr id="0" name=""/>
        <dsp:cNvSpPr/>
      </dsp:nvSpPr>
      <dsp:spPr>
        <a:xfrm>
          <a:off x="0" y="0"/>
          <a:ext cx="6376308" cy="868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</a:rPr>
            <a:t>Программные задачи. </a:t>
          </a:r>
          <a:r>
            <a:rPr lang="ru-RU" sz="1300" b="0" kern="1200" dirty="0" smtClean="0">
              <a:effectLst/>
            </a:rPr>
            <a:t>Обобщать </a:t>
          </a:r>
          <a:r>
            <a:rPr lang="ru-RU" sz="1300" b="0" kern="1200" dirty="0" smtClean="0">
              <a:effectLst/>
            </a:rPr>
            <a:t>и </a:t>
          </a:r>
          <a:r>
            <a:rPr lang="ru-RU" sz="1300" b="0" kern="1200" dirty="0" smtClean="0">
              <a:effectLst/>
            </a:rPr>
            <a:t>дополнять </a:t>
          </a:r>
          <a:r>
            <a:rPr lang="ru-RU" sz="1300" b="0" kern="1200" dirty="0" smtClean="0">
              <a:effectLst/>
            </a:rPr>
            <a:t>знания детей о зимующих птицах, учить применять их для решения практической задачи.</a:t>
          </a:r>
          <a:endParaRPr lang="ru-RU" sz="1300" kern="1200" dirty="0"/>
        </a:p>
      </dsp:txBody>
      <dsp:txXfrm>
        <a:off x="25435" y="25435"/>
        <a:ext cx="5337614" cy="817546"/>
      </dsp:txXfrm>
    </dsp:sp>
    <dsp:sp modelId="{D6EDC45E-3214-4C78-A3A6-2610A4E91891}">
      <dsp:nvSpPr>
        <dsp:cNvPr id="0" name=""/>
        <dsp:cNvSpPr/>
      </dsp:nvSpPr>
      <dsp:spPr>
        <a:xfrm>
          <a:off x="476152" y="989029"/>
          <a:ext cx="6376308" cy="868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</a:rPr>
            <a:t>Игровая ситуация. </a:t>
          </a:r>
          <a:r>
            <a:rPr lang="ru-RU" sz="1300" b="0" kern="1200" dirty="0" smtClean="0">
              <a:effectLst/>
            </a:rPr>
            <a:t>Снегирь хочет устроить птичью столовую для пернатых, зимующих в наших краях. </a:t>
          </a:r>
          <a:r>
            <a:rPr lang="ru-RU" sz="1300" b="1" kern="1200" dirty="0" smtClean="0">
              <a:effectLst/>
            </a:rPr>
            <a:t>Проблема.</a:t>
          </a:r>
          <a:r>
            <a:rPr lang="ru-RU" sz="1300" b="0" kern="1200" dirty="0" smtClean="0">
              <a:effectLst/>
            </a:rPr>
            <a:t> Снегирь не знает, как это сделать.</a:t>
          </a:r>
          <a:endParaRPr lang="ru-RU" sz="1300" kern="1200" dirty="0"/>
        </a:p>
      </dsp:txBody>
      <dsp:txXfrm>
        <a:off x="501587" y="1014464"/>
        <a:ext cx="5284814" cy="817546"/>
      </dsp:txXfrm>
    </dsp:sp>
    <dsp:sp modelId="{0DB3E1A5-39AF-4E68-8C0D-C510ADDAED4C}">
      <dsp:nvSpPr>
        <dsp:cNvPr id="0" name=""/>
        <dsp:cNvSpPr/>
      </dsp:nvSpPr>
      <dsp:spPr>
        <a:xfrm>
          <a:off x="952305" y="1978059"/>
          <a:ext cx="6376308" cy="868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</a:rPr>
            <a:t>Мотивационная основа деятельности. </a:t>
          </a:r>
          <a:r>
            <a:rPr lang="ru-RU" sz="1300" b="0" kern="1200" dirty="0" smtClean="0">
              <a:effectLst/>
            </a:rPr>
            <a:t>Желание помочь Снегирю. </a:t>
          </a:r>
          <a:r>
            <a:rPr lang="ru-RU" sz="1300" b="1" kern="1200" dirty="0" smtClean="0">
              <a:effectLst/>
            </a:rPr>
            <a:t>Цель. </a:t>
          </a:r>
          <a:r>
            <a:rPr lang="ru-RU" sz="1300" b="0" kern="1200" dirty="0" smtClean="0">
              <a:effectLst/>
            </a:rPr>
            <a:t>Рассказать Снегирю, что нужно для создания столовой, поделиться знаниями о зимующих птицах.</a:t>
          </a:r>
          <a:endParaRPr lang="ru-RU" sz="1300" kern="1200" dirty="0"/>
        </a:p>
      </dsp:txBody>
      <dsp:txXfrm>
        <a:off x="977740" y="2003494"/>
        <a:ext cx="5284814" cy="817546"/>
      </dsp:txXfrm>
    </dsp:sp>
    <dsp:sp modelId="{0D58BA43-2A0F-4FB8-8195-D8CE7C307E11}">
      <dsp:nvSpPr>
        <dsp:cNvPr id="0" name=""/>
        <dsp:cNvSpPr/>
      </dsp:nvSpPr>
      <dsp:spPr>
        <a:xfrm>
          <a:off x="1428458" y="2967089"/>
          <a:ext cx="6376308" cy="868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/>
            <a:t>Графический план. 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453893" y="2992524"/>
        <a:ext cx="5284814" cy="817546"/>
      </dsp:txXfrm>
    </dsp:sp>
    <dsp:sp modelId="{284FFE0B-E9C5-451F-B52A-1D00D3AAB931}">
      <dsp:nvSpPr>
        <dsp:cNvPr id="0" name=""/>
        <dsp:cNvSpPr/>
      </dsp:nvSpPr>
      <dsp:spPr>
        <a:xfrm>
          <a:off x="1904611" y="3956119"/>
          <a:ext cx="6376308" cy="868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Выбор оптимальных форм реализации плана </a:t>
          </a:r>
          <a:r>
            <a:rPr lang="ru-RU" sz="1300" kern="1200" dirty="0" smtClean="0"/>
            <a:t>(субъектная позиция детей, самостоятельность, познавательная активность, чередование видов активности). </a:t>
          </a:r>
          <a:r>
            <a:rPr lang="ru-RU" sz="1300" b="1" kern="1200" dirty="0" smtClean="0"/>
            <a:t>Подведение итога</a:t>
          </a:r>
          <a:endParaRPr lang="ru-RU" sz="1300" b="1" kern="1200" dirty="0"/>
        </a:p>
      </dsp:txBody>
      <dsp:txXfrm>
        <a:off x="1930046" y="3981554"/>
        <a:ext cx="5284814" cy="817546"/>
      </dsp:txXfrm>
    </dsp:sp>
    <dsp:sp modelId="{7E64219D-6F83-449D-8C07-13A8E541F470}">
      <dsp:nvSpPr>
        <dsp:cNvPr id="0" name=""/>
        <dsp:cNvSpPr/>
      </dsp:nvSpPr>
      <dsp:spPr>
        <a:xfrm>
          <a:off x="5811837" y="634426"/>
          <a:ext cx="564470" cy="5644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938843" y="634426"/>
        <a:ext cx="310458" cy="424764"/>
      </dsp:txXfrm>
    </dsp:sp>
    <dsp:sp modelId="{A34509EB-2FB4-4CFE-8E5B-27A70D297DE6}">
      <dsp:nvSpPr>
        <dsp:cNvPr id="0" name=""/>
        <dsp:cNvSpPr/>
      </dsp:nvSpPr>
      <dsp:spPr>
        <a:xfrm>
          <a:off x="6287990" y="1623456"/>
          <a:ext cx="564470" cy="5644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414996" y="1623456"/>
        <a:ext cx="310458" cy="424764"/>
      </dsp:txXfrm>
    </dsp:sp>
    <dsp:sp modelId="{0BFF17F2-5D97-4EA9-B79F-9877F14D4151}">
      <dsp:nvSpPr>
        <dsp:cNvPr id="0" name=""/>
        <dsp:cNvSpPr/>
      </dsp:nvSpPr>
      <dsp:spPr>
        <a:xfrm>
          <a:off x="6764143" y="2598012"/>
          <a:ext cx="564470" cy="5644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891149" y="2598012"/>
        <a:ext cx="310458" cy="424764"/>
      </dsp:txXfrm>
    </dsp:sp>
    <dsp:sp modelId="{FA5308C9-0890-4240-8B54-2D4FDB060F6A}">
      <dsp:nvSpPr>
        <dsp:cNvPr id="0" name=""/>
        <dsp:cNvSpPr/>
      </dsp:nvSpPr>
      <dsp:spPr>
        <a:xfrm>
          <a:off x="7240296" y="3596691"/>
          <a:ext cx="564470" cy="5644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7367302" y="3596691"/>
        <a:ext cx="310458" cy="424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A251F3-F747-47F9-902D-DA10D8CBF4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638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6195A-80C7-4995-8489-5860D871182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6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5BD95-1C6B-40E1-9DA8-3C3BF171184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7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1EFC63-FA88-40DC-A10B-2ABD7D6E97D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1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02E566-8E75-454A-B37D-B1433897457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0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95E1A9-1228-4462-96DF-1A78BA03AAA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6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5BD95-1C6B-40E1-9DA8-3C3BF171184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87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5BD95-1C6B-40E1-9DA8-3C3BF171184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96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86020" name="Номер слайда 3"/>
          <p:cNvSpPr txBox="1">
            <a:spLocks noGrp="1"/>
          </p:cNvSpPr>
          <p:nvPr/>
        </p:nvSpPr>
        <p:spPr bwMode="auto">
          <a:xfrm>
            <a:off x="5630863" y="6421438"/>
            <a:ext cx="431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621B1-4A39-4504-839C-1CB5BC0AF28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0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96034-3BE8-4D56-A8B7-D177F5BE6E8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5310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9BF85-BA41-4A14-8D5D-A5A7C24507A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9525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0CA50-77B2-4719-B7D0-AB4CD001F82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4795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BF74-DAC4-428A-8457-A413E96C1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5394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EE7BE-1860-403C-8627-A91813F973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2668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E2F54-45B8-4474-A01B-33C48D5245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45107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56FB-E04C-49E0-8F4D-8FDC4F08F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86506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E641D-1246-4AF8-8C7B-7499BB104B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9021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7C81-0A88-4B88-AFA1-A8675AE2FD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10096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81FB3-B091-4A60-A7A2-B4A7F0B43F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0106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6C890-92C5-4833-9518-FD9C2AA846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2724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82F-4145-4F42-99EA-831D280FE21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03283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1992-4748-41D1-913A-2BD4ABFEF7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6488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BDA86-C5F5-4E0B-818D-989CF10F43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80279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979B-FB1E-4624-B031-1E9DB6A930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1889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B61A-B60A-4902-AEF4-525C0C9D06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15880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C027-B38C-450F-B2F3-FA76D2FDFAD9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7CD50-FE83-4987-9102-F6CC1F9775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54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C027-B38C-450F-B2F3-FA76D2FDFAD9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7167F-3CA2-4FE0-80F5-72329CC61D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9300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C027-B38C-450F-B2F3-FA76D2FDFAD9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771E-A222-4DB1-B084-74AF0F8B6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1960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C027-B38C-450F-B2F3-FA76D2FDFAD9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57D72-4373-43C9-92DE-CF6B9BF6F7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8597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C027-B38C-450F-B2F3-FA76D2FDFAD9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5F7D5-0195-420C-B464-C1C1549255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649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C027-B38C-450F-B2F3-FA76D2FDFAD9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392F2-9D46-4636-9A66-C00C09946B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526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C997B-697A-4E50-AE0C-7FC264F2AC3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1889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C027-B38C-450F-B2F3-FA76D2FDFAD9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6FD1-2629-4600-BDF1-35652825E5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7334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C027-B38C-450F-B2F3-FA76D2FDFAD9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753A-6B5F-4EB8-B94C-5512A4A177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9888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C027-B38C-450F-B2F3-FA76D2FDFAD9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8CB8-6C92-443A-832E-C5AC235A86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36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C027-B38C-450F-B2F3-FA76D2FDFAD9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18E4-222A-40DB-846E-BFA034A59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7235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C027-B38C-450F-B2F3-FA76D2FDFAD9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C671-21AD-4A1B-BD5C-8699A885F2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270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E8F4-09B8-4D74-A387-5C0776538D3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94796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A8E99-D23A-4B50-A07E-3E78B2470FC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3911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E8B12-41D5-4715-8063-C9296AF98B5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30993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0CBAA-71D9-4FDD-BD2E-FB55ED05D03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93156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CEB7C-69D7-4C77-94DB-CF8CF3131C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109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5912C-5C13-4E2A-A17F-27DEEA02AB1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96133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612F-AEFB-4F40-8E22-4E7D0FA20CB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95255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15956-0302-492F-B590-8630292686B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87447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764B-C15A-475E-99B8-067A4D43418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67703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D8D9F-2E7D-4A40-B60D-7B039F23EB1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78765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0DA00-0F40-454B-9BEE-3CB68D0ACF8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38108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9E154-AFDC-4A17-BB59-84C5A00F674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99306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E325-CC27-4FFE-A472-B7ACDB644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97849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959D5-B147-44CC-A20A-E0174F0CDF1A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DDE79-DE00-4274-A710-578A0775B1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534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D132-A2E6-4811-8D05-86FE4EF284BA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8BE52-EAD9-4DEB-8FCD-AC7767DE80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6247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3F991-C1DD-40A9-9099-927107731309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2996-EF5C-44FB-B6AD-0DE79B48F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21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17DA3-233A-48A8-83CA-5CF6C2F95FC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54579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EC77-979F-4436-ABED-3AF15068F7DE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DD4C8-C804-480D-8070-D24518B3A4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592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CFFD-DF03-493E-AE34-F07AAD2FE3AC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3760F-34D6-4547-9918-9FDD1670B8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13160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2899-A645-427A-B446-CA6DC77F8127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A7A12-AD4E-46E9-A16A-8BAA6385F2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6649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E025-384A-426D-9012-E5D91045A09A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8D5D-C622-4385-80D0-AB50E5C73B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965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4C83-51EC-470E-AB96-17DAFB8BCB23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FDBAD-D38A-4132-81F2-E05AE972B4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92942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FE25F-D4B2-4276-94D2-C52293648B3D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382EB-FE16-4FE4-996F-B6A503EEAE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17581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6601-1C33-4965-84F4-937DE384EA06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6544-0901-46C2-BCD7-A318EA1569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2356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C77F2-D165-4CBE-84B6-9B2E93E74E55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74EB-C71D-445A-884F-58820E3747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39106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2468-5985-4D49-9D8E-28C4A621A8C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52883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441E2-51DC-4AA8-84AF-4F4039C51642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BF6BC-1506-4725-8C32-C9D8FD8874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785215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51762-FB48-4CD3-BB4D-5FA0A853C1F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956218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5606-0599-4623-BD8C-6ED1FD9B13B6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E9AA-8750-4C52-9886-DA99C0788E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0938378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1636-A614-4073-9DD5-3FE2AFA2BBD4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FDD11-B104-47D5-B740-A5B43E2547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036226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7F90-3AC5-490C-82CF-99F5B2465510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E13DD-8CA0-4164-8A76-851D51E8E7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7206431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A760E-0886-421D-AC4C-129307900C1F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D5868-2830-4074-AE5C-04E4A46DB2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6129721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22CA8-847B-4D89-80E5-9B226C24159E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28BF-35F5-465D-959B-D018106070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234900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5E43A-4357-426B-BA23-4E9059428F1D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883DB-7715-4231-9FB4-B90E05D504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144259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027E-76B9-4590-B40A-AFE692EB5A50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91BD-04D2-4E50-A6CC-0D57093162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1027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35AD-CC42-45D6-85FE-F2D7BE25E3FD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9BC4-3D55-478A-A7CA-067D9C3F30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4118082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F653E-1CEE-449C-B5E7-17B2CB87030F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25198-DC34-419A-8EA5-548D9E07EE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585518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smtClean="0">
                <a:solidFill>
                  <a:srgbClr val="C0E474"/>
                </a:solidFill>
              </a:rPr>
              <a:t>”</a:t>
            </a:r>
            <a:endParaRPr lang="en-US" altLang="ru-RU" smtClean="0">
              <a:solidFill>
                <a:srgbClr val="C0E4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441E2-51DC-4AA8-84AF-4F4039C51642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AD6DF-76AB-4322-B381-EEA3FC7878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331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7DA47-01D1-415B-A219-09E4CC5AD93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68030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C8E84-65F6-4756-814E-4EF5281B1EA7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BAD5-81C2-4980-B04E-5761975CC7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8419323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441E2-51DC-4AA8-84AF-4F4039C51642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B889D-059D-4FEA-881C-ABD282138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7809961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91CE5-5236-4BC1-99A4-92F0D9769FB2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DFDC6-C3E5-458C-AE8F-4CC63D856B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8424262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8EC3-5D89-4D76-829C-FEBA47931E24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9E2-F2D2-40FD-A546-7B18DD79D4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02252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7351-757B-4B0D-B99B-2F0629CC0888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759C-81B4-4BAC-B2DE-E6F8AE941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3985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A67D8-9443-4047-A282-811247B6F1D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3211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725C5-4A7A-486A-9B61-28DEEDBF058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8210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alpha val="70000"/>
                <a:lumMod val="19000"/>
                <a:lumOff val="81000"/>
              </a:schemeClr>
            </a:gs>
            <a:gs pos="83000">
              <a:schemeClr val="accent1">
                <a:lumMod val="22000"/>
                <a:lumOff val="78000"/>
                <a:alpha val="83000"/>
              </a:schemeClr>
            </a:gs>
            <a:gs pos="100000">
              <a:schemeClr val="accent1">
                <a:alpha val="83000"/>
                <a:lumMod val="16000"/>
                <a:lumOff val="8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095776-7EC5-462C-BD00-7E306CBF89E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8585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C2B86D7-D09D-41DC-B299-E9B7BADE29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469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0C027-B38C-450F-B2F3-FA76D2FDFAD9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F6C59A-B9A3-49E5-BE84-2B4F32565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453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FAFD"/>
            </a:gs>
            <a:gs pos="74001">
              <a:srgbClr val="E0ECF7">
                <a:alpha val="87419"/>
              </a:srgbClr>
            </a:gs>
            <a:gs pos="83000">
              <a:srgbClr val="DBE9F6">
                <a:alpha val="85889"/>
              </a:srgbClr>
            </a:gs>
            <a:gs pos="100000">
              <a:srgbClr val="E5EFF8">
                <a:alpha val="82999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C69E76-5AAC-4B4D-AE00-410EFFA0431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4194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12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C3AD65-630E-4B0A-83BC-EE86C5065964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5A359"/>
                </a:solidFill>
              </a:defRPr>
            </a:lvl1pPr>
          </a:lstStyle>
          <a:p>
            <a:pPr>
              <a:defRPr/>
            </a:pPr>
            <a:fld id="{78FAE289-723D-4FBF-9E0C-67DB6ED64E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1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397" y="2160589"/>
            <a:ext cx="6447234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4248" y="6042026"/>
            <a:ext cx="683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323EF3-7700-4051-8BEB-FBB7FC6CADA8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A178BA0-A84B-42EE-A4BB-7FD72E9E85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9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5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9525" y="1588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80988" y="288925"/>
            <a:ext cx="8532812" cy="628650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0800000" flipV="1">
            <a:off x="498475" y="404813"/>
            <a:ext cx="8086725" cy="1873250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Рабочие документы педагога детского сада: разработка и реализация педагогических мероприятий с детьми</a:t>
            </a:r>
          </a:p>
          <a:p>
            <a:pPr lvl="0" algn="ctr" eaLnBrk="1" hangingPunct="1">
              <a:spcAft>
                <a:spcPts val="400"/>
              </a:spcAft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Часть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2 </a:t>
            </a:r>
            <a:r>
              <a:rPr lang="ru-RU" sz="2800" b="1" dirty="0">
                <a:solidFill>
                  <a:srgbClr val="002060"/>
                </a:solidFill>
                <a:latin typeface="Arial" charset="0"/>
                <a:cs typeface="Arial" pitchFamily="34" charset="0"/>
              </a:rPr>
              <a:t>«Как разработать конспект педагогического мероприятия с детьми»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2555875" y="2393950"/>
            <a:ext cx="6048375" cy="413067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Бережнова Ольга Владимировна, к.филол.н., доцент, руководитель кафедры развития образовательных систем БУ ОО ДПО «Институт развития образования»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ru-RU" altLang="ru-RU" sz="1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эксперт Комитета по профессиональным квалификациям в области школьного образования Совета по профессиональным квалификациям в сфере образования;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ru-RU" altLang="ru-RU" sz="13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ru-RU" altLang="ru-RU" sz="1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эксперт программ дополнительного профессионального образования;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ru-RU" altLang="ru-RU" sz="13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ru-RU" altLang="ru-RU" sz="13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член редакционного совета и авторского коллектива комплексной образовательной программы дошкольного образования «Мир открытий»; автор парциальных программ «Ребенок и окружающий мир», «Малыши-крепыши» и «Мир звуков и букв»; автор макета ОП ДО к комплексной образовательной программе дошкольного образования «Мир открытий»</a:t>
            </a: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34" name="Прямоугольник 1"/>
          <p:cNvSpPr>
            <a:spLocks noChangeArrowheads="1"/>
          </p:cNvSpPr>
          <p:nvPr/>
        </p:nvSpPr>
        <p:spPr bwMode="auto">
          <a:xfrm>
            <a:off x="538163" y="2565400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1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53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540000"/>
            <a:ext cx="200977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759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613" y="260350"/>
            <a:ext cx="51847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Советы по организации наблюдения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666750"/>
            <a:ext cx="8496300" cy="595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организовать наблюдение в соответствии с требованиями ФГОС дошкольного образования.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научить детей использовать наблюдение как способ познания.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научить детей различными способами фиксировать результаты наблюдений.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научить детей выявлять взаимосвязи в природе, делать выводы.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и зачем учить детей организовывать самонаблюдение.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учить детей взаимодействовать в ходе наблюдения.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знакомить детей с правилами осуществления наблюдений.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обеспечить эмоциональное общение детей с природой.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организовывать наблюдение с учетом возрастных особенностей дошкольников.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Подготовительная к школе группа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Дедуктивное наблюдение «Скоро ли закончится гроза?»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Образовательные области: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«Познавательное развитие», «Речевое развитие».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Программные задачи: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познакомить детей со способом поиска ответа на вопрос «Приближается ли гроза?»; учить высказывать предположение, фиксировать и сравнивать результаты измерений, делать вывод; активизировать в речи и уточнить понятия, связанные с наблюдаемыми явлениями природы.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Ход работы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Педагог организует наблюдение из окна, обращает внимание на явления, связанные с грозой, предлагает детям высказать предположение, отвечая на вопрос «Скоро ли закончится гроза?». Воспитатель предлагает детям познакомиться со способом поиска ответа на этот вопрос. Интерес детей к предлагаемой работе определяет цель предстоящей познавательно-исследовательской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Педагог учит детей осуществлять наблюдение, подсчитывать и сравнивать время между вспышкой молнии и ударом грома, обозначать полученные значения цифрой или при помощи счетных палочек, сравнивать их, делать выводы.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9525" y="1588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280988" y="288925"/>
            <a:ext cx="8532812" cy="628650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0800000" flipV="1">
            <a:off x="900113" y="425450"/>
            <a:ext cx="7545387" cy="93662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Поддержка детского экспериментирования и проведение опытов</a:t>
            </a:r>
          </a:p>
        </p:txBody>
      </p:sp>
      <p:sp>
        <p:nvSpPr>
          <p:cNvPr id="20" name="Объект 6"/>
          <p:cNvSpPr>
            <a:spLocks noGrp="1"/>
          </p:cNvSpPr>
          <p:nvPr>
            <p:ph idx="4294967295"/>
          </p:nvPr>
        </p:nvSpPr>
        <p:spPr>
          <a:xfrm>
            <a:off x="420688" y="1460500"/>
            <a:ext cx="3513137" cy="3602038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800" i="1" dirty="0" smtClean="0">
                <a:solidFill>
                  <a:srgbClr val="002060"/>
                </a:solidFill>
              </a:rPr>
              <a:t>Детское экспериментирование </a:t>
            </a:r>
            <a:r>
              <a:rPr lang="ru-RU" altLang="ru-RU" sz="1800" dirty="0" smtClean="0">
                <a:solidFill>
                  <a:srgbClr val="002060"/>
                </a:solidFill>
              </a:rPr>
              <a:t>– это практическое выполнение ребенком действий с объектами в целях познания их свойств, связей и зависимостей. Эта деятельность не задается заранее взрослым в виде той или иной схемы, а строится самими дошкольниками по мере получения новых сведений. Действуя самостоятельно, производя пробы поискового и подражательного характера, ребенок приобретает наиболее полный личный опыт экспериментирования.</a:t>
            </a:r>
          </a:p>
          <a:p>
            <a:pPr marL="0" indent="0"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i="1" dirty="0" smtClean="0">
                <a:solidFill>
                  <a:srgbClr val="002060"/>
                </a:solidFill>
              </a:rPr>
              <a:t>Н.Н. </a:t>
            </a:r>
            <a:r>
              <a:rPr lang="ru-RU" altLang="ru-RU" sz="2000" i="1" dirty="0" err="1" smtClean="0">
                <a:solidFill>
                  <a:srgbClr val="002060"/>
                </a:solidFill>
              </a:rPr>
              <a:t>Поддъяков</a:t>
            </a:r>
            <a:endParaRPr lang="ru-RU" altLang="ru-RU" sz="2000" i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52756" y="2033321"/>
            <a:ext cx="4780091" cy="3186727"/>
          </a:xfrm>
          <a:prstGeom prst="rect">
            <a:avLst/>
          </a:prstGeom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526786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9525" y="1588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280988" y="288925"/>
            <a:ext cx="8532812" cy="628650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0800000" flipV="1">
            <a:off x="611188" y="425450"/>
            <a:ext cx="7834312" cy="93662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Поддержка детского экспериментирования и проведение опытов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52756" y="2033321"/>
            <a:ext cx="4780091" cy="3186727"/>
          </a:xfrm>
          <a:prstGeom prst="rect">
            <a:avLst/>
          </a:prstGeom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779912" y="1916832"/>
            <a:ext cx="5021636" cy="3361591"/>
          </a:xfrm>
          <a:prstGeom prst="rect">
            <a:avLst/>
          </a:prstGeom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3255" name="Объект 1"/>
          <p:cNvSpPr>
            <a:spLocks noGrp="1"/>
          </p:cNvSpPr>
          <p:nvPr>
            <p:ph/>
          </p:nvPr>
        </p:nvSpPr>
        <p:spPr bwMode="auto">
          <a:xfrm>
            <a:off x="327025" y="1533525"/>
            <a:ext cx="3538538" cy="4933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200" smtClean="0">
                <a:solidFill>
                  <a:srgbClr val="002060"/>
                </a:solidFill>
              </a:rPr>
              <a:t>1. Цель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200" i="1" smtClean="0">
                <a:solidFill>
                  <a:srgbClr val="002060"/>
                </a:solidFill>
              </a:rPr>
              <a:t>2. Выдвижение предположений (гипотез)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200" i="1" smtClean="0">
                <a:solidFill>
                  <a:srgbClr val="002060"/>
                </a:solidFill>
              </a:rPr>
              <a:t>3. Выбор условий проведения опыта, оборудования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200" i="1" smtClean="0">
                <a:solidFill>
                  <a:srgbClr val="002060"/>
                </a:solidFill>
              </a:rPr>
              <a:t>4. Проведение опыта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200" i="1" smtClean="0">
                <a:solidFill>
                  <a:srgbClr val="002060"/>
                </a:solidFill>
              </a:rPr>
              <a:t>5. Осмысление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200" i="1" smtClean="0">
                <a:solidFill>
                  <a:srgbClr val="002060"/>
                </a:solidFill>
              </a:rPr>
              <a:t>полученной информации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200" i="1" smtClean="0">
                <a:solidFill>
                  <a:srgbClr val="002060"/>
                </a:solidFill>
              </a:rPr>
              <a:t>6. Применение информации для достижения цели</a:t>
            </a:r>
          </a:p>
        </p:txBody>
      </p:sp>
    </p:spTree>
    <p:extLst>
      <p:ext uri="{BB962C8B-B14F-4D97-AF65-F5344CB8AC3E}">
        <p14:creationId xmlns:p14="http://schemas.microsoft.com/office/powerpoint/2010/main" val="1069637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9525" y="1588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280988" y="382588"/>
            <a:ext cx="8532812" cy="628650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0800000" flipV="1">
            <a:off x="107950" y="425450"/>
            <a:ext cx="8856663" cy="627063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Самостоятельное экспериментирование «С гуся вода»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 bwMode="auto">
          <a:xfrm>
            <a:off x="398463" y="1095375"/>
            <a:ext cx="8415337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Цель: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учить детей высказывать предположения и опытным путем проверять их; знакомить со свойствами различных веществ; учить понимать смысл поговорок.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Ход работы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Педагог предлагает детям разгадать загадку: «В реке купался, да сух остался», демонстрирует опыт: опускает в воду гусиное перо, достает его и предлагает детям убедиться в том, что оно осталось сухим.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Проблемный вопрос.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Почему перья водоплавающих птиц (уток, гусей, лебедей) остаются сухими, когда они ныряют, плавают в воде?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Воспитатель помогает детям сформулировать предположения, подобрать аргументы. Педагог предлагает опытным путем выбрать вещества, которые позволят перьям птиц оставаться сухими в воде, учит воспитанников аккуратно и безопасно изучать свойства веществ (растительное масло, мука, вода и др.). Игры с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перьми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Воспитатель помогает детям сформулировать вывод, рассказывает о том, как птицы смазывают перья жиром, чтобы они не намокали в воде и удерживали как можно больше воздуха, не давая птицам замерзнуть и облегчая плавание и полет.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Педагог предлагает детям рассмотреть различные ситуации, подводит к пониманию значения поговорок «Как с гуся вода», «Выйти сухим из воды».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179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9525" y="1588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280988" y="288925"/>
            <a:ext cx="8532812" cy="628650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0800000" flipV="1">
            <a:off x="684213" y="425450"/>
            <a:ext cx="7761287" cy="93662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Система форм организации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образовательной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деятельности дошкольников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40965" name="Объект 1"/>
          <p:cNvSpPr txBox="1">
            <a:spLocks/>
          </p:cNvSpPr>
          <p:nvPr/>
        </p:nvSpPr>
        <p:spPr bwMode="auto">
          <a:xfrm>
            <a:off x="398463" y="1500188"/>
            <a:ext cx="84153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простые формы обучения</a:t>
            </a: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построены на минимальном количестве методов и средств и посвящены, как правило, одной теме (беседа, рассказ, эксперимент, опыт, наблюдение, упражнение, дидактическая (или любая другая) игра и др.);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составные формы обучения</a:t>
            </a: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состоят из простых форм, представленных в разнообразных сочетаниях (образовательная ситуация, дидактическое занятие, игра-занятие, игра-путешествие, творческая мастерская, детская лаборатория, творческая гостиная, творческая лаборатория, мастерская слова, викторина, целевая прогулка, экскурсия, интерактивный праздник, образовательный </a:t>
            </a:r>
            <a:r>
              <a:rPr kumimoji="0" lang="ru-RU" alt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челлендж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и др.);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комплексные формы обучения</a:t>
            </a: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создаются как целенаправленная подборка (комплекс) простых и составных форм (детско-родительские и иные проекты, тематические дни, тематические недели, тематические периоды).</a:t>
            </a:r>
          </a:p>
        </p:txBody>
      </p:sp>
    </p:spTree>
    <p:extLst>
      <p:ext uri="{BB962C8B-B14F-4D97-AF65-F5344CB8AC3E}">
        <p14:creationId xmlns:p14="http://schemas.microsoft.com/office/powerpoint/2010/main" val="1461828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92586"/>
            <a:ext cx="8111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Составные формы организации детских видов деятельности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84276"/>
            <a:ext cx="803911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Составные формы организации детских видов деятельности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состоят из простых форм, представленных в разнообразных сочетаниях.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игровые ситуации,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игры-путешествия,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творческие мастерские,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детские лаборатории,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творческие гостиные,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творческие лаборатории,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целевые прогулки,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экскурсии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образовательный </a:t>
            </a:r>
            <a:r>
              <a:rPr lang="ru-RU" sz="2000" dirty="0" err="1" smtClean="0">
                <a:solidFill>
                  <a:srgbClr val="0070C0"/>
                </a:solidFill>
              </a:rPr>
              <a:t>челлендж</a:t>
            </a:r>
            <a:r>
              <a:rPr lang="ru-RU" sz="2000" dirty="0" smtClean="0">
                <a:solidFill>
                  <a:srgbClr val="0070C0"/>
                </a:solidFill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интерактивные праздники.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 descr="G:\Бином\Реклама\Обложки\Окружающий мир Подготовительн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11" y="3573016"/>
            <a:ext cx="1978472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G:\Бином\Реклама\Обложки\Окружающий мир Старш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61" y="3085805"/>
            <a:ext cx="195427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Бином\Реклама\Обложки\Окружающий мир Средня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59" y="2373600"/>
            <a:ext cx="1964752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G:\Бином\Реклама\Обложки\Окружающий мир Младша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2043607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42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323" y="404664"/>
            <a:ext cx="734536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993366"/>
                </a:solidFill>
              </a:rPr>
              <a:t>Системно-</a:t>
            </a:r>
            <a:r>
              <a:rPr lang="ru-RU" sz="2000" b="1" dirty="0" err="1">
                <a:solidFill>
                  <a:srgbClr val="993366"/>
                </a:solidFill>
              </a:rPr>
              <a:t>деятельностный</a:t>
            </a:r>
            <a:r>
              <a:rPr lang="ru-RU" sz="2000" b="1" dirty="0">
                <a:solidFill>
                  <a:srgbClr val="993366"/>
                </a:solidFill>
              </a:rPr>
              <a:t> подход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566" y="980728"/>
            <a:ext cx="7884876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Суть системно-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деятельностного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подхода в следующем: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личностное, социальное, познавательное развитие детей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определяется характером организации их деятельности.</a:t>
            </a: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993366"/>
                </a:solidFill>
              </a:rPr>
              <a:t>Культурные практики </a:t>
            </a:r>
          </a:p>
          <a:p>
            <a:pPr algn="ctr" eaLnBrk="1" hangingPunct="1">
              <a:defRPr/>
            </a:pPr>
            <a:endParaRPr lang="ru-RU" sz="1050" b="1" dirty="0">
              <a:solidFill>
                <a:srgbClr val="993366"/>
              </a:solidFill>
            </a:endParaRPr>
          </a:p>
          <a:p>
            <a:pPr algn="just" eaLnBrk="1" hangingPunct="1"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Культурные практики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– разнообразные, основанные на текущих и перспективных интересах ребенка виды самостоятельной деятельности, поведения и складывающееся с первых дней его жизни пространства собственного действия и опыта, это обычные для него способы и формы самоопределения и самореализации, тесно связанные с экзистенциальным содержанием его бытия и со=бытия с другими людьми. Это – поиск и апробация новых способов и форм деятельности и поведения в целях удовлетворения разнообразных познавательных и прагматических потребностей.</a:t>
            </a:r>
          </a:p>
          <a:p>
            <a:pPr algn="just" eaLnBrk="1" hangingPunct="1">
              <a:defRPr/>
            </a:pP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Культурные практики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– это автономное приобретение различного опыта общения и взаимодействия с людьми, приобретение нравственного и эмоционального опыта сопереживания, помощи, альтруизма,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эмпатии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, гордости, радости, печали, волевых усилий. (по Н.Б. Крыловой)</a:t>
            </a: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Рисунок 1" descr="LOGO-GOO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04774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204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323" y="404664"/>
            <a:ext cx="734536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993366"/>
                </a:solidFill>
              </a:rPr>
              <a:t>Образовательные ситуации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04774"/>
            <a:ext cx="8352928" cy="591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Главный признак ситуации – «одноактность и неповторимость всех жизненных положений, открывающихся переживанию и деятельности. Разнообразие этих положений и создает всю полноту жизни» (Н.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Хартманн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). </a:t>
            </a: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ru-RU" sz="1050" b="1" dirty="0">
              <a:solidFill>
                <a:srgbClr val="993366"/>
              </a:solidFill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r>
              <a:rPr lang="ru-RU" sz="1600" i="1" dirty="0">
                <a:solidFill>
                  <a:srgbClr val="000099"/>
                </a:solidFill>
              </a:rPr>
              <a:t>Все виды ситуаций предполагают активизацию операций мышления: сравнение, анализ, синтез, классификация, </a:t>
            </a:r>
            <a:r>
              <a:rPr lang="ru-RU" sz="1600" i="1" dirty="0" err="1">
                <a:solidFill>
                  <a:srgbClr val="000099"/>
                </a:solidFill>
              </a:rPr>
              <a:t>сериация</a:t>
            </a:r>
            <a:r>
              <a:rPr lang="ru-RU" sz="1600" i="1" dirty="0">
                <a:solidFill>
                  <a:srgbClr val="000099"/>
                </a:solidFill>
              </a:rPr>
              <a:t>, абстрагирование, обобщение.</a:t>
            </a:r>
            <a:endParaRPr lang="ru-RU" sz="1600" dirty="0">
              <a:solidFill>
                <a:srgbClr val="000099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09967636"/>
              </p:ext>
            </p:extLst>
          </p:nvPr>
        </p:nvGraphicFramePr>
        <p:xfrm>
          <a:off x="1259632" y="1712111"/>
          <a:ext cx="66247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40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6816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993366"/>
                </a:solidFill>
              </a:rPr>
              <a:t>Возрастные особенности младших дошкольников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692696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Развивается познавательная форма общения, наступает возраст «почемучек».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Главный мотив общения со взрослым – познание окружающего мира.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Становление познавательных процессов происходит через игру.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Активно развивается память.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Доминирует непроизвольная зрительно-эмоциональная память.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Ведущим является наглядно-действенное мышление.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Ребенок способен недолгое время целенаправленно наблюдать, рассматривать, искать.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Начинает формироваться произвольность поведения, которая предполагает наличие умения удержать в сознании цель деятельности, планировать процесс ее достижения.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3" descr="G:\Бином\Реклама\Обложки\Окружающий мир Младш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33" y="3645024"/>
            <a:ext cx="2043607" cy="2916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773" y="3625064"/>
            <a:ext cx="2270387" cy="29722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3" descr="G:\Бином\Реклама\Обложки\Окр мир раб тетрадь младш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2" y="3608102"/>
            <a:ext cx="2323106" cy="29892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83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60648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993366"/>
                </a:solidFill>
              </a:rPr>
              <a:t>Игровые ситуации</a:t>
            </a:r>
            <a:endParaRPr lang="ru-RU" sz="1400" b="1" dirty="0">
              <a:solidFill>
                <a:srgbClr val="9933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83084"/>
            <a:ext cx="8712968" cy="56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6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9525" y="1588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280988" y="288925"/>
            <a:ext cx="8532812" cy="628650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0800000" flipV="1">
            <a:off x="684213" y="425450"/>
            <a:ext cx="7761287" cy="93662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Система форм организации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образовательной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деятельности дошкольников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40965" name="Объект 1"/>
          <p:cNvSpPr txBox="1">
            <a:spLocks/>
          </p:cNvSpPr>
          <p:nvPr/>
        </p:nvSpPr>
        <p:spPr bwMode="auto">
          <a:xfrm>
            <a:off x="398463" y="1500188"/>
            <a:ext cx="84153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простые формы обучения</a:t>
            </a: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построены на минимальном количестве методов и средств и посвящены, как правило, одной теме (беседа, рассказ, эксперимент, опыт, наблюдение, упражнение, дидактическая (или любая другая) игра и др.);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составные формы обучения</a:t>
            </a: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состоят из простых форм, представленных в разнообразных сочетаниях (образовательная ситуация, дидактическое занятие, игра-занятие, игра-путешествие, творческая мастерская, детская лаборатория, творческая гостиная, творческая лаборатория, мастерская слова, викторина, целевая прогулка, экскурсия, интерактивный праздник, образовательный </a:t>
            </a:r>
            <a:r>
              <a:rPr kumimoji="0" lang="ru-RU" alt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челлендж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и др.);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комплексные формы обучения</a:t>
            </a: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создаются как целенаправленная подборка (комплекс) простых и составных форм (детско-родительские и иные проекты, тематические дни, тематические недели, тематические периоды).</a:t>
            </a:r>
          </a:p>
        </p:txBody>
      </p:sp>
    </p:spTree>
    <p:extLst>
      <p:ext uri="{BB962C8B-B14F-4D97-AF65-F5344CB8AC3E}">
        <p14:creationId xmlns:p14="http://schemas.microsoft.com/office/powerpoint/2010/main" val="1595883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6" y="844257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Возрастает инициативность и самостоятельность ребенка в отношениях со взрослым.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Ребенок интересуется рассуждениями взрослого.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 детей формируется позиция самых старших, умелых и опытных в детском саду.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Память становится произвольной, эмоционально-насыщенный материал запоминается лучше и легче включается в долговременную память.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Преобладает наглядно-образное мышление.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Внимание становится произвольным, повышается его объем.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Формируется умение подчинять свои действия заранее поставленной цели, преодолевать препятствия.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04664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993366"/>
                </a:solidFill>
              </a:rPr>
              <a:t>Возрастные особенности старших дошкольников</a:t>
            </a:r>
            <a:endParaRPr lang="ru-RU" sz="1400" b="1" dirty="0">
              <a:solidFill>
                <a:srgbClr val="993366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40888409"/>
              </p:ext>
            </p:extLst>
          </p:nvPr>
        </p:nvGraphicFramePr>
        <p:xfrm>
          <a:off x="827584" y="3068960"/>
          <a:ext cx="770485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566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477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образовательных ситуаций</a:t>
            </a:r>
            <a:endParaRPr lang="ru-RU" sz="2400" dirty="0">
              <a:solidFill>
                <a:srgbClr val="C0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/>
          </a:p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669639"/>
              </p:ext>
            </p:extLst>
          </p:nvPr>
        </p:nvGraphicFramePr>
        <p:xfrm>
          <a:off x="467544" y="1484784"/>
          <a:ext cx="8208963" cy="43894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86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0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Компоненты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деятельности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A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Этапы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работы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A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Задачи, решаемые в совместной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деятельности педагога и детей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A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ЛООС →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цель (мотив)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включения детей в деятельность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</a:rPr>
                        <a:t>Мотивационно-ориентировочный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Выявление сути задачи, проблемы, актуализация потребности ее разрешить, формулировка цели, волеизъявление детей.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</a:rPr>
                        <a:t>План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</a:rPr>
                        <a:t>Поисковый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Поиск путей решения задачи (проблемы), необходимых знаний, умений, определение порядка действий.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Исполнительская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часть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</a:rPr>
                        <a:t>Практический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Реализация плана (использование педагогом различных форм организации детских видов деятельности, позволяющих, с одной стороны, разрешить проблему, с другой – решить программные задачи).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Оценка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Рефлексивно-оценочный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Выявление факта и путей достижения цели (решения задачи, разрешения проблемы), применявшихся знаний, умений, нашедших применение личностных качеств детей. 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993366"/>
                </a:solidFill>
              </a:rPr>
              <a:t>Личностно ориентированная образовательная ситуация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5566" y="1124744"/>
            <a:ext cx="78848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993366"/>
                </a:solidFill>
              </a:rPr>
              <a:t>Особенности ЛООС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субъектная позиция ребенка;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непосредственное погружение в деятельность, активность и самостоятельность детей;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партнерская позиция педагога;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развивающий характер;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потенциал для формирования предпосылок учебной деятельности;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широкие возможности для индивидуализации образовательного процесса, применения детьми знаний, умений и опыта, формирования компетенций.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993366"/>
                </a:solidFill>
              </a:rPr>
              <a:t>Структура ЛООС соответствует структуре  деятельности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мотив,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цель,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планирование деятельности,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ориентировочные действия (переработка текущей информации, оперативный образ, принятие решения),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действия по реализации плана (исполнительные акты – по А.Н. Леонтьеву),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проверка результатов и коррекция действий. (А.Н. Леонтьев, С.Л. Рубинштейн, П.Я. Гальперин, Б.Ф. Ломов, В.Д.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Шадриков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10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993366"/>
                </a:solidFill>
              </a:rPr>
              <a:t>Приемы создания мотивационной и целевой основ деятельности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93958192"/>
              </p:ext>
            </p:extLst>
          </p:nvPr>
        </p:nvGraphicFramePr>
        <p:xfrm>
          <a:off x="1115616" y="980728"/>
          <a:ext cx="65403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24128" y="2756827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- Игровая ситуация</a:t>
            </a:r>
          </a:p>
          <a:p>
            <a:r>
              <a:rPr lang="ru-RU" dirty="0">
                <a:solidFill>
                  <a:srgbClr val="002060"/>
                </a:solidFill>
              </a:rPr>
              <a:t>- Проблемная ситуация </a:t>
            </a:r>
          </a:p>
          <a:p>
            <a:r>
              <a:rPr lang="ru-RU" dirty="0">
                <a:solidFill>
                  <a:srgbClr val="002060"/>
                </a:solidFill>
              </a:rPr>
              <a:t>- Практическая задача</a:t>
            </a:r>
          </a:p>
          <a:p>
            <a:r>
              <a:rPr lang="ru-RU" dirty="0">
                <a:solidFill>
                  <a:srgbClr val="002060"/>
                </a:solidFill>
              </a:rPr>
              <a:t>- Познавательная задача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492896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- Познавательный интерес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- Самоутверждение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- Самореализация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- Удовлетворение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- Общение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00517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993366"/>
                </a:solidFill>
              </a:rPr>
              <a:t>Мотивационно-ориентировочный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2047687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477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Предпосылки учебной деятельности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/>
          </a:p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733653" y="1052736"/>
            <a:ext cx="7953147" cy="312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090" tIns="42045" rIns="84090" bIns="42045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altLang="ru-RU" sz="754" b="1" i="1" dirty="0">
              <a:solidFill>
                <a:srgbClr val="002060"/>
              </a:solidFill>
              <a:latin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rgbClr val="002060"/>
                </a:solidFill>
                <a:latin typeface="Arial" charset="0"/>
              </a:rPr>
              <a:t>- овладение культурными способами действий;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- умение выделять игровую (практическую, познавательную) задачу и превращать ее в самостоятельную цель деятельности;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rgbClr val="002060"/>
                </a:solidFill>
                <a:latin typeface="Arial" charset="0"/>
              </a:rPr>
              <a:t>- умение работать по инструкции;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- формирование субъектной в разных видах деятельности;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rgbClr val="002060"/>
                </a:solidFill>
                <a:latin typeface="Arial" charset="0"/>
              </a:rPr>
              <a:t>- контроль за способом выполнения своих действий и их оценка;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- </a:t>
            </a:r>
            <a:r>
              <a:rPr lang="ru-RU" altLang="ru-RU" sz="1697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сформированность</a:t>
            </a: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личностного (мотивационного) компонента деятельности;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rgbClr val="002060"/>
                </a:solidFill>
                <a:latin typeface="Arial" charset="0"/>
              </a:rPr>
              <a:t>- произвольность, управляемость поведения. </a:t>
            </a:r>
          </a:p>
          <a:p>
            <a:pPr marL="0" indent="0">
              <a:spcBef>
                <a:spcPts val="0"/>
              </a:spcBef>
              <a:buNone/>
            </a:pPr>
            <a:endParaRPr lang="ru-RU" altLang="ru-RU" sz="1697" dirty="0">
              <a:solidFill>
                <a:srgbClr val="002060"/>
              </a:solidFill>
              <a:latin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altLang="ru-RU" sz="1697" dirty="0">
              <a:solidFill>
                <a:srgbClr val="002060"/>
              </a:solidFill>
              <a:latin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i="1" dirty="0">
                <a:solidFill>
                  <a:srgbClr val="993366"/>
                </a:solidFill>
                <a:latin typeface="Arial" charset="0"/>
              </a:rPr>
              <a:t>Педагог – поддерживает самостоятельную деятельность детей, координирует, организует, инициирует совместную деятельность, выступает в качестве партнера ребенка и его семьи</a:t>
            </a:r>
            <a:r>
              <a:rPr lang="ru-RU" altLang="ru-RU" sz="1697" i="1" dirty="0" smtClean="0">
                <a:solidFill>
                  <a:srgbClr val="993366"/>
                </a:solidFill>
                <a:latin typeface="Arial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altLang="ru-RU" sz="1697" i="1" dirty="0">
              <a:solidFill>
                <a:srgbClr val="993366"/>
              </a:solidFill>
              <a:latin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rgbClr val="993366"/>
                </a:solidFill>
                <a:latin typeface="Arial" charset="0"/>
              </a:rPr>
              <a:t>Поисковый этап</a:t>
            </a:r>
            <a:endParaRPr lang="ru-RU" altLang="ru-RU" b="1" dirty="0">
              <a:solidFill>
                <a:srgbClr val="993366"/>
              </a:solidFill>
              <a:latin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altLang="ru-RU" sz="1697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22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572375" cy="8683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Практический этап ЛООС</a:t>
            </a:r>
          </a:p>
        </p:txBody>
      </p:sp>
      <p:sp>
        <p:nvSpPr>
          <p:cNvPr id="26627" name="Прямоуг. 3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82296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600" dirty="0">
                <a:solidFill>
                  <a:srgbClr val="003399"/>
                </a:solidFill>
              </a:rPr>
              <a:t>Выбор форм организации видов детской деятельности с учетом необходимости: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050" dirty="0">
              <a:solidFill>
                <a:srgbClr val="0033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003399"/>
                </a:solidFill>
              </a:rPr>
              <a:t>сохранения сюжетной и мотивационной основы ЛООС;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чередования видов активности;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003399"/>
                </a:solidFill>
              </a:rPr>
              <a:t>решения задач разностороннего развития детей;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поддержание познавательного интереса, активности детей;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003399"/>
                </a:solidFill>
              </a:rPr>
              <a:t>обеспечения максимальной самостоятельности детей при выборе средств и осуществлении деятельности;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сохранение приоритета практических методов, использование активных методов организации детских видов деятельности.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744538" y="549275"/>
            <a:ext cx="7212012" cy="6477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Рефлексивно-оценочный этап</a:t>
            </a:r>
          </a:p>
        </p:txBody>
      </p:sp>
      <p:sp>
        <p:nvSpPr>
          <p:cNvPr id="14339" name="Прямоуг.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Фиксируемые результаты: 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>
                <a:solidFill>
                  <a:srgbClr val="000099"/>
                </a:solidFill>
              </a:rPr>
              <a:t>достижение цели;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>
                <a:solidFill>
                  <a:srgbClr val="000099"/>
                </a:solidFill>
              </a:rPr>
              <a:t>реализация плана;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>
                <a:solidFill>
                  <a:srgbClr val="000099"/>
                </a:solidFill>
              </a:rPr>
              <a:t>пути решения задачи (разрешения проблемы, преодоления затруднения, проверки предположения), выявление обобщенных способов;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>
                <a:solidFill>
                  <a:srgbClr val="000099"/>
                </a:solidFill>
              </a:rPr>
              <a:t>«приобретения» (интеллектуальные, практической направленности, личностные, коммуникативные и др.)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17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ru-RU" sz="2800" b="1" i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38896243"/>
              </p:ext>
            </p:extLst>
          </p:nvPr>
        </p:nvGraphicFramePr>
        <p:xfrm>
          <a:off x="467544" y="1412776"/>
          <a:ext cx="82809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550" y="333375"/>
            <a:ext cx="77771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Образовательная ситуация «Столовая для птиц»</a:t>
            </a:r>
          </a:p>
        </p:txBody>
      </p:sp>
      <p:grpSp>
        <p:nvGrpSpPr>
          <p:cNvPr id="82948" name="Группа 17"/>
          <p:cNvGrpSpPr>
            <a:grpSpLocks/>
          </p:cNvGrpSpPr>
          <p:nvPr/>
        </p:nvGrpSpPr>
        <p:grpSpPr bwMode="auto">
          <a:xfrm>
            <a:off x="3851275" y="4513263"/>
            <a:ext cx="3384550" cy="649287"/>
            <a:chOff x="1203506" y="3378790"/>
            <a:chExt cx="6394447" cy="1911306"/>
          </a:xfrm>
        </p:grpSpPr>
        <p:pic>
          <p:nvPicPr>
            <p:cNvPr id="82949" name="Рисунок 14" descr="25%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506" y="3410496"/>
              <a:ext cx="1795462" cy="1879600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82950" name="Группа 36"/>
            <p:cNvGrpSpPr>
              <a:grpSpLocks/>
            </p:cNvGrpSpPr>
            <p:nvPr/>
          </p:nvGrpSpPr>
          <p:grpSpPr bwMode="auto">
            <a:xfrm>
              <a:off x="5869165" y="3378790"/>
              <a:ext cx="1728788" cy="1890713"/>
              <a:chOff x="3334" y="1071"/>
              <a:chExt cx="1270" cy="1324"/>
            </a:xfrm>
          </p:grpSpPr>
          <p:sp>
            <p:nvSpPr>
              <p:cNvPr id="82955" name="Прямоуг. 32" descr="25%"/>
              <p:cNvSpPr>
                <a:spLocks noChangeArrowheads="1"/>
              </p:cNvSpPr>
              <p:nvPr/>
            </p:nvSpPr>
            <p:spPr bwMode="auto">
              <a:xfrm>
                <a:off x="3334" y="1071"/>
                <a:ext cx="1270" cy="1324"/>
              </a:xfrm>
              <a:prstGeom prst="rect">
                <a:avLst/>
              </a:prstGeom>
              <a:blipFill dpi="0" rotWithShape="0">
                <a:blip r:embed="rId8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82956" name="Рисунок 33" descr="BD06235_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383"/>
                <a:ext cx="1179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951" name="Группа 43"/>
            <p:cNvGrpSpPr>
              <a:grpSpLocks/>
            </p:cNvGrpSpPr>
            <p:nvPr/>
          </p:nvGrpSpPr>
          <p:grpSpPr bwMode="auto">
            <a:xfrm>
              <a:off x="3563888" y="3378790"/>
              <a:ext cx="1727200" cy="1890712"/>
              <a:chOff x="2200" y="1525"/>
              <a:chExt cx="1270" cy="1324"/>
            </a:xfrm>
          </p:grpSpPr>
          <p:sp>
            <p:nvSpPr>
              <p:cNvPr id="82952" name="Прямоуг. 39" descr="25%"/>
              <p:cNvSpPr>
                <a:spLocks noChangeArrowheads="1"/>
              </p:cNvSpPr>
              <p:nvPr/>
            </p:nvSpPr>
            <p:spPr bwMode="auto">
              <a:xfrm>
                <a:off x="2200" y="1525"/>
                <a:ext cx="1270" cy="1324"/>
              </a:xfrm>
              <a:prstGeom prst="rect">
                <a:avLst/>
              </a:prstGeom>
              <a:blipFill dpi="0" rotWithShape="0">
                <a:blip r:embed="rId8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82953" name="Рисунок 4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0" y="1706"/>
                <a:ext cx="1134" cy="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954" name="Объект WordArt 4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16" y="1616"/>
                <a:ext cx="254" cy="58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600" b="0" i="0" u="none" strike="noStrike" kern="10" cap="none" spc="0" normalizeH="0" baseline="0" noProof="0" smtClean="0"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93296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48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653158" y="404664"/>
            <a:ext cx="7859910" cy="6477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конструирования образовательной ситуации</a:t>
            </a:r>
          </a:p>
        </p:txBody>
      </p:sp>
      <p:sp>
        <p:nvSpPr>
          <p:cNvPr id="14339" name="Прямоуг. 3"/>
          <p:cNvSpPr>
            <a:spLocks noGrp="1" noChangeArrowheads="1"/>
          </p:cNvSpPr>
          <p:nvPr>
            <p:ph idx="1"/>
          </p:nvPr>
        </p:nvSpPr>
        <p:spPr>
          <a:xfrm>
            <a:off x="468313" y="1484312"/>
            <a:ext cx="8229600" cy="482500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Char char="-"/>
              <a:defRPr/>
            </a:pPr>
            <a:r>
              <a:rPr lang="ru-RU" sz="2400" dirty="0">
                <a:solidFill>
                  <a:srgbClr val="000099"/>
                </a:solidFill>
              </a:rPr>
              <a:t>Анализ программных задач, их конкретизация.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>
                <a:solidFill>
                  <a:srgbClr val="000099"/>
                </a:solidFill>
              </a:rPr>
              <a:t>Определение оптимальных форм организации </a:t>
            </a:r>
            <a:r>
              <a:rPr lang="ru-RU" sz="2400" dirty="0" smtClean="0">
                <a:solidFill>
                  <a:srgbClr val="000099"/>
                </a:solidFill>
              </a:rPr>
              <a:t>образовательной </a:t>
            </a:r>
            <a:r>
              <a:rPr lang="ru-RU" sz="2400" dirty="0">
                <a:solidFill>
                  <a:srgbClr val="000099"/>
                </a:solidFill>
              </a:rPr>
              <a:t>деятельности, других видов деятельности.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>
                <a:solidFill>
                  <a:srgbClr val="000099"/>
                </a:solidFill>
              </a:rPr>
              <a:t>Разработка ситуации (игровой, проблемной), способа представления познавательной или практической задачи.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>
                <a:solidFill>
                  <a:srgbClr val="000099"/>
                </a:solidFill>
              </a:rPr>
              <a:t>Рассмотрение вариантов актуализации мотивов детей, создания целевой основы деятельности, планирования действий по достижению цели.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>
                <a:solidFill>
                  <a:srgbClr val="000099"/>
                </a:solidFill>
              </a:rPr>
              <a:t>Описание конкретных форм организации детских видов деятельности (беседы, познавательные рассказы, дидактические игры, коммуникативные ситуации, игровые упражнения, наблюдения, эксперименты и т.д.).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>
                <a:solidFill>
                  <a:srgbClr val="000099"/>
                </a:solidFill>
              </a:rPr>
              <a:t>Выстраивание рефлексивного этапа.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17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ru-RU" sz="2800" b="1" i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466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397" y="1314450"/>
            <a:ext cx="6447234" cy="1800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100" b="1" dirty="0" err="1">
                <a:solidFill>
                  <a:srgbClr val="00B0F0"/>
                </a:solidFill>
              </a:rPr>
              <a:t>Че́ллендж</a:t>
            </a:r>
            <a:r>
              <a:rPr lang="ru-RU" sz="2100" b="1" dirty="0">
                <a:solidFill>
                  <a:srgbClr val="00B0F0"/>
                </a:solidFill>
              </a:rPr>
              <a:t> </a:t>
            </a:r>
            <a:r>
              <a:rPr lang="ru-RU" sz="2100" dirty="0">
                <a:solidFill>
                  <a:schemeClr val="tx1"/>
                </a:solidFill>
              </a:rPr>
              <a:t>—</a:t>
            </a:r>
            <a:r>
              <a:rPr lang="ru-RU" sz="2100" dirty="0">
                <a:solidFill>
                  <a:srgbClr val="00B0F0"/>
                </a:solidFill>
              </a:rPr>
              <a:t> </a:t>
            </a:r>
            <a:r>
              <a:rPr lang="ru-RU" sz="2100" dirty="0">
                <a:solidFill>
                  <a:schemeClr val="tx1"/>
                </a:solidFill>
              </a:rPr>
              <a:t>жанр интернет-роликов, в которых </a:t>
            </a:r>
            <a:r>
              <a:rPr lang="ru-RU" sz="2100" dirty="0" err="1">
                <a:solidFill>
                  <a:schemeClr val="tx1"/>
                </a:solidFill>
              </a:rPr>
              <a:t>блогер</a:t>
            </a:r>
            <a:r>
              <a:rPr lang="ru-RU" sz="2100" dirty="0">
                <a:solidFill>
                  <a:schemeClr val="tx1"/>
                </a:solidFill>
              </a:rPr>
              <a:t> (</a:t>
            </a:r>
            <a:r>
              <a:rPr lang="ru-RU" sz="2100" dirty="0">
                <a:solidFill>
                  <a:schemeClr val="accent2">
                    <a:lumMod val="75000"/>
                  </a:schemeClr>
                </a:solidFill>
              </a:rPr>
              <a:t>ведущий, педагог, родитель, ребенок…</a:t>
            </a:r>
            <a:r>
              <a:rPr lang="ru-RU" sz="2100" dirty="0">
                <a:solidFill>
                  <a:schemeClr val="tx1"/>
                </a:solidFill>
              </a:rPr>
              <a:t>) выполняет задание на видеокамеру и размещает его в сети, а затем предлагает повторить это задание своему знакомому или неограниченному кругу пользователей. Само слово </a:t>
            </a:r>
            <a:r>
              <a:rPr lang="ru-RU" sz="2100" dirty="0" err="1">
                <a:solidFill>
                  <a:schemeClr val="tx1"/>
                </a:solidFill>
              </a:rPr>
              <a:t>челлендж</a:t>
            </a:r>
            <a:r>
              <a:rPr lang="ru-RU" sz="2100" dirty="0">
                <a:solidFill>
                  <a:schemeClr val="tx1"/>
                </a:solidFill>
              </a:rPr>
              <a:t> обычно переводится как «вызов» в контексте словосочетания «бросить вызов».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397" y="3278981"/>
            <a:ext cx="6447234" cy="21097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100" b="1" dirty="0">
                <a:solidFill>
                  <a:schemeClr val="accent1"/>
                </a:solidFill>
              </a:rPr>
              <a:t>Разновидности:</a:t>
            </a:r>
          </a:p>
          <a:p>
            <a:pPr eaLnBrk="1" fontAlgn="auto" hangingPunct="1">
              <a:spcBef>
                <a:spcPts val="45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700" b="1" dirty="0" err="1">
                <a:solidFill>
                  <a:schemeClr val="tx1"/>
                </a:solidFill>
              </a:rPr>
              <a:t>флешмоб</a:t>
            </a:r>
            <a:endParaRPr lang="ru-RU" sz="27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45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700" b="1" dirty="0" smtClean="0">
                <a:solidFill>
                  <a:srgbClr val="00B0F0"/>
                </a:solidFill>
              </a:rPr>
              <a:t>марафон</a:t>
            </a:r>
            <a:endParaRPr lang="ru-RU" sz="2700" b="1" dirty="0">
              <a:solidFill>
                <a:srgbClr val="00B0F0"/>
              </a:solidFill>
            </a:endParaRPr>
          </a:p>
          <a:p>
            <a:pPr algn="r" eaLnBrk="1" fontAlgn="auto" hangingPunct="1">
              <a:spcBef>
                <a:spcPts val="45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700" b="1" dirty="0" err="1">
                <a:solidFill>
                  <a:srgbClr val="FF0000"/>
                </a:solidFill>
              </a:rPr>
              <a:t>хакатон</a:t>
            </a:r>
            <a:endParaRPr lang="ru-RU" sz="2700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45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700" b="1" dirty="0">
                <a:solidFill>
                  <a:srgbClr val="002060"/>
                </a:solidFill>
              </a:rPr>
              <a:t>акция </a:t>
            </a:r>
            <a:r>
              <a:rPr lang="ru-RU" sz="2700" dirty="0">
                <a:solidFill>
                  <a:srgbClr val="002060"/>
                </a:solidFill>
              </a:rPr>
              <a:t>(спортивная, социальная)</a:t>
            </a:r>
          </a:p>
          <a:p>
            <a:pPr algn="ctr" eaLnBrk="1" fontAlgn="auto" hangingPunct="1">
              <a:spcBef>
                <a:spcPts val="45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700" b="1" dirty="0" err="1">
                <a:solidFill>
                  <a:schemeClr val="accent3"/>
                </a:solidFill>
              </a:rPr>
              <a:t>квест</a:t>
            </a:r>
            <a:endParaRPr lang="ru-RU" sz="2700" b="1" dirty="0">
              <a:solidFill>
                <a:schemeClr val="accent3"/>
              </a:solidFill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5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  <a:buSzTx/>
              <a:buNone/>
            </a:pPr>
            <a:fld id="{E362EF26-8B4D-43FB-902C-73E0F1BBC0CF}" type="slidenum">
              <a:rPr lang="ru-RU" altLang="ru-RU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>
                <a:spcBef>
                  <a:spcPct val="0"/>
                </a:spcBef>
                <a:buClrTx/>
                <a:buSzTx/>
                <a:buNone/>
              </a:pPr>
              <a:t>29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9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2"/>
          <p:cNvSpPr>
            <a:spLocks noGrp="1"/>
          </p:cNvSpPr>
          <p:nvPr>
            <p:ph type="title"/>
          </p:nvPr>
        </p:nvSpPr>
        <p:spPr>
          <a:xfrm>
            <a:off x="971550" y="260350"/>
            <a:ext cx="7772400" cy="576263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Беседы и рассказы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84213" y="836613"/>
            <a:ext cx="3810000" cy="5259387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 algn="just">
              <a:spcBef>
                <a:spcPct val="0"/>
              </a:spcBef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 </a:t>
            </a:r>
            <a:r>
              <a:rPr lang="ru-RU" altLang="ru-RU" sz="3000" smtClean="0">
                <a:cs typeface="Times New Roman" panose="02020603050405020304" pitchFamily="18" charset="0"/>
              </a:rPr>
              <a:t>Беседы, сопровождающие получение новых знаний</a:t>
            </a:r>
          </a:p>
          <a:p>
            <a:pPr marL="0" indent="0" algn="just">
              <a:spcBef>
                <a:spcPct val="0"/>
              </a:spcBef>
              <a:defRPr/>
            </a:pPr>
            <a:r>
              <a:rPr lang="ru-RU" altLang="ru-RU" sz="3000" smtClean="0">
                <a:cs typeface="Times New Roman" panose="02020603050405020304" pitchFamily="18" charset="0"/>
              </a:rPr>
              <a:t> Беседы, сопутствующие наблюдениям и экспериментирования</a:t>
            </a:r>
          </a:p>
          <a:p>
            <a:pPr marL="0" indent="0" algn="just">
              <a:spcBef>
                <a:spcPct val="0"/>
              </a:spcBef>
              <a:defRPr/>
            </a:pPr>
            <a:r>
              <a:rPr lang="ru-RU" altLang="ru-RU" sz="3000" smtClean="0">
                <a:cs typeface="Times New Roman" panose="02020603050405020304" pitchFamily="18" charset="0"/>
              </a:rPr>
              <a:t> Беседы, проводимые во время целевых прогулок и экскурсий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3810000" cy="5259387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3200" dirty="0" smtClean="0"/>
              <a:t>Рассказ-описание</a:t>
            </a:r>
          </a:p>
          <a:p>
            <a:pPr>
              <a:defRPr/>
            </a:pPr>
            <a:r>
              <a:rPr lang="ru-RU" sz="3200" dirty="0" smtClean="0"/>
              <a:t>Рассказ-повествование</a:t>
            </a:r>
          </a:p>
          <a:p>
            <a:pPr>
              <a:defRPr/>
            </a:pPr>
            <a:r>
              <a:rPr lang="ru-RU" sz="3200" dirty="0" smtClean="0"/>
              <a:t>Рассказ-рассуждение</a:t>
            </a:r>
          </a:p>
          <a:p>
            <a:pPr>
              <a:defRPr/>
            </a:pPr>
            <a:r>
              <a:rPr lang="ru-RU" sz="3200" dirty="0" smtClean="0"/>
              <a:t>Рассказ-контаминация</a:t>
            </a:r>
          </a:p>
          <a:p>
            <a:pPr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Научно-познавательный рассказ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70172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397" y="1314451"/>
            <a:ext cx="6447234" cy="234672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err="1">
                <a:solidFill>
                  <a:schemeClr val="tx1"/>
                </a:solidFill>
              </a:rPr>
              <a:t>Флешмо́б</a:t>
            </a:r>
            <a:r>
              <a:rPr lang="ru-RU" dirty="0"/>
              <a:t> — заранее спланированная массовая акция, в которой большая группа людей </a:t>
            </a:r>
            <a:r>
              <a:rPr lang="ru-RU" dirty="0" smtClean="0"/>
              <a:t>выполняет </a:t>
            </a:r>
            <a:r>
              <a:rPr lang="ru-RU" dirty="0"/>
              <a:t>заранее оговорённые действия и затем расходится. </a:t>
            </a:r>
            <a:r>
              <a:rPr lang="ru-RU" dirty="0" err="1"/>
              <a:t>Флешмоб</a:t>
            </a:r>
            <a:r>
              <a:rPr lang="ru-RU" dirty="0"/>
              <a:t> является разновидностью </a:t>
            </a:r>
            <a:r>
              <a:rPr lang="ru-RU" dirty="0" err="1"/>
              <a:t>смартмоба</a:t>
            </a:r>
            <a:r>
              <a:rPr lang="ru-RU" dirty="0"/>
              <a:t>. Сбор участников </a:t>
            </a:r>
            <a:r>
              <a:rPr lang="ru-RU" dirty="0" err="1"/>
              <a:t>флешмоба</a:t>
            </a:r>
            <a:r>
              <a:rPr lang="ru-RU" dirty="0"/>
              <a:t> осуществляется при помощи электронных средств </a:t>
            </a:r>
            <a:r>
              <a:rPr lang="ru-RU" dirty="0" smtClean="0"/>
              <a:t>связи.</a:t>
            </a:r>
            <a:endParaRPr lang="ru-RU" dirty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508397" y="4138613"/>
            <a:ext cx="6447234" cy="1250156"/>
          </a:xfrm>
        </p:spPr>
        <p:txBody>
          <a:bodyPr/>
          <a:lstStyle/>
          <a:p>
            <a:pPr marL="0" indent="0" eaLnBrk="1" hangingPunct="1">
              <a:buNone/>
            </a:pPr>
            <a:endParaRPr lang="ru-RU" altLang="ru-RU" sz="210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5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  <a:buSzTx/>
              <a:buNone/>
            </a:pPr>
            <a:fld id="{953AB628-575B-4087-BE0E-F1F27E8492AD}" type="slidenum">
              <a:rPr lang="ru-RU" altLang="ru-RU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>
                <a:spcBef>
                  <a:spcPct val="0"/>
                </a:spcBef>
                <a:buClrTx/>
                <a:buSzTx/>
                <a:buNone/>
              </a:pPr>
              <a:t>30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10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6768752" cy="29372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B0F0"/>
                </a:solidFill>
              </a:rPr>
              <a:t>Марафон</a:t>
            </a:r>
            <a:r>
              <a:rPr lang="ru-RU" dirty="0" smtClean="0"/>
              <a:t> </a:t>
            </a:r>
            <a:r>
              <a:rPr lang="ru-RU" dirty="0" smtClean="0"/>
              <a:t>— своеобразная </a:t>
            </a:r>
            <a:r>
              <a:rPr lang="ru-RU" dirty="0"/>
              <a:t>школа для получения какого-то навыка. </a:t>
            </a:r>
            <a:r>
              <a:rPr lang="ru-RU" dirty="0"/>
              <a:t>Ведущий марафона </a:t>
            </a:r>
            <a:r>
              <a:rPr lang="ru-RU" dirty="0" smtClean="0"/>
              <a:t>(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педагог, руководитель…</a:t>
            </a:r>
            <a:r>
              <a:rPr lang="ru-RU" dirty="0" smtClean="0"/>
              <a:t>) дает </a:t>
            </a:r>
            <a:r>
              <a:rPr lang="ru-RU" dirty="0"/>
              <a:t>задания, участники выполняют, домашнее задание </a:t>
            </a:r>
            <a:r>
              <a:rPr lang="ru-RU" dirty="0" smtClean="0"/>
              <a:t>проверяется. В итоге </a:t>
            </a:r>
            <a:r>
              <a:rPr lang="ru-RU" dirty="0"/>
              <a:t>участники учатся чему-то новому или достигают своих целей, а ведущий </a:t>
            </a:r>
            <a:r>
              <a:rPr lang="ru-RU" dirty="0" smtClean="0"/>
              <a:t>«зарабатывает», или получает лояльных клиентов (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реализовывает образовательную программу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611560" y="4221088"/>
            <a:ext cx="6768752" cy="746522"/>
          </a:xfrm>
        </p:spPr>
        <p:txBody>
          <a:bodyPr/>
          <a:lstStyle/>
          <a:p>
            <a:pPr eaLnBrk="1" hangingPunct="1"/>
            <a:r>
              <a:rPr lang="ru-RU" altLang="ru-RU" sz="2700" b="1" dirty="0">
                <a:solidFill>
                  <a:srgbClr val="FF0000"/>
                </a:solidFill>
                <a:ea typeface="+mj-ea"/>
                <a:cs typeface="+mj-cs"/>
              </a:rPr>
              <a:t>Хакатон</a:t>
            </a:r>
            <a:r>
              <a:rPr lang="ru-RU" altLang="ru-RU" sz="2700" dirty="0">
                <a:solidFill>
                  <a:srgbClr val="00B0F0"/>
                </a:solidFill>
                <a:ea typeface="+mj-ea"/>
                <a:cs typeface="+mj-cs"/>
              </a:rPr>
              <a:t> </a:t>
            </a:r>
            <a:r>
              <a:rPr lang="ru-RU" altLang="ru-RU" sz="2700" dirty="0">
                <a:solidFill>
                  <a:srgbClr val="90C226"/>
                </a:solidFill>
                <a:ea typeface="+mj-ea"/>
                <a:cs typeface="+mj-cs"/>
              </a:rPr>
              <a:t>- (англ. </a:t>
            </a:r>
            <a:r>
              <a:rPr lang="ru-RU" altLang="ru-RU" sz="2700" dirty="0" err="1">
                <a:solidFill>
                  <a:srgbClr val="90C226"/>
                </a:solidFill>
                <a:ea typeface="+mj-ea"/>
                <a:cs typeface="+mj-cs"/>
              </a:rPr>
              <a:t>hackathon</a:t>
            </a:r>
            <a:r>
              <a:rPr lang="ru-RU" altLang="ru-RU" sz="2700" dirty="0">
                <a:solidFill>
                  <a:srgbClr val="90C226"/>
                </a:solidFill>
                <a:ea typeface="+mj-ea"/>
                <a:cs typeface="+mj-cs"/>
              </a:rPr>
              <a:t>, от </a:t>
            </a:r>
            <a:r>
              <a:rPr lang="ru-RU" altLang="ru-RU" sz="2700" dirty="0" err="1">
                <a:solidFill>
                  <a:srgbClr val="90C226"/>
                </a:solidFill>
                <a:ea typeface="+mj-ea"/>
                <a:cs typeface="+mj-cs"/>
              </a:rPr>
              <a:t>hack</a:t>
            </a:r>
            <a:r>
              <a:rPr lang="ru-RU" altLang="ru-RU" sz="2700" dirty="0">
                <a:solidFill>
                  <a:srgbClr val="90C226"/>
                </a:solidFill>
                <a:ea typeface="+mj-ea"/>
                <a:cs typeface="+mj-cs"/>
              </a:rPr>
              <a:t> (см. хакер) и </a:t>
            </a:r>
            <a:r>
              <a:rPr lang="ru-RU" altLang="ru-RU" sz="2700" dirty="0" err="1">
                <a:solidFill>
                  <a:srgbClr val="90C226"/>
                </a:solidFill>
                <a:ea typeface="+mj-ea"/>
                <a:cs typeface="+mj-cs"/>
              </a:rPr>
              <a:t>marathon</a:t>
            </a:r>
            <a:r>
              <a:rPr lang="ru-RU" altLang="ru-RU" sz="2700" dirty="0">
                <a:solidFill>
                  <a:srgbClr val="90C226"/>
                </a:solidFill>
                <a:ea typeface="+mj-ea"/>
                <a:cs typeface="+mj-cs"/>
              </a:rPr>
              <a:t> — марафон) — форум, во время которого специалисты из разных областей сообща решают какую-либо проблему на время.</a:t>
            </a:r>
            <a:endParaRPr lang="ru-RU" alt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5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  <a:buSzTx/>
              <a:buNone/>
            </a:pPr>
            <a:fld id="{B81A3FD4-2160-416E-8B08-1EC99FD5B3E7}" type="slidenum">
              <a:rPr lang="ru-RU" altLang="ru-RU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>
                <a:spcBef>
                  <a:spcPct val="0"/>
                </a:spcBef>
                <a:buClrTx/>
                <a:buSzTx/>
                <a:buNone/>
              </a:pPr>
              <a:t>31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47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2100" b="1">
                <a:solidFill>
                  <a:srgbClr val="002060"/>
                </a:solidFill>
              </a:rPr>
              <a:t>Спортивная акция </a:t>
            </a:r>
            <a:r>
              <a:rPr lang="ru-RU" altLang="ru-RU" sz="2100"/>
              <a:t>– мероприятие, имеющее целью повышение эффективности пропаганды физической культуры и спорта, включая меры по популяризации нравственных ценностей спорта и олимпизма в средствах массовой информации.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508397" y="3479006"/>
            <a:ext cx="6447234" cy="19097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2100" b="1" dirty="0">
                <a:solidFill>
                  <a:srgbClr val="002060"/>
                </a:solidFill>
                <a:ea typeface="+mj-ea"/>
                <a:cs typeface="+mj-cs"/>
              </a:rPr>
              <a:t>Социальная акция </a:t>
            </a:r>
            <a:r>
              <a:rPr lang="ru-RU" sz="2100" dirty="0">
                <a:solidFill>
                  <a:srgbClr val="90C226"/>
                </a:solidFill>
                <a:ea typeface="+mj-ea"/>
                <a:cs typeface="+mj-cs"/>
              </a:rPr>
              <a:t>– один из видов социальной деятельности, целями которой могут быть: привлечение внимания общества к существующей социальной проблеме, привлечение внимания общества к какой-либо дате, какому-либо событию.</a:t>
            </a:r>
            <a:endParaRPr lang="ru-RU" altLang="ru-RU" sz="21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5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  <a:buSzTx/>
              <a:buNone/>
            </a:pPr>
            <a:fld id="{EB57E016-5C51-41FD-9762-06FB9E2812E9}" type="slidenum">
              <a:rPr lang="ru-RU" altLang="ru-RU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>
                <a:spcBef>
                  <a:spcPct val="0"/>
                </a:spcBef>
                <a:buClrTx/>
                <a:buSzTx/>
                <a:buNone/>
              </a:pPr>
              <a:t>32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02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chemeClr val="accent3"/>
                </a:solidFill>
              </a:rPr>
              <a:t>Квест</a:t>
            </a:r>
            <a:r>
              <a:rPr lang="ru-RU" dirty="0" smtClean="0"/>
              <a:t> – интеллектуальный вид игровых развлечений, во время которых участникам нужно преодолеть ряд препятствий, решить определенные задачи, разгадать логические загадки, справиться с трудностями, возникающими на их пути, для достижения общей цели.</a:t>
            </a:r>
            <a:endParaRPr lang="ru-RU" dirty="0"/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5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  <a:buSzTx/>
              <a:buNone/>
            </a:pPr>
            <a:fld id="{682382A8-D5FC-4443-A7B3-DB8B850F737F}" type="slidenum">
              <a:rPr lang="ru-RU" altLang="ru-RU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>
                <a:spcBef>
                  <a:spcPct val="0"/>
                </a:spcBef>
                <a:buClrTx/>
                <a:buSzTx/>
                <a:buNone/>
              </a:pPr>
              <a:t>33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Объект 5"/>
          <p:cNvSpPr>
            <a:spLocks noGrp="1"/>
          </p:cNvSpPr>
          <p:nvPr>
            <p:ph idx="1"/>
          </p:nvPr>
        </p:nvSpPr>
        <p:spPr>
          <a:xfrm>
            <a:off x="508397" y="3999310"/>
            <a:ext cx="6447234" cy="1389459"/>
          </a:xfrm>
        </p:spPr>
        <p:txBody>
          <a:bodyPr/>
          <a:lstStyle/>
          <a:p>
            <a:pPr eaLnBrk="1" hangingPunct="1"/>
            <a:r>
              <a:rPr lang="ru-RU" altLang="ru-RU" sz="2400"/>
              <a:t>Пространственные «Ходилки»</a:t>
            </a:r>
          </a:p>
          <a:p>
            <a:pPr eaLnBrk="1" hangingPunct="1"/>
            <a:r>
              <a:rPr lang="ru-RU" altLang="ru-RU" sz="2400"/>
              <a:t>Ролевые квесты</a:t>
            </a:r>
          </a:p>
          <a:p>
            <a:pPr eaLnBrk="1" hangingPunct="1"/>
            <a:r>
              <a:rPr lang="ru-RU" altLang="ru-RU" sz="2400"/>
              <a:t>Перформанс-квесты</a:t>
            </a:r>
          </a:p>
          <a:p>
            <a:pPr eaLnBrk="1" hangingPunct="1"/>
            <a:r>
              <a:rPr lang="ru-RU" altLang="ru-RU" sz="2400"/>
              <a:t>Квест-задания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99944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9525" y="1588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280988" y="288925"/>
            <a:ext cx="8532812" cy="628650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0800000" flipV="1">
            <a:off x="684213" y="425450"/>
            <a:ext cx="7761287" cy="93662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Система форм организации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образовательной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деятельности дошкольников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40965" name="Объект 1"/>
          <p:cNvSpPr txBox="1">
            <a:spLocks/>
          </p:cNvSpPr>
          <p:nvPr/>
        </p:nvSpPr>
        <p:spPr bwMode="auto">
          <a:xfrm>
            <a:off x="398463" y="1500188"/>
            <a:ext cx="84153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простые формы обучения</a:t>
            </a: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построены на минимальном количестве методов и средств и посвящены, как правило, одной теме (беседа, рассказ, эксперимент, опыт, наблюдение, упражнение, дидактическая (или любая другая) игра и др.);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составные формы обучения</a:t>
            </a: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состоят из простых форм, представленных в разнообразных сочетаниях (образовательная ситуация, дидактическое занятие, игра-занятие, игра-путешествие, творческая мастерская, детская лаборатория, творческая гостиная, творческая лаборатория, мастерская слова, викторина, целевая прогулка, экскурсия, интерактивный праздник, образовательный </a:t>
            </a:r>
            <a:r>
              <a:rPr kumimoji="0" lang="ru-RU" alt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челлендж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и др.);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комплексные формы обучения</a:t>
            </a: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создаются как целенаправленная подборка (комплекс) простых и составных форм (детско-родительские и иные проекты, тематические дни, тематические недели, тематические периоды).</a:t>
            </a:r>
          </a:p>
        </p:txBody>
      </p:sp>
    </p:spTree>
    <p:extLst>
      <p:ext uri="{BB962C8B-B14F-4D97-AF65-F5344CB8AC3E}">
        <p14:creationId xmlns:p14="http://schemas.microsoft.com/office/powerpoint/2010/main" val="1313641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65150" y="3500438"/>
            <a:ext cx="8135938" cy="26654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84995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85004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005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2" descr="http://im5-tub-ru.yandex.net/i?id=223131996-2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675" y="1484313"/>
            <a:ext cx="3001963" cy="319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2484438" y="723900"/>
            <a:ext cx="59467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1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ОТВЕТЫ НА ВОПРОСЫ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4998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5157788"/>
            <a:ext cx="2838450" cy="1428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9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145088"/>
            <a:ext cx="1828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5157788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515778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539875"/>
            <a:ext cx="19145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638" y="2951163"/>
            <a:ext cx="4105275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БЛАГОДАРИМ ЗА АКТИВНОЕ УЧАСТИЕ!</a:t>
            </a:r>
          </a:p>
        </p:txBody>
      </p:sp>
    </p:spTree>
    <p:extLst>
      <p:ext uri="{BB962C8B-B14F-4D97-AF65-F5344CB8AC3E}">
        <p14:creationId xmlns:p14="http://schemas.microsoft.com/office/powerpoint/2010/main" val="3541321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4"/>
          <p:cNvSpPr>
            <a:spLocks noGrp="1"/>
          </p:cNvSpPr>
          <p:nvPr>
            <p:ph type="title"/>
          </p:nvPr>
        </p:nvSpPr>
        <p:spPr>
          <a:xfrm>
            <a:off x="630238" y="1131888"/>
            <a:ext cx="7886700" cy="542925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00B0F0"/>
                </a:solidFill>
              </a:rPr>
              <a:t>По функциям </a:t>
            </a:r>
            <a:r>
              <a:rPr lang="ru-RU" altLang="ru-RU" b="1" smtClean="0">
                <a:solidFill>
                  <a:srgbClr val="FF0000"/>
                </a:solidFill>
              </a:rPr>
              <a:t>выделяют 4 типа рассказов:</a:t>
            </a:r>
          </a:p>
        </p:txBody>
      </p:sp>
      <p:sp>
        <p:nvSpPr>
          <p:cNvPr id="44035" name="Текст 5"/>
          <p:cNvSpPr>
            <a:spLocks noGrp="1"/>
          </p:cNvSpPr>
          <p:nvPr>
            <p:ph type="body" idx="1"/>
          </p:nvPr>
        </p:nvSpPr>
        <p:spPr>
          <a:xfrm>
            <a:off x="630238" y="1570038"/>
            <a:ext cx="3868737" cy="333375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00B0F0"/>
                </a:solidFill>
              </a:rPr>
              <a:t>До 4 лет</a:t>
            </a:r>
          </a:p>
        </p:txBody>
      </p:sp>
      <p:sp>
        <p:nvSpPr>
          <p:cNvPr id="44036" name="Объект 6"/>
          <p:cNvSpPr>
            <a:spLocks noGrp="1"/>
          </p:cNvSpPr>
          <p:nvPr>
            <p:ph sz="half" idx="2"/>
          </p:nvPr>
        </p:nvSpPr>
        <p:spPr>
          <a:xfrm>
            <a:off x="290513" y="1903413"/>
            <a:ext cx="4338637" cy="3595687"/>
          </a:xfrm>
        </p:spPr>
        <p:txBody>
          <a:bodyPr/>
          <a:lstStyle/>
          <a:p>
            <a:r>
              <a:rPr lang="ru-RU" altLang="ru-RU" smtClean="0"/>
              <a:t>1. </a:t>
            </a:r>
            <a:r>
              <a:rPr lang="ru-RU" altLang="ru-RU" smtClean="0">
                <a:solidFill>
                  <a:srgbClr val="00B0F0"/>
                </a:solidFill>
              </a:rPr>
              <a:t>Описание</a:t>
            </a:r>
            <a:r>
              <a:rPr lang="ru-RU" altLang="ru-RU" smtClean="0"/>
              <a:t> – характеристика предмета в статике. Структура предполагает называние объекта, перечисление его свойств, качеств, действий с ним, эмоциональную оценку говорящего.</a:t>
            </a:r>
          </a:p>
          <a:p>
            <a:r>
              <a:rPr lang="ru-RU" altLang="ru-RU" smtClean="0"/>
              <a:t>2. </a:t>
            </a:r>
            <a:r>
              <a:rPr lang="ru-RU" altLang="ru-RU" smtClean="0">
                <a:solidFill>
                  <a:srgbClr val="00B0F0"/>
                </a:solidFill>
              </a:rPr>
              <a:t>Повествование</a:t>
            </a:r>
            <a:r>
              <a:rPr lang="ru-RU" altLang="ru-RU" smtClean="0"/>
              <a:t> – связный рассказ о каких-нибудь событиях. Структура более жесткая (начало, середина, конец), перестановка его элементов может нарушить последовательность изложения событий.</a:t>
            </a:r>
          </a:p>
        </p:txBody>
      </p:sp>
      <p:sp>
        <p:nvSpPr>
          <p:cNvPr id="44037" name="Текст 7"/>
          <p:cNvSpPr>
            <a:spLocks noGrp="1"/>
          </p:cNvSpPr>
          <p:nvPr>
            <p:ph type="body" sz="quarter" idx="3"/>
          </p:nvPr>
        </p:nvSpPr>
        <p:spPr>
          <a:xfrm>
            <a:off x="4629150" y="1570038"/>
            <a:ext cx="3887788" cy="333375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00B0F0"/>
                </a:solidFill>
              </a:rPr>
              <a:t>С 4 лет</a:t>
            </a:r>
          </a:p>
        </p:txBody>
      </p:sp>
      <p:sp>
        <p:nvSpPr>
          <p:cNvPr id="44038" name="Объект 8"/>
          <p:cNvSpPr>
            <a:spLocks noGrp="1"/>
          </p:cNvSpPr>
          <p:nvPr>
            <p:ph sz="quarter" idx="4"/>
          </p:nvPr>
        </p:nvSpPr>
        <p:spPr>
          <a:xfrm>
            <a:off x="4629150" y="1903413"/>
            <a:ext cx="4154488" cy="3595687"/>
          </a:xfrm>
        </p:spPr>
        <p:txBody>
          <a:bodyPr/>
          <a:lstStyle/>
          <a:p>
            <a:r>
              <a:rPr lang="ru-RU" altLang="ru-RU" smtClean="0"/>
              <a:t>3. </a:t>
            </a:r>
            <a:r>
              <a:rPr lang="ru-RU" altLang="ru-RU" smtClean="0">
                <a:solidFill>
                  <a:srgbClr val="00B0F0"/>
                </a:solidFill>
              </a:rPr>
              <a:t>Рассуждение</a:t>
            </a:r>
            <a:r>
              <a:rPr lang="ru-RU" altLang="ru-RU" smtClean="0"/>
              <a:t> – логическое изложение материала в форме доказательства. Содержит в себе тезис, доказательство выдвинутого положения и вывод, который из него следует.</a:t>
            </a:r>
          </a:p>
          <a:p>
            <a:r>
              <a:rPr lang="ru-RU" altLang="ru-RU" smtClean="0"/>
              <a:t>4. </a:t>
            </a:r>
            <a:r>
              <a:rPr lang="ru-RU" altLang="ru-RU" smtClean="0">
                <a:solidFill>
                  <a:srgbClr val="00B0F0"/>
                </a:solidFill>
              </a:rPr>
              <a:t>Контаминация</a:t>
            </a:r>
            <a:r>
              <a:rPr lang="ru-RU" altLang="ru-RU" smtClean="0"/>
              <a:t> – смешанные высказывания. Наиболее распространены в дошкольном возрасте, используют элементы всех типов с преобладанием одного.</a:t>
            </a:r>
          </a:p>
        </p:txBody>
      </p:sp>
      <p:sp>
        <p:nvSpPr>
          <p:cNvPr id="4403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9F692-A5AC-4FCC-98DB-18812EED7DC1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9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7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4"/>
          <p:cNvSpPr>
            <a:spLocks noGrp="1"/>
          </p:cNvSpPr>
          <p:nvPr>
            <p:ph type="title"/>
          </p:nvPr>
        </p:nvSpPr>
        <p:spPr>
          <a:xfrm>
            <a:off x="290513" y="1131888"/>
            <a:ext cx="8226425" cy="312737"/>
          </a:xfrm>
        </p:spPr>
        <p:txBody>
          <a:bodyPr/>
          <a:lstStyle/>
          <a:p>
            <a:pPr algn="ctr"/>
            <a:r>
              <a:rPr lang="ru-RU" altLang="ru-RU" sz="2100" b="1" smtClean="0">
                <a:solidFill>
                  <a:srgbClr val="00B0F0"/>
                </a:solidFill>
              </a:rPr>
              <a:t>В зависимости от источника высказывания </a:t>
            </a:r>
            <a:r>
              <a:rPr lang="ru-RU" altLang="ru-RU" sz="2100" b="1" smtClean="0">
                <a:solidFill>
                  <a:srgbClr val="FF0000"/>
                </a:solidFill>
              </a:rPr>
              <a:t>выделяют 5 типов рассказов:</a:t>
            </a:r>
          </a:p>
        </p:txBody>
      </p:sp>
      <p:sp>
        <p:nvSpPr>
          <p:cNvPr id="45059" name="Текст 5"/>
          <p:cNvSpPr>
            <a:spLocks noGrp="1"/>
          </p:cNvSpPr>
          <p:nvPr>
            <p:ph type="body" idx="1"/>
          </p:nvPr>
        </p:nvSpPr>
        <p:spPr>
          <a:xfrm>
            <a:off x="630238" y="1570038"/>
            <a:ext cx="3868737" cy="333375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00B0F0"/>
                </a:solidFill>
              </a:rPr>
              <a:t>До 4 лет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90513" y="1903413"/>
            <a:ext cx="4678362" cy="3595687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1. </a:t>
            </a:r>
            <a:r>
              <a:rPr lang="ru-RU" sz="2400" dirty="0">
                <a:solidFill>
                  <a:srgbClr val="00B0F0"/>
                </a:solidFill>
              </a:rPr>
              <a:t>по игрушкам или предметам </a:t>
            </a:r>
            <a:r>
              <a:rPr lang="ru-RU" sz="2400" dirty="0"/>
              <a:t>(начиная со средней группы возможно использование опорных схем)</a:t>
            </a:r>
          </a:p>
          <a:p>
            <a:pPr>
              <a:defRPr/>
            </a:pPr>
            <a:r>
              <a:rPr lang="ru-RU" sz="2400" dirty="0"/>
              <a:t>2. </a:t>
            </a:r>
            <a:r>
              <a:rPr lang="ru-RU" sz="2400" dirty="0">
                <a:solidFill>
                  <a:srgbClr val="00B0F0"/>
                </a:solidFill>
              </a:rPr>
              <a:t>по картине </a:t>
            </a:r>
            <a:r>
              <a:rPr lang="ru-RU" sz="2400" dirty="0"/>
              <a:t>(или серии сюжетных картин)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FF0000"/>
                </a:solidFill>
              </a:rPr>
              <a:t>В первом и втором видах основной психический процесс - </a:t>
            </a:r>
            <a:r>
              <a:rPr lang="ru-RU" sz="2400" dirty="0">
                <a:solidFill>
                  <a:srgbClr val="00B0F0"/>
                </a:solidFill>
              </a:rPr>
              <a:t>восприятие</a:t>
            </a:r>
          </a:p>
        </p:txBody>
      </p:sp>
      <p:sp>
        <p:nvSpPr>
          <p:cNvPr id="45061" name="Текст 7"/>
          <p:cNvSpPr>
            <a:spLocks noGrp="1"/>
          </p:cNvSpPr>
          <p:nvPr>
            <p:ph type="body" sz="quarter" idx="3"/>
          </p:nvPr>
        </p:nvSpPr>
        <p:spPr>
          <a:xfrm>
            <a:off x="4629150" y="1570038"/>
            <a:ext cx="3887788" cy="333375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00B0F0"/>
                </a:solidFill>
              </a:rPr>
              <a:t>С 4 лет</a:t>
            </a:r>
          </a:p>
        </p:txBody>
      </p:sp>
      <p:sp>
        <p:nvSpPr>
          <p:cNvPr id="45062" name="Объект 8"/>
          <p:cNvSpPr>
            <a:spLocks noGrp="1"/>
          </p:cNvSpPr>
          <p:nvPr>
            <p:ph sz="quarter" idx="4"/>
          </p:nvPr>
        </p:nvSpPr>
        <p:spPr>
          <a:xfrm>
            <a:off x="4968875" y="1903413"/>
            <a:ext cx="3814763" cy="35956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smtClean="0"/>
              <a:t>3. </a:t>
            </a:r>
            <a:r>
              <a:rPr lang="ru-RU" altLang="ru-RU" sz="2400" smtClean="0">
                <a:solidFill>
                  <a:srgbClr val="00B0F0"/>
                </a:solidFill>
              </a:rPr>
              <a:t>из опыта </a:t>
            </a:r>
            <a:r>
              <a:rPr lang="ru-RU" altLang="ru-RU" sz="2400" smtClean="0"/>
              <a:t>(отражают переживания и чувства ребенка)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smtClean="0">
                <a:solidFill>
                  <a:srgbClr val="FF0000"/>
                </a:solidFill>
              </a:rPr>
              <a:t>В третьем виде основной психический процесс - </a:t>
            </a:r>
            <a:r>
              <a:rPr lang="ru-RU" altLang="ru-RU" sz="2400" smtClean="0">
                <a:solidFill>
                  <a:srgbClr val="00B0F0"/>
                </a:solidFill>
              </a:rPr>
              <a:t>память</a:t>
            </a:r>
          </a:p>
        </p:txBody>
      </p:sp>
      <p:sp>
        <p:nvSpPr>
          <p:cNvPr id="450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6B8C0-D6C2-4366-B98A-DE2001C268DE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9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8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4"/>
          <p:cNvSpPr>
            <a:spLocks noGrp="1"/>
          </p:cNvSpPr>
          <p:nvPr>
            <p:ph type="title"/>
          </p:nvPr>
        </p:nvSpPr>
        <p:spPr>
          <a:xfrm>
            <a:off x="290513" y="1131888"/>
            <a:ext cx="8226425" cy="312737"/>
          </a:xfrm>
        </p:spPr>
        <p:txBody>
          <a:bodyPr/>
          <a:lstStyle/>
          <a:p>
            <a:pPr algn="ctr"/>
            <a:r>
              <a:rPr lang="ru-RU" altLang="ru-RU" sz="2100" b="1" smtClean="0">
                <a:solidFill>
                  <a:srgbClr val="00B0F0"/>
                </a:solidFill>
              </a:rPr>
              <a:t>В зависимости от источника высказывания </a:t>
            </a:r>
            <a:r>
              <a:rPr lang="ru-RU" altLang="ru-RU" sz="2100" b="1" smtClean="0">
                <a:solidFill>
                  <a:srgbClr val="FF0000"/>
                </a:solidFill>
              </a:rPr>
              <a:t>выделяют 5 типов рассказов: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90513" y="1903413"/>
            <a:ext cx="4678362" cy="3595687"/>
          </a:xfrm>
        </p:spPr>
        <p:txBody>
          <a:bodyPr/>
          <a:lstStyle/>
          <a:p>
            <a:pPr>
              <a:defRPr/>
            </a:pPr>
            <a:r>
              <a:rPr lang="ru-RU" sz="3000" dirty="0"/>
              <a:t>4. </a:t>
            </a:r>
            <a:r>
              <a:rPr lang="ru-RU" sz="3000" dirty="0">
                <a:solidFill>
                  <a:srgbClr val="00B0F0"/>
                </a:solidFill>
              </a:rPr>
              <a:t>творческий рассказ </a:t>
            </a:r>
            <a:r>
              <a:rPr lang="ru-RU" sz="3000" dirty="0"/>
              <a:t>(о вымышленных событиях или с использованием вымышленных героев)</a:t>
            </a:r>
          </a:p>
          <a:p>
            <a:pPr>
              <a:defRPr/>
            </a:pPr>
            <a:endParaRPr lang="ru-RU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FF0000"/>
                </a:solidFill>
              </a:rPr>
              <a:t>В четвертом и пятом видах основной психический процесс - </a:t>
            </a:r>
            <a:r>
              <a:rPr lang="ru-RU" sz="2400" dirty="0">
                <a:solidFill>
                  <a:srgbClr val="00B0F0"/>
                </a:solidFill>
              </a:rPr>
              <a:t>воображение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46084" name="Текст 7"/>
          <p:cNvSpPr>
            <a:spLocks noGrp="1"/>
          </p:cNvSpPr>
          <p:nvPr>
            <p:ph type="body" sz="quarter" idx="3"/>
          </p:nvPr>
        </p:nvSpPr>
        <p:spPr>
          <a:xfrm>
            <a:off x="422275" y="1570038"/>
            <a:ext cx="8094663" cy="333375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00B0F0"/>
                </a:solidFill>
              </a:rPr>
              <a:t>Старший дошкольный возраст</a:t>
            </a:r>
          </a:p>
        </p:txBody>
      </p:sp>
      <p:sp>
        <p:nvSpPr>
          <p:cNvPr id="46085" name="Объект 8"/>
          <p:cNvSpPr>
            <a:spLocks noGrp="1"/>
          </p:cNvSpPr>
          <p:nvPr>
            <p:ph sz="quarter" idx="4"/>
          </p:nvPr>
        </p:nvSpPr>
        <p:spPr>
          <a:xfrm>
            <a:off x="4968875" y="1903413"/>
            <a:ext cx="3814763" cy="35956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000" smtClean="0"/>
              <a:t>5. </a:t>
            </a:r>
            <a:r>
              <a:rPr lang="ru-RU" altLang="ru-RU" sz="3000" smtClean="0">
                <a:solidFill>
                  <a:srgbClr val="00B0F0"/>
                </a:solidFill>
              </a:rPr>
              <a:t>о будущих играх или мероприятиях </a:t>
            </a:r>
            <a:r>
              <a:rPr lang="ru-RU" altLang="ru-RU" sz="3000" smtClean="0"/>
              <a:t>(речевое планирование)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F813BF-4CE9-4A82-A72A-D7BD12AA1D93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9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404813"/>
            <a:ext cx="7704138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Выбор форм организации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образовательной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деятельности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163" y="1196975"/>
            <a:ext cx="7885112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Наблюдение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это целенаправленное восприятие явлений окружающей действительности, в ходе которого получают знания о внешних сторонах, свойствах и отношениях изучаемых объектов.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Детское экспериментирование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это практическое выполнение ребенком действий с объектами в целях познания их свойств, связей и зависимостей. Действуя самостоятельно, производя пробы поискового и подражательного характера, ребенок приобретает наиболее полный личный опыт экспериментирования. (Н.Н.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Поддъяков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218" y="3789040"/>
            <a:ext cx="3448224" cy="1971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787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1163" y="260350"/>
            <a:ext cx="32416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Виды наблюдений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700" y="908050"/>
            <a:ext cx="7848600" cy="5018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Распознающее наблюдение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используется для формирования у младших дошкольников представлений о разнообразии объектов живой и неживой природы, выявления их особенностей, признаков, качеств, характерных действий.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Длительное наблюдение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проводится с целью выявления особенностей роста и развития растений, ознакомления с сезонными изменениями в живой и неживой природе, с жизненными циклами растений и животных.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Сравнительное наблюдение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организуется для выявления общего и особенностей в объектах и явлениях.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Дедуктивное наблюдение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позволяет по отдельным фрагментам восстановить картину недавних событий, выявить причинно-следственные связи в природе или деятельности человека.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Самонаблюдение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значимый способ самопознания, ознакомления с социальными нормами. Самонаблюдение требует определенного уровня развития рефлексии и в то же время является фактором становления рефлексивных способностей. Уже во второй младшей группе можно учить детей следить за своим самочувствием, осуществлять самонаблюдение в ходе двигательной деятельности, при необходимости менять ее характер. В старшем дошкольном возрасте самонаблюдение помогает ребенку оценить соответствие собственных действий знакомым правилам. </a:t>
            </a:r>
          </a:p>
        </p:txBody>
      </p:sp>
    </p:spTree>
    <p:extLst>
      <p:ext uri="{BB962C8B-B14F-4D97-AF65-F5344CB8AC3E}">
        <p14:creationId xmlns:p14="http://schemas.microsoft.com/office/powerpoint/2010/main" val="1933113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1163" y="260350"/>
            <a:ext cx="32416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наблюдения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4" y="660400"/>
            <a:ext cx="8713663" cy="612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Мотив включения ребенка в деятельность.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Взрослому важно помнить, что помимо любознательности, мотивами активного участия в наблюдении для дошкольников могут стать интерес к предложенной им игровой, практико-ориентированной или проблемной ситуации, эмоциональный отклик на нее, подражание старшим и т.д. Надежным способом создания мотивационной основы познавательно-исследовательской деятельности является способность педагога удивить воспитанников, преподнести изучаемый объект или явление с неожиданной стороны.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Решая задачи обучения, воспитания, развития дошкольников, воспитателю важно уметь опираться на их личностные мотивы: стремление достичь объективно и субъективно значимого результата, проявить себя, самоутвердиться; пообщаться со сверстниками, взрослыми, получить удовольствие от решения интеллектуальной задачи и др.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Цель наблюдения.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Педагог должен уметь использовать естественные (возникающие в повседневной жизни) или создавать искусственные образовательные ситуации, пробуждающие познавательные потребности детей. На их основе у дошкольников будут возникать конкретные цели (узнать что-либо, проверить свои предположения, понять взаимосвязь, выявить закономерность, найти решение практической задачи, разрешить проблему), достичь которых можно с помощью наблюдения.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План действий по достижению цели.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Начиная с 4 лет, можно учить детей выделять действия по достижению цели – составлять элементарный план наблюдения. Педагог учит воспитанников определять условия проведения наблюдения, конкретные познавательные действия, варианты распределения задач в паре (группе), актуальные для данной ситуации правила осуществления наблюдения (см. ниже).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Осуществление детьми наблюдения.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Содержание и логика организации данного этапа связаны с тем, какая разновидность наблюдения организуется, с возрастными особенностями детей (см. ниже).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Подведение итогов.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Основным результатом наблюдения является достижение цели. Важно, чтобы результат был наглядным для детей, чтобы совершенное ими открытие было четко сформулировано, зафиксировано и в дальнейшем получило применение.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70445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7355</TotalTime>
  <Words>3333</Words>
  <Application>Microsoft Office PowerPoint</Application>
  <PresentationFormat>Экран (4:3)</PresentationFormat>
  <Paragraphs>320</Paragraphs>
  <Slides>35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35</vt:i4>
      </vt:variant>
    </vt:vector>
  </HeadingPairs>
  <TitlesOfParts>
    <vt:vector size="51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Wingdings 3</vt:lpstr>
      <vt:lpstr>Тема Office</vt:lpstr>
      <vt:lpstr>1_Оформление по умолчанию</vt:lpstr>
      <vt:lpstr>1_Office Theme</vt:lpstr>
      <vt:lpstr>1_Тема Office</vt:lpstr>
      <vt:lpstr>Трек</vt:lpstr>
      <vt:lpstr>Аспект</vt:lpstr>
      <vt:lpstr>Презентация PowerPoint</vt:lpstr>
      <vt:lpstr>Презентация PowerPoint</vt:lpstr>
      <vt:lpstr>Беседы и рассказы</vt:lpstr>
      <vt:lpstr>По функциям выделяют 4 типа рассказов:</vt:lpstr>
      <vt:lpstr>В зависимости от источника высказывания выделяют 5 типов рассказов:</vt:lpstr>
      <vt:lpstr>В зависимости от источника высказывания выделяют 5 типов рассказов: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Практический этап ЛООС</vt:lpstr>
      <vt:lpstr>Рефлексивно-оценочный этап</vt:lpstr>
      <vt:lpstr>Презентация PowerPoint</vt:lpstr>
      <vt:lpstr>Алгоритм конструирования образовательной ситуации</vt:lpstr>
      <vt:lpstr>Че́ллендж — жанр интернет-роликов, в которых блогер (ведущий, педагог, родитель, ребенок…) выполняет задание на видеокамеру и размещает его в сети, а затем предлагает повторить это задание своему знакомому или неограниченному кругу пользователей. Само слово челлендж обычно переводится как «вызов» в контексте словосочетания «бросить вызов».</vt:lpstr>
      <vt:lpstr>Флешмо́б — заранее спланированная массовая акция, в которой большая группа людей выполняет заранее оговорённые действия и затем расходится. Флешмоб является разновидностью смартмоба. Сбор участников флешмоба осуществляется при помощи электронных средств связи.</vt:lpstr>
      <vt:lpstr>Марафон — своеобразная школа для получения какого-то навыка. Ведущий марафона (педагог, руководитель…) дает задания, участники выполняют, домашнее задание проверяется. В итоге участники учатся чему-то новому или достигают своих целей, а ведущий «зарабатывает», или получает лояльных клиентов (реализовывает образовательную программу).</vt:lpstr>
      <vt:lpstr>Спортивная акция – мероприятие, имеющее целью повышение эффективности пропаганды физической культуры и спорта, включая меры по популяризации нравственных ценностей спорта и олимпизма в средствах массовой информации.</vt:lpstr>
      <vt:lpstr>Квест – интеллектуальный вид игровых развлечений, во время которых участникам нужно преодолеть ряд препятствий, решить определенные задачи, разгадать логические загадки, справиться с трудностями, возникающими на их пути, для достижения общей цели.</vt:lpstr>
      <vt:lpstr>Презентация PowerPoint</vt:lpstr>
      <vt:lpstr>Презентация PowerPoint</vt:lpstr>
    </vt:vector>
  </TitlesOfParts>
  <Company>SOHO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 Владимировна</cp:lastModifiedBy>
  <cp:revision>455</cp:revision>
  <dcterms:created xsi:type="dcterms:W3CDTF">2004-04-14T06:55:57Z</dcterms:created>
  <dcterms:modified xsi:type="dcterms:W3CDTF">2021-06-08T22:32:58Z</dcterms:modified>
</cp:coreProperties>
</file>