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Default Extension="png" ContentType="image/png"/>
  <Override PartName="/ppt/tags/tag7.xml" ContentType="application/vnd.openxmlformats-officedocument.presentationml.tags+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tags/tag3.xml" ContentType="application/vnd.openxmlformats-officedocument.presentationml.tags+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85" r:id="rId3"/>
    <p:sldId id="320" r:id="rId4"/>
    <p:sldId id="323" r:id="rId5"/>
    <p:sldId id="325" r:id="rId6"/>
    <p:sldId id="335" r:id="rId7"/>
    <p:sldId id="324" r:id="rId8"/>
    <p:sldId id="336" r:id="rId9"/>
    <p:sldId id="295" r:id="rId10"/>
    <p:sldId id="341" r:id="rId11"/>
    <p:sldId id="302" r:id="rId12"/>
    <p:sldId id="326" r:id="rId13"/>
    <p:sldId id="327" r:id="rId14"/>
    <p:sldId id="328" r:id="rId15"/>
    <p:sldId id="329" r:id="rId16"/>
    <p:sldId id="342" r:id="rId17"/>
    <p:sldId id="299" r:id="rId18"/>
    <p:sldId id="315" r:id="rId19"/>
    <p:sldId id="317" r:id="rId20"/>
    <p:sldId id="337" r:id="rId21"/>
    <p:sldId id="338" r:id="rId22"/>
    <p:sldId id="339" r:id="rId23"/>
    <p:sldId id="340"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00"/>
    <a:srgbClr val="FFC000"/>
    <a:srgbClr val="003300"/>
  </p:clrMru>
</p:presentationPr>
</file>

<file path=ppt/tableStyles.xml><?xml version="1.0" encoding="utf-8"?>
<a:tblStyleLst xmlns:a="http://schemas.openxmlformats.org/drawingml/2006/main" def="{5C22544A-7EE6-4342-B048-85BDC9FD1C3A}">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593" autoAdjust="0"/>
    <p:restoredTop sz="94660"/>
  </p:normalViewPr>
  <p:slideViewPr>
    <p:cSldViewPr>
      <p:cViewPr varScale="1">
        <p:scale>
          <a:sx n="68" d="100"/>
          <a:sy n="68" d="100"/>
        </p:scale>
        <p:origin x="-139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8F9A57-641B-49DB-BE26-293D2907E31B}" type="doc">
      <dgm:prSet loTypeId="urn:microsoft.com/office/officeart/2005/8/layout/pyramid1" loCatId="pyramid" qsTypeId="urn:microsoft.com/office/officeart/2005/8/quickstyle/simple1" qsCatId="simple" csTypeId="urn:microsoft.com/office/officeart/2005/8/colors/accent6_3" csCatId="accent6" phldr="1"/>
      <dgm:spPr/>
    </dgm:pt>
    <dgm:pt modelId="{1E11E5DE-69C3-40B1-91D1-7D5102D5C0A7}">
      <dgm:prSet phldrT="[Текст]" custT="1"/>
      <dgm:spPr>
        <a:ln>
          <a:solidFill>
            <a:srgbClr val="336600"/>
          </a:solidFill>
        </a:ln>
      </dgm:spPr>
      <dgm:t>
        <a:bodyPr/>
        <a:lstStyle/>
        <a:p>
          <a:endParaRPr lang="ru-RU" sz="2400" dirty="0" smtClean="0"/>
        </a:p>
        <a:p>
          <a:r>
            <a:rPr lang="ru-RU" sz="2400" dirty="0" smtClean="0"/>
            <a:t>Просьба</a:t>
          </a:r>
          <a:endParaRPr lang="ru-RU" sz="2400" dirty="0"/>
        </a:p>
      </dgm:t>
    </dgm:pt>
    <dgm:pt modelId="{E9E1ECF8-EFCD-436A-88C2-FB675BE47265}" type="parTrans" cxnId="{8735CF74-6673-412F-AF65-17BFA8B8E364}">
      <dgm:prSet/>
      <dgm:spPr/>
      <dgm:t>
        <a:bodyPr/>
        <a:lstStyle/>
        <a:p>
          <a:endParaRPr lang="ru-RU"/>
        </a:p>
      </dgm:t>
    </dgm:pt>
    <dgm:pt modelId="{D43F2032-43AA-41BA-B605-8D8E5D759CA6}" type="sibTrans" cxnId="{8735CF74-6673-412F-AF65-17BFA8B8E364}">
      <dgm:prSet/>
      <dgm:spPr/>
      <dgm:t>
        <a:bodyPr/>
        <a:lstStyle/>
        <a:p>
          <a:endParaRPr lang="ru-RU"/>
        </a:p>
      </dgm:t>
    </dgm:pt>
    <dgm:pt modelId="{BB22E1A6-ED78-429C-91BB-ED167771F56B}">
      <dgm:prSet phldrT="[Текст]"/>
      <dgm:spPr>
        <a:ln>
          <a:solidFill>
            <a:schemeClr val="accent3">
              <a:lumMod val="50000"/>
            </a:schemeClr>
          </a:solidFill>
        </a:ln>
      </dgm:spPr>
      <dgm:t>
        <a:bodyPr/>
        <a:lstStyle/>
        <a:p>
          <a:r>
            <a:rPr lang="ru-RU" dirty="0" smtClean="0"/>
            <a:t>Потребность</a:t>
          </a:r>
          <a:endParaRPr lang="ru-RU" dirty="0"/>
        </a:p>
      </dgm:t>
    </dgm:pt>
    <dgm:pt modelId="{212A5993-9829-4864-B4E4-55786BDAF26B}" type="parTrans" cxnId="{C83392E7-B830-4A47-AF24-A0085B89BF17}">
      <dgm:prSet/>
      <dgm:spPr/>
      <dgm:t>
        <a:bodyPr/>
        <a:lstStyle/>
        <a:p>
          <a:endParaRPr lang="ru-RU"/>
        </a:p>
      </dgm:t>
    </dgm:pt>
    <dgm:pt modelId="{B25724CA-A6D7-4A02-9999-E44A9D1EDD80}" type="sibTrans" cxnId="{C83392E7-B830-4A47-AF24-A0085B89BF17}">
      <dgm:prSet/>
      <dgm:spPr/>
      <dgm:t>
        <a:bodyPr/>
        <a:lstStyle/>
        <a:p>
          <a:endParaRPr lang="ru-RU"/>
        </a:p>
      </dgm:t>
    </dgm:pt>
    <dgm:pt modelId="{F61AFB98-6C2E-4560-810A-19F87A876E67}">
      <dgm:prSet phldrT="[Текст]"/>
      <dgm:spPr>
        <a:ln>
          <a:solidFill>
            <a:srgbClr val="92D050"/>
          </a:solidFill>
        </a:ln>
      </dgm:spPr>
      <dgm:t>
        <a:bodyPr/>
        <a:lstStyle/>
        <a:p>
          <a:r>
            <a:rPr lang="ru-RU" dirty="0" smtClean="0"/>
            <a:t>Наблюдения</a:t>
          </a:r>
          <a:endParaRPr lang="ru-RU" dirty="0"/>
        </a:p>
      </dgm:t>
    </dgm:pt>
    <dgm:pt modelId="{D681F42C-9FE3-432E-92E7-89A69F958E8C}" type="parTrans" cxnId="{B8F7BC4C-A027-4753-AD87-F952E2F1D119}">
      <dgm:prSet/>
      <dgm:spPr/>
      <dgm:t>
        <a:bodyPr/>
        <a:lstStyle/>
        <a:p>
          <a:endParaRPr lang="ru-RU"/>
        </a:p>
      </dgm:t>
    </dgm:pt>
    <dgm:pt modelId="{C5B7CE39-0D20-488A-AFC4-60EB4A9F5247}" type="sibTrans" cxnId="{B8F7BC4C-A027-4753-AD87-F952E2F1D119}">
      <dgm:prSet/>
      <dgm:spPr/>
      <dgm:t>
        <a:bodyPr/>
        <a:lstStyle/>
        <a:p>
          <a:endParaRPr lang="ru-RU"/>
        </a:p>
      </dgm:t>
    </dgm:pt>
    <dgm:pt modelId="{15B848B3-FC6F-400D-B44A-F6AEC9C69525}">
      <dgm:prSet/>
      <dgm:spPr>
        <a:ln>
          <a:solidFill>
            <a:schemeClr val="accent3">
              <a:lumMod val="75000"/>
            </a:schemeClr>
          </a:solidFill>
        </a:ln>
      </dgm:spPr>
      <dgm:t>
        <a:bodyPr/>
        <a:lstStyle/>
        <a:p>
          <a:r>
            <a:rPr lang="ru-RU" dirty="0" smtClean="0"/>
            <a:t>Эмоция</a:t>
          </a:r>
          <a:endParaRPr lang="ru-RU" dirty="0"/>
        </a:p>
      </dgm:t>
    </dgm:pt>
    <dgm:pt modelId="{540B9B61-1C2A-4613-9E4E-0A80E845A612}" type="parTrans" cxnId="{5D81D0A7-72A4-4774-8B9B-890845F22029}">
      <dgm:prSet/>
      <dgm:spPr/>
      <dgm:t>
        <a:bodyPr/>
        <a:lstStyle/>
        <a:p>
          <a:endParaRPr lang="ru-RU"/>
        </a:p>
      </dgm:t>
    </dgm:pt>
    <dgm:pt modelId="{50419FC8-0F3C-4974-A0A9-A8176A3584ED}" type="sibTrans" cxnId="{5D81D0A7-72A4-4774-8B9B-890845F22029}">
      <dgm:prSet/>
      <dgm:spPr/>
      <dgm:t>
        <a:bodyPr/>
        <a:lstStyle/>
        <a:p>
          <a:endParaRPr lang="ru-RU"/>
        </a:p>
      </dgm:t>
    </dgm:pt>
    <dgm:pt modelId="{0B342023-5C20-4015-9DDE-A44D47A1E9AA}" type="pres">
      <dgm:prSet presAssocID="{138F9A57-641B-49DB-BE26-293D2907E31B}" presName="Name0" presStyleCnt="0">
        <dgm:presLayoutVars>
          <dgm:dir/>
          <dgm:animLvl val="lvl"/>
          <dgm:resizeHandles val="exact"/>
        </dgm:presLayoutVars>
      </dgm:prSet>
      <dgm:spPr/>
    </dgm:pt>
    <dgm:pt modelId="{1B7A716F-0346-4987-B03C-3236FB3525D7}" type="pres">
      <dgm:prSet presAssocID="{1E11E5DE-69C3-40B1-91D1-7D5102D5C0A7}" presName="Name8" presStyleCnt="0"/>
      <dgm:spPr/>
    </dgm:pt>
    <dgm:pt modelId="{E8FEBD74-72BB-4429-A460-C91D0FD4A03F}" type="pres">
      <dgm:prSet presAssocID="{1E11E5DE-69C3-40B1-91D1-7D5102D5C0A7}" presName="level" presStyleLbl="node1" presStyleIdx="0" presStyleCnt="4">
        <dgm:presLayoutVars>
          <dgm:chMax val="1"/>
          <dgm:bulletEnabled val="1"/>
        </dgm:presLayoutVars>
      </dgm:prSet>
      <dgm:spPr/>
      <dgm:t>
        <a:bodyPr/>
        <a:lstStyle/>
        <a:p>
          <a:endParaRPr lang="ru-RU"/>
        </a:p>
      </dgm:t>
    </dgm:pt>
    <dgm:pt modelId="{8AD2E8FA-AF6D-49CB-8B3E-646198DF712C}" type="pres">
      <dgm:prSet presAssocID="{1E11E5DE-69C3-40B1-91D1-7D5102D5C0A7}" presName="levelTx" presStyleLbl="revTx" presStyleIdx="0" presStyleCnt="0">
        <dgm:presLayoutVars>
          <dgm:chMax val="1"/>
          <dgm:bulletEnabled val="1"/>
        </dgm:presLayoutVars>
      </dgm:prSet>
      <dgm:spPr/>
      <dgm:t>
        <a:bodyPr/>
        <a:lstStyle/>
        <a:p>
          <a:endParaRPr lang="ru-RU"/>
        </a:p>
      </dgm:t>
    </dgm:pt>
    <dgm:pt modelId="{31EFDF91-2711-4D0D-92D9-238A5750DE99}" type="pres">
      <dgm:prSet presAssocID="{BB22E1A6-ED78-429C-91BB-ED167771F56B}" presName="Name8" presStyleCnt="0"/>
      <dgm:spPr/>
    </dgm:pt>
    <dgm:pt modelId="{532E0A38-D92D-4E64-A246-0F27796DCD51}" type="pres">
      <dgm:prSet presAssocID="{BB22E1A6-ED78-429C-91BB-ED167771F56B}" presName="level" presStyleLbl="node1" presStyleIdx="1" presStyleCnt="4">
        <dgm:presLayoutVars>
          <dgm:chMax val="1"/>
          <dgm:bulletEnabled val="1"/>
        </dgm:presLayoutVars>
      </dgm:prSet>
      <dgm:spPr/>
      <dgm:t>
        <a:bodyPr/>
        <a:lstStyle/>
        <a:p>
          <a:endParaRPr lang="ru-RU"/>
        </a:p>
      </dgm:t>
    </dgm:pt>
    <dgm:pt modelId="{9BD546D1-18C5-4AED-AEE6-684319D671EE}" type="pres">
      <dgm:prSet presAssocID="{BB22E1A6-ED78-429C-91BB-ED167771F56B}" presName="levelTx" presStyleLbl="revTx" presStyleIdx="0" presStyleCnt="0">
        <dgm:presLayoutVars>
          <dgm:chMax val="1"/>
          <dgm:bulletEnabled val="1"/>
        </dgm:presLayoutVars>
      </dgm:prSet>
      <dgm:spPr/>
      <dgm:t>
        <a:bodyPr/>
        <a:lstStyle/>
        <a:p>
          <a:endParaRPr lang="ru-RU"/>
        </a:p>
      </dgm:t>
    </dgm:pt>
    <dgm:pt modelId="{13F81AE8-8CA4-4BCD-BBE3-CD7194174D19}" type="pres">
      <dgm:prSet presAssocID="{15B848B3-FC6F-400D-B44A-F6AEC9C69525}" presName="Name8" presStyleCnt="0"/>
      <dgm:spPr/>
    </dgm:pt>
    <dgm:pt modelId="{DB25CE3B-D812-4CDE-B02D-80AA01750499}" type="pres">
      <dgm:prSet presAssocID="{15B848B3-FC6F-400D-B44A-F6AEC9C69525}" presName="level" presStyleLbl="node1" presStyleIdx="2" presStyleCnt="4">
        <dgm:presLayoutVars>
          <dgm:chMax val="1"/>
          <dgm:bulletEnabled val="1"/>
        </dgm:presLayoutVars>
      </dgm:prSet>
      <dgm:spPr/>
      <dgm:t>
        <a:bodyPr/>
        <a:lstStyle/>
        <a:p>
          <a:endParaRPr lang="ru-RU"/>
        </a:p>
      </dgm:t>
    </dgm:pt>
    <dgm:pt modelId="{54CED8F1-6783-4E27-931E-FB181CE6B8AF}" type="pres">
      <dgm:prSet presAssocID="{15B848B3-FC6F-400D-B44A-F6AEC9C69525}" presName="levelTx" presStyleLbl="revTx" presStyleIdx="0" presStyleCnt="0">
        <dgm:presLayoutVars>
          <dgm:chMax val="1"/>
          <dgm:bulletEnabled val="1"/>
        </dgm:presLayoutVars>
      </dgm:prSet>
      <dgm:spPr/>
      <dgm:t>
        <a:bodyPr/>
        <a:lstStyle/>
        <a:p>
          <a:endParaRPr lang="ru-RU"/>
        </a:p>
      </dgm:t>
    </dgm:pt>
    <dgm:pt modelId="{DFC42BDB-A293-4865-9430-DABE2DF0E218}" type="pres">
      <dgm:prSet presAssocID="{F61AFB98-6C2E-4560-810A-19F87A876E67}" presName="Name8" presStyleCnt="0"/>
      <dgm:spPr/>
    </dgm:pt>
    <dgm:pt modelId="{808B02E9-A039-4FBC-A6E8-EA5B1D0AB505}" type="pres">
      <dgm:prSet presAssocID="{F61AFB98-6C2E-4560-810A-19F87A876E67}" presName="level" presStyleLbl="node1" presStyleIdx="3" presStyleCnt="4" custLinFactNeighborY="1449">
        <dgm:presLayoutVars>
          <dgm:chMax val="1"/>
          <dgm:bulletEnabled val="1"/>
        </dgm:presLayoutVars>
      </dgm:prSet>
      <dgm:spPr/>
      <dgm:t>
        <a:bodyPr/>
        <a:lstStyle/>
        <a:p>
          <a:endParaRPr lang="ru-RU"/>
        </a:p>
      </dgm:t>
    </dgm:pt>
    <dgm:pt modelId="{259FE7FE-63FD-43EA-8398-7A8D26F2EFF4}" type="pres">
      <dgm:prSet presAssocID="{F61AFB98-6C2E-4560-810A-19F87A876E67}" presName="levelTx" presStyleLbl="revTx" presStyleIdx="0" presStyleCnt="0">
        <dgm:presLayoutVars>
          <dgm:chMax val="1"/>
          <dgm:bulletEnabled val="1"/>
        </dgm:presLayoutVars>
      </dgm:prSet>
      <dgm:spPr/>
      <dgm:t>
        <a:bodyPr/>
        <a:lstStyle/>
        <a:p>
          <a:endParaRPr lang="ru-RU"/>
        </a:p>
      </dgm:t>
    </dgm:pt>
  </dgm:ptLst>
  <dgm:cxnLst>
    <dgm:cxn modelId="{0092A073-FF05-4BDF-B974-4456F25E64F8}" type="presOf" srcId="{F61AFB98-6C2E-4560-810A-19F87A876E67}" destId="{259FE7FE-63FD-43EA-8398-7A8D26F2EFF4}" srcOrd="1" destOrd="0" presId="urn:microsoft.com/office/officeart/2005/8/layout/pyramid1"/>
    <dgm:cxn modelId="{3EAF7214-4FAB-4309-A8FE-3AA6227BEE83}" type="presOf" srcId="{1E11E5DE-69C3-40B1-91D1-7D5102D5C0A7}" destId="{E8FEBD74-72BB-4429-A460-C91D0FD4A03F}" srcOrd="0" destOrd="0" presId="urn:microsoft.com/office/officeart/2005/8/layout/pyramid1"/>
    <dgm:cxn modelId="{5D81D0A7-72A4-4774-8B9B-890845F22029}" srcId="{138F9A57-641B-49DB-BE26-293D2907E31B}" destId="{15B848B3-FC6F-400D-B44A-F6AEC9C69525}" srcOrd="2" destOrd="0" parTransId="{540B9B61-1C2A-4613-9E4E-0A80E845A612}" sibTransId="{50419FC8-0F3C-4974-A0A9-A8176A3584ED}"/>
    <dgm:cxn modelId="{D089980C-78F0-4785-9D04-22401311E872}" type="presOf" srcId="{15B848B3-FC6F-400D-B44A-F6AEC9C69525}" destId="{DB25CE3B-D812-4CDE-B02D-80AA01750499}" srcOrd="0" destOrd="0" presId="urn:microsoft.com/office/officeart/2005/8/layout/pyramid1"/>
    <dgm:cxn modelId="{8735CF74-6673-412F-AF65-17BFA8B8E364}" srcId="{138F9A57-641B-49DB-BE26-293D2907E31B}" destId="{1E11E5DE-69C3-40B1-91D1-7D5102D5C0A7}" srcOrd="0" destOrd="0" parTransId="{E9E1ECF8-EFCD-436A-88C2-FB675BE47265}" sibTransId="{D43F2032-43AA-41BA-B605-8D8E5D759CA6}"/>
    <dgm:cxn modelId="{BC80B166-87EF-453F-8FAD-580EE79DBBAC}" type="presOf" srcId="{138F9A57-641B-49DB-BE26-293D2907E31B}" destId="{0B342023-5C20-4015-9DDE-A44D47A1E9AA}" srcOrd="0" destOrd="0" presId="urn:microsoft.com/office/officeart/2005/8/layout/pyramid1"/>
    <dgm:cxn modelId="{41EED06D-385A-48CB-ADF0-75F48E288A1C}" type="presOf" srcId="{BB22E1A6-ED78-429C-91BB-ED167771F56B}" destId="{532E0A38-D92D-4E64-A246-0F27796DCD51}" srcOrd="0" destOrd="0" presId="urn:microsoft.com/office/officeart/2005/8/layout/pyramid1"/>
    <dgm:cxn modelId="{B1AD38B1-7541-43B5-8473-2EB393633CE1}" type="presOf" srcId="{1E11E5DE-69C3-40B1-91D1-7D5102D5C0A7}" destId="{8AD2E8FA-AF6D-49CB-8B3E-646198DF712C}" srcOrd="1" destOrd="0" presId="urn:microsoft.com/office/officeart/2005/8/layout/pyramid1"/>
    <dgm:cxn modelId="{B8F7BC4C-A027-4753-AD87-F952E2F1D119}" srcId="{138F9A57-641B-49DB-BE26-293D2907E31B}" destId="{F61AFB98-6C2E-4560-810A-19F87A876E67}" srcOrd="3" destOrd="0" parTransId="{D681F42C-9FE3-432E-92E7-89A69F958E8C}" sibTransId="{C5B7CE39-0D20-488A-AFC4-60EB4A9F5247}"/>
    <dgm:cxn modelId="{2A2B744B-AF29-4044-BF92-17909D65EA9A}" type="presOf" srcId="{F61AFB98-6C2E-4560-810A-19F87A876E67}" destId="{808B02E9-A039-4FBC-A6E8-EA5B1D0AB505}" srcOrd="0" destOrd="0" presId="urn:microsoft.com/office/officeart/2005/8/layout/pyramid1"/>
    <dgm:cxn modelId="{DCB2D882-C45F-4C32-943A-4E7B501FC891}" type="presOf" srcId="{15B848B3-FC6F-400D-B44A-F6AEC9C69525}" destId="{54CED8F1-6783-4E27-931E-FB181CE6B8AF}" srcOrd="1" destOrd="0" presId="urn:microsoft.com/office/officeart/2005/8/layout/pyramid1"/>
    <dgm:cxn modelId="{C83392E7-B830-4A47-AF24-A0085B89BF17}" srcId="{138F9A57-641B-49DB-BE26-293D2907E31B}" destId="{BB22E1A6-ED78-429C-91BB-ED167771F56B}" srcOrd="1" destOrd="0" parTransId="{212A5993-9829-4864-B4E4-55786BDAF26B}" sibTransId="{B25724CA-A6D7-4A02-9999-E44A9D1EDD80}"/>
    <dgm:cxn modelId="{548D5433-A700-4C5E-B8CD-1242A700969D}" type="presOf" srcId="{BB22E1A6-ED78-429C-91BB-ED167771F56B}" destId="{9BD546D1-18C5-4AED-AEE6-684319D671EE}" srcOrd="1" destOrd="0" presId="urn:microsoft.com/office/officeart/2005/8/layout/pyramid1"/>
    <dgm:cxn modelId="{49F894BC-71D3-47FE-AF0C-533584007CFC}" type="presParOf" srcId="{0B342023-5C20-4015-9DDE-A44D47A1E9AA}" destId="{1B7A716F-0346-4987-B03C-3236FB3525D7}" srcOrd="0" destOrd="0" presId="urn:microsoft.com/office/officeart/2005/8/layout/pyramid1"/>
    <dgm:cxn modelId="{B623FCE7-892A-4016-BD8A-01BE1AF6BD41}" type="presParOf" srcId="{1B7A716F-0346-4987-B03C-3236FB3525D7}" destId="{E8FEBD74-72BB-4429-A460-C91D0FD4A03F}" srcOrd="0" destOrd="0" presId="urn:microsoft.com/office/officeart/2005/8/layout/pyramid1"/>
    <dgm:cxn modelId="{8F807AFF-B8E8-4722-82AD-0194F6948B8A}" type="presParOf" srcId="{1B7A716F-0346-4987-B03C-3236FB3525D7}" destId="{8AD2E8FA-AF6D-49CB-8B3E-646198DF712C}" srcOrd="1" destOrd="0" presId="urn:microsoft.com/office/officeart/2005/8/layout/pyramid1"/>
    <dgm:cxn modelId="{0E8F9C8C-B89A-4215-BD07-6F2558420ED8}" type="presParOf" srcId="{0B342023-5C20-4015-9DDE-A44D47A1E9AA}" destId="{31EFDF91-2711-4D0D-92D9-238A5750DE99}" srcOrd="1" destOrd="0" presId="urn:microsoft.com/office/officeart/2005/8/layout/pyramid1"/>
    <dgm:cxn modelId="{E1186267-845D-4A23-AB69-34866F043ADC}" type="presParOf" srcId="{31EFDF91-2711-4D0D-92D9-238A5750DE99}" destId="{532E0A38-D92D-4E64-A246-0F27796DCD51}" srcOrd="0" destOrd="0" presId="urn:microsoft.com/office/officeart/2005/8/layout/pyramid1"/>
    <dgm:cxn modelId="{EA993D42-BFD1-4016-8DF7-EB8D5B4B012C}" type="presParOf" srcId="{31EFDF91-2711-4D0D-92D9-238A5750DE99}" destId="{9BD546D1-18C5-4AED-AEE6-684319D671EE}" srcOrd="1" destOrd="0" presId="urn:microsoft.com/office/officeart/2005/8/layout/pyramid1"/>
    <dgm:cxn modelId="{EE878A23-9C5F-4F91-83DA-235CF2B77998}" type="presParOf" srcId="{0B342023-5C20-4015-9DDE-A44D47A1E9AA}" destId="{13F81AE8-8CA4-4BCD-BBE3-CD7194174D19}" srcOrd="2" destOrd="0" presId="urn:microsoft.com/office/officeart/2005/8/layout/pyramid1"/>
    <dgm:cxn modelId="{EDECD575-BA70-445C-995F-FCD844D14BE7}" type="presParOf" srcId="{13F81AE8-8CA4-4BCD-BBE3-CD7194174D19}" destId="{DB25CE3B-D812-4CDE-B02D-80AA01750499}" srcOrd="0" destOrd="0" presId="urn:microsoft.com/office/officeart/2005/8/layout/pyramid1"/>
    <dgm:cxn modelId="{475101F6-775C-4920-A6CE-E10A7250C7EF}" type="presParOf" srcId="{13F81AE8-8CA4-4BCD-BBE3-CD7194174D19}" destId="{54CED8F1-6783-4E27-931E-FB181CE6B8AF}" srcOrd="1" destOrd="0" presId="urn:microsoft.com/office/officeart/2005/8/layout/pyramid1"/>
    <dgm:cxn modelId="{1D2CA487-115D-4E7D-9266-0BB56FD6A532}" type="presParOf" srcId="{0B342023-5C20-4015-9DDE-A44D47A1E9AA}" destId="{DFC42BDB-A293-4865-9430-DABE2DF0E218}" srcOrd="3" destOrd="0" presId="urn:microsoft.com/office/officeart/2005/8/layout/pyramid1"/>
    <dgm:cxn modelId="{31DC8ACE-9F52-44C1-A1C9-26B712337A5C}" type="presParOf" srcId="{DFC42BDB-A293-4865-9430-DABE2DF0E218}" destId="{808B02E9-A039-4FBC-A6E8-EA5B1D0AB505}" srcOrd="0" destOrd="0" presId="urn:microsoft.com/office/officeart/2005/8/layout/pyramid1"/>
    <dgm:cxn modelId="{8C354DE7-FD34-4691-A902-523D359667A8}" type="presParOf" srcId="{DFC42BDB-A293-4865-9430-DABE2DF0E218}" destId="{259FE7FE-63FD-43EA-8398-7A8D26F2EFF4}" srcOrd="1" destOrd="0" presId="urn:microsoft.com/office/officeart/2005/8/layout/pyramid1"/>
  </dgm:cxnLst>
  <dgm:bg/>
  <dgm:whole/>
</dgm:dataModel>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6806E2-109F-4E5D-80CF-6963624B0E55}" type="datetimeFigureOut">
              <a:rPr lang="ru-RU" smtClean="0"/>
              <a:pPr/>
              <a:t>вт 09.04.24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5B50BE-6942-422C-823F-8B81FE97AFA7}"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43000" y="685800"/>
            <a:ext cx="4572000" cy="34290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76D8710-C1F7-456F-ACD4-57F616EF493D}" type="slidenum">
              <a:rPr lang="ru-RU" smtClean="0"/>
              <a:pPr/>
              <a:t>2</a:t>
            </a:fld>
            <a:endParaRPr lang="ru-RU"/>
          </a:p>
        </p:txBody>
      </p:sp>
    </p:spTree>
    <p:extLst>
      <p:ext uri="{BB962C8B-B14F-4D97-AF65-F5344CB8AC3E}">
        <p14:creationId xmlns:p14="http://schemas.microsoft.com/office/powerpoint/2010/main" xmlns="" val="335527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43000" y="685800"/>
            <a:ext cx="4572000" cy="34290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76D8710-C1F7-456F-ACD4-57F616EF493D}" type="slidenum">
              <a:rPr lang="ru-RU" smtClean="0"/>
              <a:pPr/>
              <a:t>4</a:t>
            </a:fld>
            <a:endParaRPr lang="ru-RU"/>
          </a:p>
        </p:txBody>
      </p:sp>
    </p:spTree>
    <p:extLst>
      <p:ext uri="{BB962C8B-B14F-4D97-AF65-F5344CB8AC3E}">
        <p14:creationId xmlns:p14="http://schemas.microsoft.com/office/powerpoint/2010/main" xmlns="" val="335527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43000" y="685800"/>
            <a:ext cx="4572000" cy="34290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76D8710-C1F7-456F-ACD4-57F616EF493D}" type="slidenum">
              <a:rPr lang="ru-RU" smtClean="0"/>
              <a:pPr/>
              <a:t>9</a:t>
            </a:fld>
            <a:endParaRPr lang="ru-RU"/>
          </a:p>
        </p:txBody>
      </p:sp>
    </p:spTree>
    <p:extLst>
      <p:ext uri="{BB962C8B-B14F-4D97-AF65-F5344CB8AC3E}">
        <p14:creationId xmlns:p14="http://schemas.microsoft.com/office/powerpoint/2010/main" xmlns="" val="3894888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7"/>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113D533-D530-4E90-9B09-CBCE52F432BE}" type="datetimeFigureOut">
              <a:rPr lang="ru-RU" smtClean="0"/>
              <a:pPr/>
              <a:t>вт 09.04.24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447EF0F-CF0E-452D-B2A4-552525C8E45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113D533-D530-4E90-9B09-CBCE52F432BE}" type="datetimeFigureOut">
              <a:rPr lang="ru-RU" smtClean="0"/>
              <a:pPr/>
              <a:t>вт 09.04.24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447EF0F-CF0E-452D-B2A4-552525C8E45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0"/>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40"/>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113D533-D530-4E90-9B09-CBCE52F432BE}" type="datetimeFigureOut">
              <a:rPr lang="ru-RU" smtClean="0"/>
              <a:pPr/>
              <a:t>вт 09.04.24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447EF0F-CF0E-452D-B2A4-552525C8E456}"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Текстовый слайд">
    <p:spTree>
      <p:nvGrpSpPr>
        <p:cNvPr id="1" name=""/>
        <p:cNvGrpSpPr/>
        <p:nvPr/>
      </p:nvGrpSpPr>
      <p:grpSpPr>
        <a:xfrm>
          <a:off x="0" y="0"/>
          <a:ext cx="0" cy="0"/>
          <a:chOff x="0" y="0"/>
          <a:chExt cx="0" cy="0"/>
        </a:xfrm>
      </p:grpSpPr>
      <p:graphicFrame>
        <p:nvGraphicFramePr>
          <p:cNvPr id="3" name="Объект 2" hidden="1"/>
          <p:cNvGraphicFramePr>
            <a:graphicFrameLocks noChangeAspect="1"/>
          </p:cNvGraphicFramePr>
          <p:nvPr userDrawn="1">
            <p:custDataLst>
              <p:tags r:id="rId2"/>
            </p:custDataLst>
            <p:extLst/>
          </p:nvPr>
        </p:nvGraphicFramePr>
        <p:xfrm>
          <a:off x="1589" y="1592"/>
          <a:ext cx="1587" cy="1587"/>
        </p:xfrm>
        <a:graphic>
          <a:graphicData uri="http://schemas.openxmlformats.org/presentationml/2006/ole">
            <p:oleObj spid="_x0000_s20482" name="Слайд think-cell" r:id="rId4" imgW="360" imgH="360" progId="">
              <p:embed/>
            </p:oleObj>
          </a:graphicData>
        </a:graphic>
      </p:graphicFrame>
      <p:sp>
        <p:nvSpPr>
          <p:cNvPr id="14" name="Текст 10"/>
          <p:cNvSpPr>
            <a:spLocks noGrp="1"/>
          </p:cNvSpPr>
          <p:nvPr>
            <p:ph type="body" sz="quarter" idx="12"/>
          </p:nvPr>
        </p:nvSpPr>
        <p:spPr>
          <a:xfrm>
            <a:off x="250825" y="1147482"/>
            <a:ext cx="8640000" cy="4801798"/>
          </a:xfrm>
          <a:prstGeom prst="rect">
            <a:avLst/>
          </a:prstGeom>
        </p:spPr>
        <p:txBody>
          <a:bodyPr/>
          <a:lstStyle>
            <a:lvl1pPr>
              <a:spcBef>
                <a:spcPts val="600"/>
              </a:spcBef>
              <a:buClr>
                <a:srgbClr val="2D3494"/>
              </a:buClr>
              <a:defRPr sz="1800" b="0" i="0">
                <a:solidFill>
                  <a:schemeClr val="tx1">
                    <a:lumMod val="90000"/>
                    <a:lumOff val="10000"/>
                  </a:schemeClr>
                </a:solidFill>
                <a:latin typeface="Calibri" panose="020F0502020204030204" pitchFamily="34" charset="0"/>
              </a:defRPr>
            </a:lvl1pPr>
            <a:lvl2pPr>
              <a:spcBef>
                <a:spcPts val="600"/>
              </a:spcBef>
              <a:buClr>
                <a:srgbClr val="2D3494"/>
              </a:buClr>
              <a:defRPr sz="1800">
                <a:solidFill>
                  <a:schemeClr val="tx1">
                    <a:lumMod val="90000"/>
                    <a:lumOff val="10000"/>
                  </a:schemeClr>
                </a:solidFill>
                <a:latin typeface="Calibri" panose="020F0502020204030204" pitchFamily="34" charset="0"/>
              </a:defRPr>
            </a:lvl2pPr>
            <a:lvl3pPr>
              <a:buClr>
                <a:srgbClr val="2D3494"/>
              </a:buClr>
              <a:defRPr sz="1800">
                <a:solidFill>
                  <a:schemeClr val="tx1">
                    <a:lumMod val="90000"/>
                    <a:lumOff val="10000"/>
                  </a:schemeClr>
                </a:solidFill>
                <a:latin typeface="Calibri" panose="020F0502020204030204" pitchFamily="34" charset="0"/>
              </a:defRPr>
            </a:lvl3pPr>
            <a:lvl4pPr>
              <a:buClr>
                <a:srgbClr val="2D3494"/>
              </a:buClr>
              <a:defRPr sz="1800">
                <a:solidFill>
                  <a:schemeClr val="tx1">
                    <a:lumMod val="90000"/>
                    <a:lumOff val="10000"/>
                  </a:schemeClr>
                </a:solidFill>
                <a:latin typeface="Calibri" panose="020F0502020204030204" pitchFamily="34" charset="0"/>
              </a:defRPr>
            </a:lvl4pPr>
            <a:lvl5pPr>
              <a:buClr>
                <a:srgbClr val="2D3494"/>
              </a:buClr>
              <a:defRPr sz="1800">
                <a:solidFill>
                  <a:schemeClr val="tx1">
                    <a:lumMod val="90000"/>
                    <a:lumOff val="10000"/>
                  </a:schemeClr>
                </a:solidFill>
                <a:latin typeface="Calibri" panose="020F0502020204030204" pitchFamily="34" charset="0"/>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6" name="Текст 8"/>
          <p:cNvSpPr>
            <a:spLocks noGrp="1"/>
          </p:cNvSpPr>
          <p:nvPr>
            <p:ph type="body" sz="quarter" idx="13" hasCustomPrompt="1"/>
          </p:nvPr>
        </p:nvSpPr>
        <p:spPr>
          <a:xfrm>
            <a:off x="250825" y="6400169"/>
            <a:ext cx="8640000" cy="288000"/>
          </a:xfrm>
          <a:prstGeom prst="rect">
            <a:avLst/>
          </a:prstGeom>
        </p:spPr>
        <p:txBody>
          <a:bodyPr lIns="0" tIns="0" rIns="0" bIns="0" anchor="b" anchorCtr="0"/>
          <a:lstStyle>
            <a:lvl1pPr>
              <a:spcBef>
                <a:spcPts val="300"/>
              </a:spcBef>
              <a:defRPr sz="800" b="0" i="0" baseline="0">
                <a:solidFill>
                  <a:schemeClr val="tx1">
                    <a:lumMod val="90000"/>
                    <a:lumOff val="10000"/>
                  </a:schemeClr>
                </a:solidFill>
                <a:latin typeface="Calibri" panose="020F0502020204030204" pitchFamily="34" charset="0"/>
              </a:defRPr>
            </a:lvl1pPr>
          </a:lstStyle>
          <a:p>
            <a:pPr lvl="0"/>
            <a:r>
              <a:rPr lang="ru-RU" dirty="0"/>
              <a:t>Примечания: 1 –</a:t>
            </a:r>
            <a:br>
              <a:rPr lang="ru-RU" dirty="0"/>
            </a:br>
            <a:r>
              <a:rPr lang="ru-RU" dirty="0"/>
              <a:t>Источники:</a:t>
            </a:r>
          </a:p>
        </p:txBody>
      </p:sp>
      <p:sp>
        <p:nvSpPr>
          <p:cNvPr id="10" name="Заголовок 1"/>
          <p:cNvSpPr>
            <a:spLocks noGrp="1"/>
          </p:cNvSpPr>
          <p:nvPr>
            <p:ph type="title" hasCustomPrompt="1"/>
          </p:nvPr>
        </p:nvSpPr>
        <p:spPr>
          <a:xfrm>
            <a:off x="250826" y="129440"/>
            <a:ext cx="8639999" cy="648642"/>
          </a:xfrm>
          <a:prstGeom prst="rect">
            <a:avLst/>
          </a:prstGeom>
        </p:spPr>
        <p:txBody>
          <a:bodyPr vert="horz" lIns="91440" tIns="45720" rIns="91440" bIns="45720" rtlCol="0" anchor="t">
            <a:noAutofit/>
          </a:bodyPr>
          <a:lstStyle>
            <a:lvl1pPr>
              <a:lnSpc>
                <a:spcPct val="100000"/>
              </a:lnSpc>
              <a:defRPr sz="2400" b="1">
                <a:solidFill>
                  <a:srgbClr val="2D3494"/>
                </a:solidFill>
                <a:latin typeface="Calibri" panose="020F0502020204030204" pitchFamily="34" charset="0"/>
              </a:defRPr>
            </a:lvl1pPr>
          </a:lstStyle>
          <a:p>
            <a:r>
              <a:rPr lang="ru-RU" dirty="0"/>
              <a:t>ЗАГОЛОВОК</a:t>
            </a:r>
            <a:br>
              <a:rPr lang="ru-RU" dirty="0"/>
            </a:br>
            <a:r>
              <a:rPr lang="ru-RU" dirty="0" err="1"/>
              <a:t>ЗАГОЛОВОК</a:t>
            </a:r>
            <a:endParaRPr lang="ru-RU" dirty="0"/>
          </a:p>
        </p:txBody>
      </p:sp>
      <p:sp>
        <p:nvSpPr>
          <p:cNvPr id="12" name="Прямоугольник 11"/>
          <p:cNvSpPr/>
          <p:nvPr userDrawn="1"/>
        </p:nvSpPr>
        <p:spPr>
          <a:xfrm rot="16200000">
            <a:off x="1596455" y="-593614"/>
            <a:ext cx="45719" cy="3240000"/>
          </a:xfrm>
          <a:prstGeom prst="rect">
            <a:avLst/>
          </a:prstGeom>
          <a:solidFill>
            <a:srgbClr val="EB2049"/>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ru-RU" sz="1200" dirty="0" err="1">
              <a:solidFill>
                <a:srgbClr val="EB2049"/>
              </a:solidFill>
            </a:endParaRPr>
          </a:p>
        </p:txBody>
      </p:sp>
      <p:sp>
        <p:nvSpPr>
          <p:cNvPr id="13" name="Прямоугольник 12"/>
          <p:cNvSpPr/>
          <p:nvPr userDrawn="1"/>
        </p:nvSpPr>
        <p:spPr>
          <a:xfrm rot="16200000">
            <a:off x="1592999" y="-607987"/>
            <a:ext cx="54000" cy="3240000"/>
          </a:xfrm>
          <a:prstGeom prst="rect">
            <a:avLst/>
          </a:prstGeom>
          <a:solidFill>
            <a:srgbClr val="2D3494"/>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ru-RU" sz="1200" dirty="0" err="1">
              <a:solidFill>
                <a:schemeClr val="bg1"/>
              </a:solidFill>
            </a:endParaRPr>
          </a:p>
        </p:txBody>
      </p:sp>
      <p:pic>
        <p:nvPicPr>
          <p:cNvPr id="11" name="Рисунок 10"/>
          <p:cNvPicPr>
            <a:picLocks noChangeAspect="1"/>
          </p:cNvPicPr>
          <p:nvPr userDrawn="1"/>
        </p:nvPicPr>
        <p:blipFill>
          <a:blip r:embed="rId5" cstate="print"/>
          <a:stretch>
            <a:fillRect/>
          </a:stretch>
        </p:blipFill>
        <p:spPr>
          <a:xfrm>
            <a:off x="6722023" y="6261425"/>
            <a:ext cx="2222010" cy="439567"/>
          </a:xfrm>
          <a:prstGeom prst="rect">
            <a:avLst/>
          </a:prstGeom>
        </p:spPr>
      </p:pic>
    </p:spTree>
    <p:extLst>
      <p:ext uri="{BB962C8B-B14F-4D97-AF65-F5344CB8AC3E}">
        <p14:creationId xmlns="" xmlns:p14="http://schemas.microsoft.com/office/powerpoint/2010/main" val="2380390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113D533-D530-4E90-9B09-CBCE52F432BE}" type="datetimeFigureOut">
              <a:rPr lang="ru-RU" smtClean="0"/>
              <a:pPr/>
              <a:t>вт 09.04.24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447EF0F-CF0E-452D-B2A4-552525C8E45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2"/>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113D533-D530-4E90-9B09-CBCE52F432BE}" type="datetimeFigureOut">
              <a:rPr lang="ru-RU" smtClean="0"/>
              <a:pPr/>
              <a:t>вт 09.04.24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447EF0F-CF0E-452D-B2A4-552525C8E456}"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113D533-D530-4E90-9B09-CBCE52F432BE}" type="datetimeFigureOut">
              <a:rPr lang="ru-RU" smtClean="0"/>
              <a:pPr/>
              <a:t>вт 09.04.24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447EF0F-CF0E-452D-B2A4-552525C8E45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113D533-D530-4E90-9B09-CBCE52F432BE}" type="datetimeFigureOut">
              <a:rPr lang="ru-RU" smtClean="0"/>
              <a:pPr/>
              <a:t>вт 09.04.24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447EF0F-CF0E-452D-B2A4-552525C8E45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113D533-D530-4E90-9B09-CBCE52F432BE}" type="datetimeFigureOut">
              <a:rPr lang="ru-RU" smtClean="0"/>
              <a:pPr/>
              <a:t>вт 09.04.24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447EF0F-CF0E-452D-B2A4-552525C8E45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113D533-D530-4E90-9B09-CBCE52F432BE}" type="datetimeFigureOut">
              <a:rPr lang="ru-RU" smtClean="0"/>
              <a:pPr/>
              <a:t>вт 09.04.24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447EF0F-CF0E-452D-B2A4-552525C8E45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113D533-D530-4E90-9B09-CBCE52F432BE}" type="datetimeFigureOut">
              <a:rPr lang="ru-RU" smtClean="0"/>
              <a:pPr/>
              <a:t>вт 09.04.24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447EF0F-CF0E-452D-B2A4-552525C8E45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113D533-D530-4E90-9B09-CBCE52F432BE}" type="datetimeFigureOut">
              <a:rPr lang="ru-RU" smtClean="0"/>
              <a:pPr/>
              <a:t>вт 09.04.24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447EF0F-CF0E-452D-B2A4-552525C8E456}"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13D533-D530-4E90-9B09-CBCE52F432BE}" type="datetimeFigureOut">
              <a:rPr lang="ru-RU" smtClean="0"/>
              <a:pPr/>
              <a:t>вт 09.04.24</a:t>
            </a:fld>
            <a:endParaRPr lang="ru-RU"/>
          </a:p>
        </p:txBody>
      </p:sp>
      <p:sp>
        <p:nvSpPr>
          <p:cNvPr id="5" name="Нижний колонтитул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47EF0F-CF0E-452D-B2A4-552525C8E45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4.png"/><Relationship Id="rId2" Type="http://schemas.openxmlformats.org/officeDocument/2006/relationships/tags" Target="../tags/tag2.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notesSlide" Target="../notesSlides/notesSlide1.xml"/><Relationship Id="rId4"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image" Target="../media/image6.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tags" Target="../tags/tag5.xml"/><Relationship Id="rId7" Type="http://schemas.openxmlformats.org/officeDocument/2006/relationships/image" Target="../media/image4.png"/><Relationship Id="rId2" Type="http://schemas.openxmlformats.org/officeDocument/2006/relationships/tags" Target="../tags/tag4.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notesSlide" Target="../notesSlides/notesSlide2.xml"/><Relationship Id="rId4"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vmlDrawing" Target="../drawings/vmlDrawing4.vml"/><Relationship Id="rId6" Type="http://schemas.openxmlformats.org/officeDocument/2006/relationships/oleObject" Target="../embeddings/oleObject4.bin"/><Relationship Id="rId5" Type="http://schemas.openxmlformats.org/officeDocument/2006/relationships/notesSlide" Target="../notesSlides/notesSlide3.xml"/><Relationship Id="rId4"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9" y="928672"/>
            <a:ext cx="8029604" cy="1470025"/>
          </a:xfrm>
        </p:spPr>
        <p:txBody>
          <a:bodyPr>
            <a:noAutofit/>
          </a:bodyPr>
          <a:lstStyle/>
          <a:p>
            <a:r>
              <a:rPr lang="ru-RU" sz="4000" b="1" dirty="0" smtClean="0">
                <a:solidFill>
                  <a:srgbClr val="003300"/>
                </a:solidFill>
                <a:latin typeface="Times New Roman" pitchFamily="18" charset="0"/>
                <a:ea typeface="Times New Roman" pitchFamily="18" charset="0"/>
                <a:cs typeface="Times New Roman" pitchFamily="18" charset="0"/>
              </a:rPr>
              <a:t>Дисциплина и адаптация</a:t>
            </a:r>
            <a:endParaRPr lang="ru-RU" sz="4000" b="1" dirty="0">
              <a:solidFill>
                <a:srgbClr val="003300"/>
              </a:solidFill>
              <a:latin typeface="Times New Roman" pitchFamily="18" charset="0"/>
              <a:ea typeface="Times New Roman" pitchFamily="18" charset="0"/>
              <a:cs typeface="Times New Roman" pitchFamily="18" charset="0"/>
            </a:endParaRPr>
          </a:p>
        </p:txBody>
      </p:sp>
      <p:sp>
        <p:nvSpPr>
          <p:cNvPr id="3" name="Подзаголовок 2"/>
          <p:cNvSpPr>
            <a:spLocks noGrp="1"/>
          </p:cNvSpPr>
          <p:nvPr>
            <p:ph type="subTitle" idx="1"/>
          </p:nvPr>
        </p:nvSpPr>
        <p:spPr>
          <a:xfrm>
            <a:off x="785786" y="3214686"/>
            <a:ext cx="6400800" cy="1752600"/>
          </a:xfrm>
        </p:spPr>
        <p:txBody>
          <a:bodyPr>
            <a:normAutofit fontScale="62500" lnSpcReduction="20000"/>
          </a:bodyPr>
          <a:lstStyle/>
          <a:p>
            <a:pPr marL="514350" indent="-514350" algn="just">
              <a:buAutoNum type="arabicPeriod"/>
            </a:pPr>
            <a:r>
              <a:rPr lang="ru-RU" dirty="0" smtClean="0"/>
              <a:t>Адаптация в начальной школе</a:t>
            </a:r>
          </a:p>
          <a:p>
            <a:pPr marL="514350" indent="-514350" algn="just">
              <a:buAutoNum type="arabicPeriod"/>
            </a:pPr>
            <a:r>
              <a:rPr lang="ru-RU" dirty="0" smtClean="0"/>
              <a:t>Позитивная дисциплина</a:t>
            </a:r>
          </a:p>
          <a:p>
            <a:pPr marL="514350" indent="-514350" algn="just">
              <a:buAutoNum type="arabicPeriod"/>
            </a:pPr>
            <a:r>
              <a:rPr lang="ru-RU" dirty="0" smtClean="0"/>
              <a:t>Инструменты поддержания позитивной дисциплины в начальной школе</a:t>
            </a:r>
          </a:p>
          <a:p>
            <a:pPr marL="514350" indent="-514350" algn="just">
              <a:buAutoNum type="arabicPeriod"/>
            </a:pPr>
            <a:r>
              <a:rPr lang="ru-RU" dirty="0" err="1" smtClean="0"/>
              <a:t>Индиаидуальный</a:t>
            </a:r>
            <a:r>
              <a:rPr lang="ru-RU" dirty="0" smtClean="0"/>
              <a:t> стиль педагогической деятельности</a:t>
            </a:r>
          </a:p>
        </p:txBody>
      </p:sp>
      <p:sp>
        <p:nvSpPr>
          <p:cNvPr id="4" name="TextBox 3"/>
          <p:cNvSpPr txBox="1"/>
          <p:nvPr/>
        </p:nvSpPr>
        <p:spPr>
          <a:xfrm>
            <a:off x="5857885" y="5357826"/>
            <a:ext cx="3161635" cy="400110"/>
          </a:xfrm>
          <a:prstGeom prst="rect">
            <a:avLst/>
          </a:prstGeom>
          <a:noFill/>
        </p:spPr>
        <p:txBody>
          <a:bodyPr wrap="none" rtlCol="0">
            <a:spAutoFit/>
          </a:bodyPr>
          <a:lstStyle/>
          <a:p>
            <a:r>
              <a:rPr lang="ru-RU" sz="2000" b="1" dirty="0" smtClean="0">
                <a:solidFill>
                  <a:srgbClr val="003300"/>
                </a:solidFill>
              </a:rPr>
              <a:t>Лектор: Баринова Наталия</a:t>
            </a:r>
            <a:endParaRPr lang="ru-RU" sz="2000" b="1" dirty="0">
              <a:solidFill>
                <a:srgbClr val="0033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Рисунок 11" descr="images.png"/>
          <p:cNvPicPr>
            <a:picLocks noChangeAspect="1"/>
          </p:cNvPicPr>
          <p:nvPr/>
        </p:nvPicPr>
        <p:blipFill>
          <a:blip r:embed="rId2"/>
          <a:stretch>
            <a:fillRect/>
          </a:stretch>
        </p:blipFill>
        <p:spPr>
          <a:xfrm rot="1525833">
            <a:off x="3393703" y="1036283"/>
            <a:ext cx="6232833" cy="6232833"/>
          </a:xfrm>
          <a:prstGeom prst="rect">
            <a:avLst/>
          </a:prstGeom>
        </p:spPr>
      </p:pic>
      <p:sp>
        <p:nvSpPr>
          <p:cNvPr id="3" name="Прямоугольник 2"/>
          <p:cNvSpPr/>
          <p:nvPr/>
        </p:nvSpPr>
        <p:spPr>
          <a:xfrm>
            <a:off x="1714480" y="3500438"/>
            <a:ext cx="7500958" cy="1500198"/>
          </a:xfrm>
          <a:prstGeom prst="rect">
            <a:avLst/>
          </a:prstGeom>
          <a:noFill/>
          <a:ln w="76200">
            <a:solidFill>
              <a:srgbClr val="33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000" b="1" dirty="0">
              <a:ln w="76200">
                <a:solidFill>
                  <a:schemeClr val="tx1"/>
                </a:solidFill>
              </a:ln>
              <a:noFill/>
            </a:endParaRPr>
          </a:p>
        </p:txBody>
      </p:sp>
      <p:sp>
        <p:nvSpPr>
          <p:cNvPr id="4" name="Прямоугольник 3"/>
          <p:cNvSpPr/>
          <p:nvPr/>
        </p:nvSpPr>
        <p:spPr>
          <a:xfrm>
            <a:off x="357158" y="5000636"/>
            <a:ext cx="8858280" cy="1857364"/>
          </a:xfrm>
          <a:prstGeom prst="rect">
            <a:avLst/>
          </a:prstGeom>
          <a:noFill/>
          <a:ln w="76200">
            <a:solidFill>
              <a:srgbClr val="33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000" b="1" dirty="0">
              <a:ln w="76200">
                <a:solidFill>
                  <a:schemeClr val="tx1"/>
                </a:solidFill>
              </a:ln>
              <a:noFill/>
            </a:endParaRPr>
          </a:p>
        </p:txBody>
      </p:sp>
      <p:sp>
        <p:nvSpPr>
          <p:cNvPr id="5" name="Прямоугольник 4"/>
          <p:cNvSpPr/>
          <p:nvPr/>
        </p:nvSpPr>
        <p:spPr>
          <a:xfrm>
            <a:off x="2786050" y="1928802"/>
            <a:ext cx="6429388" cy="1500198"/>
          </a:xfrm>
          <a:prstGeom prst="rect">
            <a:avLst/>
          </a:prstGeom>
          <a:noFill/>
          <a:ln w="76200">
            <a:solidFill>
              <a:srgbClr val="33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000" b="1" dirty="0">
              <a:ln w="76200">
                <a:solidFill>
                  <a:schemeClr val="tx1"/>
                </a:solidFill>
              </a:ln>
              <a:noFill/>
            </a:endParaRPr>
          </a:p>
        </p:txBody>
      </p:sp>
      <p:sp>
        <p:nvSpPr>
          <p:cNvPr id="6" name="Прямоугольник 5"/>
          <p:cNvSpPr/>
          <p:nvPr/>
        </p:nvSpPr>
        <p:spPr>
          <a:xfrm>
            <a:off x="4500562" y="428604"/>
            <a:ext cx="4714876" cy="1500198"/>
          </a:xfrm>
          <a:prstGeom prst="rect">
            <a:avLst/>
          </a:prstGeom>
          <a:noFill/>
          <a:ln w="76200">
            <a:solidFill>
              <a:srgbClr val="33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000" b="1" dirty="0">
              <a:ln w="76200">
                <a:solidFill>
                  <a:schemeClr val="tx1"/>
                </a:solidFill>
              </a:ln>
              <a:noFill/>
            </a:endParaRPr>
          </a:p>
        </p:txBody>
      </p:sp>
      <p:sp>
        <p:nvSpPr>
          <p:cNvPr id="7" name="Прямоугольник 6"/>
          <p:cNvSpPr/>
          <p:nvPr/>
        </p:nvSpPr>
        <p:spPr>
          <a:xfrm>
            <a:off x="642910" y="5214950"/>
            <a:ext cx="2643206" cy="1323439"/>
          </a:xfrm>
          <a:prstGeom prst="rect">
            <a:avLst/>
          </a:prstGeom>
        </p:spPr>
        <p:txBody>
          <a:bodyPr wrap="square">
            <a:spAutoFit/>
          </a:bodyPr>
          <a:lstStyle/>
          <a:p>
            <a:pPr algn="ctr"/>
            <a:r>
              <a:rPr lang="ru-RU" sz="2000" b="1" dirty="0" smtClean="0"/>
              <a:t>Шаг № 1. Объективное описание поведения ребенка</a:t>
            </a:r>
            <a:endParaRPr lang="ru-RU" sz="2000" b="1" dirty="0"/>
          </a:p>
        </p:txBody>
      </p:sp>
      <p:sp>
        <p:nvSpPr>
          <p:cNvPr id="8" name="Прямоугольник 7"/>
          <p:cNvSpPr/>
          <p:nvPr/>
        </p:nvSpPr>
        <p:spPr>
          <a:xfrm>
            <a:off x="1928794" y="3714752"/>
            <a:ext cx="3577453" cy="1015663"/>
          </a:xfrm>
          <a:prstGeom prst="rect">
            <a:avLst/>
          </a:prstGeom>
        </p:spPr>
        <p:txBody>
          <a:bodyPr wrap="none">
            <a:spAutoFit/>
          </a:bodyPr>
          <a:lstStyle/>
          <a:p>
            <a:pPr algn="ctr"/>
            <a:r>
              <a:rPr lang="ru-RU" sz="2000" b="1" dirty="0" smtClean="0"/>
              <a:t>Шаг 2</a:t>
            </a:r>
          </a:p>
          <a:p>
            <a:pPr algn="ctr"/>
            <a:r>
              <a:rPr lang="ru-RU" sz="2000" b="1" dirty="0" smtClean="0"/>
              <a:t>Понимание мотива «плохого»</a:t>
            </a:r>
          </a:p>
          <a:p>
            <a:pPr algn="ctr"/>
            <a:r>
              <a:rPr lang="ru-RU" sz="2000" b="1" dirty="0" smtClean="0"/>
              <a:t> поведения.</a:t>
            </a:r>
            <a:endParaRPr lang="ru-RU" sz="2000" b="1" dirty="0"/>
          </a:p>
        </p:txBody>
      </p:sp>
      <p:sp>
        <p:nvSpPr>
          <p:cNvPr id="9" name="Прямоугольник 8"/>
          <p:cNvSpPr/>
          <p:nvPr/>
        </p:nvSpPr>
        <p:spPr>
          <a:xfrm>
            <a:off x="3357554" y="1928802"/>
            <a:ext cx="4572000" cy="1323439"/>
          </a:xfrm>
          <a:prstGeom prst="rect">
            <a:avLst/>
          </a:prstGeom>
        </p:spPr>
        <p:txBody>
          <a:bodyPr>
            <a:spAutoFit/>
          </a:bodyPr>
          <a:lstStyle/>
          <a:p>
            <a:pPr algn="ctr"/>
            <a:r>
              <a:rPr lang="ru-RU" sz="2000" b="1" dirty="0" smtClean="0"/>
              <a:t>Шаг 3</a:t>
            </a:r>
          </a:p>
          <a:p>
            <a:pPr algn="ctr"/>
            <a:r>
              <a:rPr lang="ru-RU" sz="2000" b="1" dirty="0" smtClean="0"/>
              <a:t>Выбор техники педагогического вмешательства для экстренного прекращения «выходки» на уроке</a:t>
            </a:r>
            <a:endParaRPr lang="ru-RU" sz="2000" b="1" dirty="0"/>
          </a:p>
        </p:txBody>
      </p:sp>
      <p:sp>
        <p:nvSpPr>
          <p:cNvPr id="10" name="Прямоугольник 9"/>
          <p:cNvSpPr/>
          <p:nvPr/>
        </p:nvSpPr>
        <p:spPr>
          <a:xfrm>
            <a:off x="4572000" y="642918"/>
            <a:ext cx="4572000" cy="1015663"/>
          </a:xfrm>
          <a:prstGeom prst="rect">
            <a:avLst/>
          </a:prstGeom>
        </p:spPr>
        <p:txBody>
          <a:bodyPr>
            <a:spAutoFit/>
          </a:bodyPr>
          <a:lstStyle/>
          <a:p>
            <a:pPr algn="ctr"/>
            <a:r>
              <a:rPr lang="ru-RU" sz="2000" b="1" dirty="0" smtClean="0"/>
              <a:t>Шаг 4</a:t>
            </a:r>
          </a:p>
          <a:p>
            <a:pPr algn="ctr"/>
            <a:r>
              <a:rPr lang="ru-RU" sz="2000" b="1" dirty="0" smtClean="0"/>
              <a:t>Разработка стратегии и тактики поддержки ученика</a:t>
            </a:r>
            <a:endParaRPr lang="ru-RU" sz="20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2"/>
          <p:cNvSpPr txBox="1">
            <a:spLocks/>
          </p:cNvSpPr>
          <p:nvPr/>
        </p:nvSpPr>
        <p:spPr>
          <a:xfrm>
            <a:off x="250826" y="129440"/>
            <a:ext cx="8639999" cy="648642"/>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4400" b="0" i="0" u="none" strike="noStrike" kern="1200" cap="none" spc="0" normalizeH="0" baseline="0" noProof="0" dirty="0" smtClean="0">
                <a:ln>
                  <a:noFill/>
                </a:ln>
                <a:solidFill>
                  <a:schemeClr val="tx1"/>
                </a:solidFill>
                <a:effectLst/>
                <a:uLnTx/>
                <a:uFillTx/>
                <a:latin typeface="+mj-lt"/>
                <a:ea typeface="+mj-ea"/>
                <a:cs typeface="+mj-cs"/>
              </a:rPr>
              <a:t>Причины</a:t>
            </a:r>
            <a:r>
              <a:rPr kumimoji="0" lang="ru-RU" sz="4400" b="0" i="0" u="none" strike="noStrike" kern="1200" cap="none" spc="0" normalizeH="0" noProof="0" dirty="0" smtClean="0">
                <a:ln>
                  <a:noFill/>
                </a:ln>
                <a:solidFill>
                  <a:schemeClr val="tx1"/>
                </a:solidFill>
                <a:effectLst/>
                <a:uLnTx/>
                <a:uFillTx/>
                <a:latin typeface="+mj-lt"/>
                <a:ea typeface="+mj-ea"/>
                <a:cs typeface="+mj-cs"/>
              </a:rPr>
              <a:t> плохого «поведения»</a:t>
            </a:r>
            <a:r>
              <a:rPr kumimoji="0" lang="ru-RU" sz="4400" b="0" i="0" u="none" strike="noStrike" kern="1200" cap="none" spc="0" normalizeH="0" baseline="0" noProof="0" dirty="0" smtClean="0">
                <a:ln>
                  <a:noFill/>
                </a:ln>
                <a:solidFill>
                  <a:schemeClr val="tx1"/>
                </a:solidFill>
                <a:effectLst/>
                <a:uLnTx/>
                <a:uFillTx/>
                <a:latin typeface="+mj-lt"/>
                <a:ea typeface="+mj-ea"/>
                <a:cs typeface="+mj-cs"/>
              </a:rPr>
              <a:t/>
            </a:r>
            <a:br>
              <a:rPr kumimoji="0" lang="ru-RU" sz="4400" b="0" i="0" u="none" strike="noStrike" kern="1200" cap="none" spc="0" normalizeH="0" baseline="0" noProof="0" dirty="0" smtClean="0">
                <a:ln>
                  <a:noFill/>
                </a:ln>
                <a:solidFill>
                  <a:schemeClr val="tx1"/>
                </a:solidFill>
                <a:effectLst/>
                <a:uLnTx/>
                <a:uFillTx/>
                <a:latin typeface="+mj-lt"/>
                <a:ea typeface="+mj-ea"/>
                <a:cs typeface="+mj-cs"/>
              </a:rPr>
            </a:br>
            <a:endParaRPr kumimoji="0" lang="ru-RU"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Прямоугольник 2"/>
          <p:cNvSpPr/>
          <p:nvPr/>
        </p:nvSpPr>
        <p:spPr>
          <a:xfrm>
            <a:off x="500034" y="1285861"/>
            <a:ext cx="7905846" cy="2616101"/>
          </a:xfrm>
          <a:prstGeom prst="rect">
            <a:avLst/>
          </a:prstGeom>
        </p:spPr>
        <p:txBody>
          <a:bodyPr wrap="square">
            <a:spAutoFit/>
          </a:bodyPr>
          <a:lstStyle/>
          <a:p>
            <a:pPr>
              <a:buClr>
                <a:srgbClr val="92D050"/>
              </a:buClr>
              <a:buFont typeface="Wingdings" pitchFamily="2" charset="2"/>
              <a:buChar char="Ø"/>
            </a:pPr>
            <a:r>
              <a:rPr lang="ru-RU" sz="3200" b="1" dirty="0" smtClean="0"/>
              <a:t>Привлечение внимания</a:t>
            </a:r>
          </a:p>
          <a:p>
            <a:pPr>
              <a:buClr>
                <a:srgbClr val="92D050"/>
              </a:buClr>
              <a:buFont typeface="Wingdings" pitchFamily="2" charset="2"/>
              <a:buChar char="Ø"/>
            </a:pPr>
            <a:r>
              <a:rPr lang="ru-RU" sz="3200" b="1" dirty="0" smtClean="0"/>
              <a:t>Власть</a:t>
            </a:r>
          </a:p>
          <a:p>
            <a:pPr>
              <a:buClr>
                <a:srgbClr val="92D050"/>
              </a:buClr>
              <a:buFont typeface="Wingdings" pitchFamily="2" charset="2"/>
              <a:buChar char="Ø"/>
            </a:pPr>
            <a:r>
              <a:rPr lang="ru-RU" sz="3200" b="1" dirty="0" smtClean="0"/>
              <a:t>Месть</a:t>
            </a:r>
          </a:p>
          <a:p>
            <a:pPr>
              <a:buClr>
                <a:srgbClr val="92D050"/>
              </a:buClr>
              <a:buFont typeface="Wingdings" pitchFamily="2" charset="2"/>
              <a:buChar char="Ø"/>
            </a:pPr>
            <a:r>
              <a:rPr lang="ru-RU" sz="3200" b="1" dirty="0" smtClean="0"/>
              <a:t>Избегание неудачи</a:t>
            </a:r>
          </a:p>
          <a:p>
            <a:pPr marL="285750" indent="-285750">
              <a:lnSpc>
                <a:spcPct val="150000"/>
              </a:lnSpc>
              <a:buClr>
                <a:schemeClr val="accent1">
                  <a:lumMod val="50000"/>
                </a:schemeClr>
              </a:buClr>
              <a:buFont typeface="Wingdings" panose="05000000000000000000" pitchFamily="2" charset="2"/>
              <a:buChar char="Ø"/>
            </a:pPr>
            <a:endParaRPr lang="ru-RU" sz="2400" b="1" dirty="0">
              <a:latin typeface="Marmelad" panose="020B0604020202020204" charset="0"/>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1214422"/>
            <a:ext cx="8215338" cy="4062651"/>
          </a:xfrm>
          <a:prstGeom prst="rect">
            <a:avLst/>
          </a:prstGeom>
        </p:spPr>
        <p:txBody>
          <a:bodyPr wrap="square">
            <a:spAutoFit/>
          </a:bodyPr>
          <a:lstStyle/>
          <a:p>
            <a:r>
              <a:rPr lang="ru-RU" sz="2400" b="1" i="1" dirty="0" smtClean="0">
                <a:solidFill>
                  <a:srgbClr val="336600"/>
                </a:solidFill>
              </a:rPr>
              <a:t>Привлечение внимания </a:t>
            </a:r>
            <a:r>
              <a:rPr lang="ru-RU" sz="2400" i="1" dirty="0" smtClean="0"/>
              <a:t>— </a:t>
            </a:r>
            <a:r>
              <a:rPr lang="ru-RU" sz="2400" dirty="0" smtClean="0"/>
              <a:t>некоторые ученики выбирают «плохое» поведение, чтобы получить особое внимание учителя. Они все время хотят быть в центре внимания, не давая учителю вести урок, а ребятам — понимать учителя.</a:t>
            </a:r>
          </a:p>
          <a:p>
            <a:endParaRPr lang="ru-RU" sz="2400" dirty="0" smtClean="0"/>
          </a:p>
          <a:p>
            <a:r>
              <a:rPr lang="ru-RU" sz="2400" dirty="0" smtClean="0"/>
              <a:t>Уделяйте много внимания тем, кто сегодня ведет себя хорошо. В два, три, десять раз больше внимания за хорошее поведение, чем за плохое!</a:t>
            </a:r>
          </a:p>
          <a:p>
            <a:r>
              <a:rPr lang="ru-RU" sz="2400" dirty="0" smtClean="0"/>
              <a:t>Научите своих учеников просто и открыто просить внимания у учителей или класса, когда они в нем особенно нуждаются.</a:t>
            </a:r>
          </a:p>
          <a:p>
            <a:endParaRPr lang="ru-RU"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85786" y="1428736"/>
            <a:ext cx="7643866" cy="2677656"/>
          </a:xfrm>
          <a:prstGeom prst="rect">
            <a:avLst/>
          </a:prstGeom>
        </p:spPr>
        <p:txBody>
          <a:bodyPr wrap="square">
            <a:spAutoFit/>
          </a:bodyPr>
          <a:lstStyle/>
          <a:p>
            <a:r>
              <a:rPr lang="ru-RU" sz="2400" b="1" i="1" dirty="0" smtClean="0">
                <a:solidFill>
                  <a:srgbClr val="336600"/>
                </a:solidFill>
              </a:rPr>
              <a:t>Власть —</a:t>
            </a:r>
            <a:r>
              <a:rPr lang="ru-RU" i="1" dirty="0" smtClean="0"/>
              <a:t> </a:t>
            </a:r>
            <a:r>
              <a:rPr lang="ru-RU" dirty="0" smtClean="0"/>
              <a:t>некоторые ученики «плохо» ведут себя, потому что для них важно быть главными. Они пытаются установить свою власть над учителем, над всем классом. Своим поведением они фактически говорят: «Ты мне ничего не сделаешь» — и разрушают тем самым установленный в классе порядок.</a:t>
            </a:r>
          </a:p>
          <a:p>
            <a:r>
              <a:rPr lang="ru-RU" dirty="0" smtClean="0"/>
              <a:t>избегайте прямой конфронтации;</a:t>
            </a:r>
          </a:p>
          <a:p>
            <a:r>
              <a:rPr lang="ru-RU" dirty="0" smtClean="0"/>
              <a:t>Позволяйте ученикам проявлять власть и руководить разрешенными способами.</a:t>
            </a:r>
          </a:p>
          <a:p>
            <a:endParaRPr lang="ru-RU"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1071546"/>
            <a:ext cx="8143932" cy="3477875"/>
          </a:xfrm>
          <a:prstGeom prst="rect">
            <a:avLst/>
          </a:prstGeom>
        </p:spPr>
        <p:txBody>
          <a:bodyPr wrap="square">
            <a:spAutoFit/>
          </a:bodyPr>
          <a:lstStyle/>
          <a:p>
            <a:r>
              <a:rPr lang="ru-RU" sz="2000" b="1" i="1" dirty="0" smtClean="0">
                <a:solidFill>
                  <a:srgbClr val="336600"/>
                </a:solidFill>
              </a:rPr>
              <a:t>Месть</a:t>
            </a:r>
            <a:r>
              <a:rPr lang="ru-RU" sz="2000" i="1" dirty="0" smtClean="0"/>
              <a:t> </a:t>
            </a:r>
            <a:r>
              <a:rPr lang="ru-RU" sz="2000" dirty="0" smtClean="0"/>
              <a:t>— для некоторых учеников главной целью их присутствия в классе становится месть за реальную или вымышленную обиду. Мстить они могут как учителю, так и кому-то из ребят или всему миру.</a:t>
            </a:r>
          </a:p>
          <a:p>
            <a:endParaRPr lang="ru-RU" sz="2000" dirty="0" smtClean="0"/>
          </a:p>
          <a:p>
            <a:r>
              <a:rPr lang="ru-RU" sz="2000" dirty="0" smtClean="0"/>
              <a:t>Первый - строить отношения </a:t>
            </a:r>
            <a:r>
              <a:rPr lang="ru-RU" sz="2000" i="1" dirty="0" smtClean="0"/>
              <a:t>со всеми</a:t>
            </a:r>
            <a:r>
              <a:rPr lang="ru-RU" sz="2000" dirty="0" smtClean="0"/>
              <a:t> учениками так, чтобы в них чувствовалась забота о них. Хотя понятно: такой совет означает, что учитель должен обладать личной смелостью и мудростью. В самом деле, естественная реакция на человека, который нас обидел, — негодование. Однако если следовать принципу: «Отличай поступок от того, кто его сделал», можно сделать шаг в позитивном направлении.</a:t>
            </a:r>
          </a:p>
          <a:p>
            <a:endParaRPr lang="ru-RU" sz="20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71472" y="1142984"/>
            <a:ext cx="8072494" cy="5632311"/>
          </a:xfrm>
          <a:prstGeom prst="rect">
            <a:avLst/>
          </a:prstGeom>
        </p:spPr>
        <p:txBody>
          <a:bodyPr wrap="square">
            <a:spAutoFit/>
          </a:bodyPr>
          <a:lstStyle/>
          <a:p>
            <a:r>
              <a:rPr lang="ru-RU" sz="2400" b="1" i="1" dirty="0" smtClean="0">
                <a:solidFill>
                  <a:srgbClr val="336600"/>
                </a:solidFill>
              </a:rPr>
              <a:t>Избегание неудачи</a:t>
            </a:r>
            <a:r>
              <a:rPr lang="ru-RU" sz="2400" i="1" dirty="0" smtClean="0"/>
              <a:t> — </a:t>
            </a:r>
            <a:r>
              <a:rPr lang="ru-RU" sz="2400" dirty="0" smtClean="0"/>
              <a:t>некоторые ученики так боятся повторить свое поражение, неудачу, что предпочитают ничего не делать. Им кажется, что они не удовлетворяют требованиям учителей, родителей или своим собственным чрезмерно завышенным требованиям. Они мечтают, чтобы все оставили их в покое, и оказываются в изоляции, неприступные и «непробиваемые» никакими методическими ухищрениями педагога.</a:t>
            </a:r>
          </a:p>
          <a:p>
            <a:endParaRPr lang="ru-RU" sz="2400" smtClean="0"/>
          </a:p>
          <a:p>
            <a:r>
              <a:rPr lang="ru-RU" sz="2400" smtClean="0"/>
              <a:t>Поддерживать </a:t>
            </a:r>
            <a:r>
              <a:rPr lang="ru-RU" sz="2400" dirty="0" smtClean="0"/>
              <a:t>любые попытки ученика сменить установку «Я не могу» на «Я могу». Помогать таким детям преодолевать барьеры, изолирующие их от класса, втягивать их в продуктивные отношения с другими учениками.</a:t>
            </a:r>
          </a:p>
          <a:p>
            <a:endParaRPr lang="ru-RU"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571472" y="285728"/>
          <a:ext cx="8215370" cy="6298371"/>
        </p:xfrm>
        <a:graphic>
          <a:graphicData uri="http://schemas.openxmlformats.org/drawingml/2006/table">
            <a:tbl>
              <a:tblPr>
                <a:tableStyleId>{69C7853C-536D-4A76-A0AE-DD22124D55A5}</a:tableStyleId>
              </a:tblPr>
              <a:tblGrid>
                <a:gridCol w="4107685"/>
                <a:gridCol w="4107685"/>
              </a:tblGrid>
              <a:tr h="693487">
                <a:tc>
                  <a:txBody>
                    <a:bodyPr/>
                    <a:lstStyle/>
                    <a:p>
                      <a:r>
                        <a:rPr lang="ru-RU" sz="1400" dirty="0"/>
                        <a:t>Активная форма</a:t>
                      </a:r>
                    </a:p>
                  </a:txBody>
                  <a:tcPr marL="28301" marR="28301" marT="28301" marB="28301" anchor="ctr"/>
                </a:tc>
                <a:tc>
                  <a:txBody>
                    <a:bodyPr/>
                    <a:lstStyle/>
                    <a:p>
                      <a:r>
                        <a:rPr lang="ru-RU" sz="1400" dirty="0"/>
                        <a:t>Вспышки негодования, словесное негодование: ученики идут на конфронтацию и нагнетают напряженность.</a:t>
                      </a:r>
                    </a:p>
                  </a:txBody>
                  <a:tcPr marL="28301" marR="28301" marT="28301" marB="28301" anchor="ctr"/>
                </a:tc>
              </a:tr>
              <a:tr h="693487">
                <a:tc>
                  <a:txBody>
                    <a:bodyPr/>
                    <a:lstStyle/>
                    <a:p>
                      <a:r>
                        <a:rPr lang="ru-RU" sz="1400" dirty="0"/>
                        <a:t>Пассивная форма</a:t>
                      </a:r>
                    </a:p>
                  </a:txBody>
                  <a:tcPr marL="28301" marR="28301" marT="28301" marB="28301" anchor="ctr"/>
                </a:tc>
                <a:tc>
                  <a:txBody>
                    <a:bodyPr/>
                    <a:lstStyle/>
                    <a:p>
                      <a:r>
                        <a:rPr lang="ru-RU" sz="1400"/>
                        <a:t>Тихое непослушание: ученики обещают и вежливо отвечают нам, но продолжают делать свое. Разные формы оправданий.</a:t>
                      </a:r>
                    </a:p>
                  </a:txBody>
                  <a:tcPr marL="28301" marR="28301" marT="28301" marB="28301" anchor="ctr"/>
                </a:tc>
              </a:tr>
              <a:tr h="937050">
                <a:tc>
                  <a:txBody>
                    <a:bodyPr/>
                    <a:lstStyle/>
                    <a:p>
                      <a:r>
                        <a:rPr lang="ru-RU" sz="1400" dirty="0"/>
                        <a:t>Реакция учителя</a:t>
                      </a:r>
                    </a:p>
                  </a:txBody>
                  <a:tcPr marL="28301" marR="28301" marT="28301" marB="28301" anchor="ctr"/>
                </a:tc>
                <a:tc>
                  <a:txBody>
                    <a:bodyPr/>
                    <a:lstStyle/>
                    <a:p>
                      <a:r>
                        <a:rPr lang="ru-RU" sz="1400" dirty="0"/>
                        <a:t>Чувства: гнев, негодование, может быть, страх. Действия: немедленно прекратить выходку с помощью физического воздействия (встряхнуть, ударить и т.п.).</a:t>
                      </a:r>
                    </a:p>
                  </a:txBody>
                  <a:tcPr marL="28301" marR="28301" marT="28301" marB="28301" anchor="ctr"/>
                </a:tc>
              </a:tr>
              <a:tr h="937050">
                <a:tc>
                  <a:txBody>
                    <a:bodyPr/>
                    <a:lstStyle/>
                    <a:p>
                      <a:r>
                        <a:rPr lang="ru-RU" sz="1400" dirty="0"/>
                        <a:t>Ответы ученика на реакцию учителя</a:t>
                      </a:r>
                    </a:p>
                  </a:txBody>
                  <a:tcPr marL="28301" marR="28301" marT="28301" marB="28301" anchor="ctr"/>
                </a:tc>
                <a:tc>
                  <a:txBody>
                    <a:bodyPr/>
                    <a:lstStyle/>
                    <a:p>
                      <a:r>
                        <a:rPr lang="ru-RU" sz="1400"/>
                        <a:t>Стиль ответа: конфронтация («Вы мне ничего не сделаете»).</a:t>
                      </a:r>
                    </a:p>
                    <a:p>
                      <a:r>
                        <a:rPr lang="ru-RU" sz="1400"/>
                        <a:t>Действия: выходка продолжается, пока сам ученик не решит прекратить ее.</a:t>
                      </a:r>
                    </a:p>
                  </a:txBody>
                  <a:tcPr marL="28301" marR="28301" marT="28301" marB="28301" anchor="ctr"/>
                </a:tc>
              </a:tr>
              <a:tr h="1424183">
                <a:tc>
                  <a:txBody>
                    <a:bodyPr/>
                    <a:lstStyle/>
                    <a:p>
                      <a:r>
                        <a:rPr lang="ru-RU" sz="1400" dirty="0"/>
                        <a:t>Природа властолюбивого поведения</a:t>
                      </a:r>
                    </a:p>
                  </a:txBody>
                  <a:tcPr marL="28301" marR="28301" marT="28301" marB="28301" anchor="ctr"/>
                </a:tc>
                <a:tc>
                  <a:txBody>
                    <a:bodyPr/>
                    <a:lstStyle/>
                    <a:p>
                      <a:r>
                        <a:rPr lang="ru-RU" sz="1400"/>
                        <a:t>1. Социальные установки изменились: от отношений господства-подчинения в ролевом обществе прошлого к отношениям эмансипации и равных социальных прав.</a:t>
                      </a:r>
                    </a:p>
                    <a:p>
                      <a:r>
                        <a:rPr lang="ru-RU" sz="1400"/>
                        <a:t>2. Мода на «сильную личность» учит утверждению своей силы, а не конструктивному подчинению.</a:t>
                      </a:r>
                    </a:p>
                  </a:txBody>
                  <a:tcPr marL="28301" marR="28301" marT="28301" marB="28301" anchor="ctr"/>
                </a:tc>
              </a:tr>
              <a:tr h="693487">
                <a:tc>
                  <a:txBody>
                    <a:bodyPr/>
                    <a:lstStyle/>
                    <a:p>
                      <a:r>
                        <a:rPr lang="ru-RU" sz="1400"/>
                        <a:t>Сильные стороны властолюбивого поведения</a:t>
                      </a:r>
                    </a:p>
                  </a:txBody>
                  <a:tcPr marL="28301" marR="28301" marT="28301" marB="28301" anchor="ctr"/>
                </a:tc>
                <a:tc>
                  <a:txBody>
                    <a:bodyPr/>
                    <a:lstStyle/>
                    <a:p>
                      <a:r>
                        <a:rPr lang="ru-RU" sz="1400" dirty="0"/>
                        <a:t>Ученики демонстрируют лидерские способности: умение независимо мыслить и способность сопротивляться авторитетам.</a:t>
                      </a:r>
                    </a:p>
                  </a:txBody>
                  <a:tcPr marL="28301" marR="28301" marT="28301" marB="28301" anchor="ctr"/>
                </a:tc>
              </a:tr>
              <a:tr h="693487">
                <a:tc>
                  <a:txBody>
                    <a:bodyPr/>
                    <a:lstStyle/>
                    <a:p>
                      <a:r>
                        <a:rPr lang="ru-RU" sz="1400"/>
                        <a:t>Принципы профилактики властолюбивого поведения</a:t>
                      </a:r>
                    </a:p>
                  </a:txBody>
                  <a:tcPr marL="28301" marR="28301" marT="28301" marB="28301" anchor="ctr"/>
                </a:tc>
                <a:tc>
                  <a:txBody>
                    <a:bodyPr/>
                    <a:lstStyle/>
                    <a:p>
                      <a:r>
                        <a:rPr lang="ru-RU" sz="1400" dirty="0"/>
                        <a:t>1. Уход от конфронтации и снижение напряженности.</a:t>
                      </a:r>
                    </a:p>
                    <a:p>
                      <a:r>
                        <a:rPr lang="ru-RU" sz="1400" dirty="0"/>
                        <a:t>2. Передача ученику части своей организаторской власти.</a:t>
                      </a:r>
                    </a:p>
                  </a:txBody>
                  <a:tcPr marL="28301" marR="28301" marT="28301" marB="28301" anchor="ct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2"/>
          <p:cNvSpPr txBox="1">
            <a:spLocks/>
          </p:cNvSpPr>
          <p:nvPr/>
        </p:nvSpPr>
        <p:spPr>
          <a:xfrm>
            <a:off x="250826" y="129440"/>
            <a:ext cx="8639999" cy="648642"/>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ru-RU" sz="4000" b="1" dirty="0" smtClean="0">
                <a:solidFill>
                  <a:srgbClr val="336600"/>
                </a:solidFill>
                <a:latin typeface="+mj-lt"/>
                <a:ea typeface="+mj-ea"/>
                <a:cs typeface="+mj-cs"/>
              </a:rPr>
              <a:t>Взаимодействие «педагог –ребенок»</a:t>
            </a:r>
            <a:br>
              <a:rPr lang="ru-RU" sz="4000" b="1" dirty="0" smtClean="0">
                <a:solidFill>
                  <a:srgbClr val="336600"/>
                </a:solidFill>
                <a:latin typeface="+mj-lt"/>
                <a:ea typeface="+mj-ea"/>
                <a:cs typeface="+mj-cs"/>
              </a:rPr>
            </a:br>
            <a:endParaRPr lang="ru-RU" sz="4000" b="1" dirty="0">
              <a:solidFill>
                <a:srgbClr val="336600"/>
              </a:solidFill>
              <a:latin typeface="+mj-lt"/>
              <a:ea typeface="+mj-ea"/>
              <a:cs typeface="+mj-cs"/>
            </a:endParaRPr>
          </a:p>
        </p:txBody>
      </p:sp>
      <p:sp>
        <p:nvSpPr>
          <p:cNvPr id="3" name="Прямоугольник 2"/>
          <p:cNvSpPr/>
          <p:nvPr/>
        </p:nvSpPr>
        <p:spPr>
          <a:xfrm>
            <a:off x="500034" y="1142985"/>
            <a:ext cx="7905846" cy="5447645"/>
          </a:xfrm>
          <a:prstGeom prst="rect">
            <a:avLst/>
          </a:prstGeom>
        </p:spPr>
        <p:txBody>
          <a:bodyPr wrap="square">
            <a:spAutoFit/>
          </a:bodyPr>
          <a:lstStyle/>
          <a:p>
            <a:r>
              <a:rPr lang="ru-RU" sz="2400" b="1" dirty="0" smtClean="0">
                <a:latin typeface="Marmelad" panose="020B0604020202020204" charset="0"/>
                <a:ea typeface="+mj-ea"/>
                <a:cs typeface="+mj-cs"/>
              </a:rPr>
              <a:t> </a:t>
            </a:r>
            <a:r>
              <a:rPr lang="ru-RU" sz="2400" i="1" dirty="0" smtClean="0">
                <a:solidFill>
                  <a:srgbClr val="00B050"/>
                </a:solidFill>
              </a:rPr>
              <a:t>Строгость:</a:t>
            </a:r>
            <a:r>
              <a:rPr lang="ru-RU" sz="2400" dirty="0" smtClean="0">
                <a:solidFill>
                  <a:srgbClr val="00B050"/>
                </a:solidFill>
              </a:rPr>
              <a:t> </a:t>
            </a:r>
            <a:r>
              <a:rPr lang="ru-RU" sz="2400" dirty="0" smtClean="0"/>
              <a:t>«Есть правила, которым ты должен подчиняться, и есть обязательное наказание за нарушение этих правил». Участие детей в процессе принятия решений исключено.</a:t>
            </a:r>
          </a:p>
          <a:p>
            <a:r>
              <a:rPr lang="ru-RU" sz="2400" i="1" dirty="0" smtClean="0">
                <a:solidFill>
                  <a:srgbClr val="00B050"/>
                </a:solidFill>
              </a:rPr>
              <a:t>Вседозволенность</a:t>
            </a:r>
            <a:r>
              <a:rPr lang="ru-RU" sz="2400" dirty="0" smtClean="0">
                <a:solidFill>
                  <a:srgbClr val="00B050"/>
                </a:solidFill>
              </a:rPr>
              <a:t>: </a:t>
            </a:r>
            <a:r>
              <a:rPr lang="ru-RU" sz="2400" dirty="0" smtClean="0"/>
              <a:t>«Нет никаких правил. Я уверен, что мы будем любить друг друга и будем счастливы, а позже, когда вырастешь, ты сам выберешь себе правила».</a:t>
            </a:r>
          </a:p>
          <a:p>
            <a:r>
              <a:rPr lang="ru-RU" sz="2400" i="1" dirty="0" smtClean="0">
                <a:solidFill>
                  <a:srgbClr val="00B050"/>
                </a:solidFill>
              </a:rPr>
              <a:t>Позитивная дисциплина:</a:t>
            </a:r>
            <a:r>
              <a:rPr lang="ru-RU" sz="2400" dirty="0" smtClean="0"/>
              <a:t> «Мы вместе сформулируем такие правила, которые выгодны всем нам. Мы также вместе будем решать все возникающие проблемы. Если же мне придется оценивать ситуацию без твоего участия, я буду одновременно строгим и добрым, буду уважать тебя и ценить твое достоинство».</a:t>
            </a:r>
          </a:p>
          <a:p>
            <a:pPr marL="285750" indent="-285750">
              <a:lnSpc>
                <a:spcPct val="150000"/>
              </a:lnSpc>
              <a:buClr>
                <a:schemeClr val="accent1">
                  <a:lumMod val="50000"/>
                </a:schemeClr>
              </a:buClr>
              <a:buFont typeface="Wingdings" panose="05000000000000000000" pitchFamily="2" charset="2"/>
              <a:buChar char="Ø"/>
            </a:pPr>
            <a:endParaRPr lang="ru-RU" sz="2400" b="1" dirty="0">
              <a:latin typeface="Marmelad" panose="020B0604020202020204" charset="0"/>
              <a:ea typeface="+mj-ea"/>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2"/>
          <p:cNvSpPr txBox="1">
            <a:spLocks/>
          </p:cNvSpPr>
          <p:nvPr/>
        </p:nvSpPr>
        <p:spPr>
          <a:xfrm>
            <a:off x="214282" y="0"/>
            <a:ext cx="8639999" cy="648642"/>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ru-RU" sz="4000" b="1" dirty="0" smtClean="0">
                <a:solidFill>
                  <a:srgbClr val="336600"/>
                </a:solidFill>
                <a:latin typeface="+mj-lt"/>
                <a:ea typeface="+mj-ea"/>
                <a:cs typeface="+mj-cs"/>
              </a:rPr>
              <a:t>Правила педагогического вмешательства</a:t>
            </a:r>
          </a:p>
          <a:p>
            <a:pPr lvl="0" algn="ctr">
              <a:spcBef>
                <a:spcPct val="0"/>
              </a:spcBef>
              <a:defRPr/>
            </a:pPr>
            <a:r>
              <a:rPr lang="ru-RU" sz="2800" b="1" i="1" dirty="0" smtClean="0"/>
              <a:t>Акцентировать внимание на поступках (поведении) ученика, а не на его личности</a:t>
            </a:r>
            <a:r>
              <a:rPr lang="ru-RU" sz="2800" b="1" i="1" dirty="0" smtClean="0">
                <a:solidFill>
                  <a:srgbClr val="336600"/>
                </a:solidFill>
                <a:latin typeface="+mj-lt"/>
                <a:ea typeface="+mj-ea"/>
                <a:cs typeface="+mj-cs"/>
              </a:rPr>
              <a:t/>
            </a:r>
            <a:br>
              <a:rPr lang="ru-RU" sz="2800" b="1" i="1" dirty="0" smtClean="0">
                <a:solidFill>
                  <a:srgbClr val="336600"/>
                </a:solidFill>
                <a:latin typeface="+mj-lt"/>
                <a:ea typeface="+mj-ea"/>
                <a:cs typeface="+mj-cs"/>
              </a:rPr>
            </a:br>
            <a:r>
              <a:rPr kumimoji="0" lang="ru-RU" sz="4400" b="0" i="0" u="none" strike="noStrike" kern="1200" cap="none" spc="0" normalizeH="0" baseline="0" noProof="0" dirty="0" smtClean="0">
                <a:ln>
                  <a:noFill/>
                </a:ln>
                <a:solidFill>
                  <a:schemeClr val="tx1"/>
                </a:solidFill>
                <a:effectLst/>
                <a:uLnTx/>
                <a:uFillTx/>
                <a:latin typeface="+mj-lt"/>
                <a:ea typeface="+mj-ea"/>
                <a:cs typeface="+mj-cs"/>
              </a:rPr>
              <a:t/>
            </a:r>
            <a:br>
              <a:rPr kumimoji="0" lang="ru-RU" sz="4400" b="0" i="0" u="none" strike="noStrike" kern="1200" cap="none" spc="0" normalizeH="0" baseline="0" noProof="0" dirty="0" smtClean="0">
                <a:ln>
                  <a:noFill/>
                </a:ln>
                <a:solidFill>
                  <a:schemeClr val="tx1"/>
                </a:solidFill>
                <a:effectLst/>
                <a:uLnTx/>
                <a:uFillTx/>
                <a:latin typeface="+mj-lt"/>
                <a:ea typeface="+mj-ea"/>
                <a:cs typeface="+mj-cs"/>
              </a:rPr>
            </a:br>
            <a:endParaRPr kumimoji="0" lang="ru-RU"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Прямоугольник 2"/>
          <p:cNvSpPr/>
          <p:nvPr/>
        </p:nvSpPr>
        <p:spPr>
          <a:xfrm>
            <a:off x="0" y="2149019"/>
            <a:ext cx="8643966" cy="4708981"/>
          </a:xfrm>
          <a:prstGeom prst="rect">
            <a:avLst/>
          </a:prstGeom>
        </p:spPr>
        <p:txBody>
          <a:bodyPr wrap="square">
            <a:spAutoFit/>
          </a:bodyPr>
          <a:lstStyle/>
          <a:p>
            <a:r>
              <a:rPr lang="ru-RU" sz="2400" b="1" dirty="0" smtClean="0">
                <a:latin typeface="Marmelad" panose="020B0604020202020204" charset="0"/>
                <a:ea typeface="+mj-ea"/>
                <a:cs typeface="+mj-cs"/>
              </a:rPr>
              <a:t> </a:t>
            </a:r>
            <a:r>
              <a:rPr lang="ru-RU" sz="2400" b="1" dirty="0" smtClean="0"/>
              <a:t>Описывайте поведение ребенка </a:t>
            </a:r>
            <a:r>
              <a:rPr lang="ru-RU" sz="2400" b="1" dirty="0" err="1" smtClean="0"/>
              <a:t>безоценочно</a:t>
            </a:r>
            <a:r>
              <a:rPr lang="ru-RU" sz="2400" b="1" dirty="0" smtClean="0"/>
              <a:t>. </a:t>
            </a:r>
            <a:r>
              <a:rPr lang="ru-RU" sz="2400" dirty="0" smtClean="0"/>
              <a:t>Когда вы обсуждаете с учениками их поведение, придерживайтесь объективного стиля</a:t>
            </a:r>
          </a:p>
          <a:p>
            <a:r>
              <a:rPr lang="ru-RU" sz="2400" b="1" dirty="0" smtClean="0"/>
              <a:t>Ведя разговор о проступке, ограничивайтесь обсуждением того, что случилось. </a:t>
            </a:r>
            <a:r>
              <a:rPr lang="ru-RU" sz="2400" dirty="0" smtClean="0"/>
              <a:t>Это — правило «здесь и сейчас». Обсуждая с учеником его поведение или выбирая способ экстренного вмешательства, говорите лишь о том, что произошло только что. </a:t>
            </a:r>
          </a:p>
          <a:p>
            <a:r>
              <a:rPr lang="ru-RU" sz="2400" b="1" dirty="0" smtClean="0"/>
              <a:t>Будьте твердым, но доброжелательным. </a:t>
            </a:r>
            <a:r>
              <a:rPr lang="ru-RU" sz="2400" dirty="0" smtClean="0"/>
              <a:t>Мы должны быть твердыми в отношении конкретного проступка, чтобы прекратить его. И в то же время мы должны быть доброжелательными в отношении ученика</a:t>
            </a:r>
          </a:p>
          <a:p>
            <a:pPr marL="285750" indent="-285750">
              <a:lnSpc>
                <a:spcPct val="150000"/>
              </a:lnSpc>
              <a:buClr>
                <a:schemeClr val="accent1">
                  <a:lumMod val="50000"/>
                </a:schemeClr>
              </a:buClr>
              <a:buFont typeface="Wingdings" panose="05000000000000000000" pitchFamily="2" charset="2"/>
              <a:buChar char="Ø"/>
            </a:pPr>
            <a:endParaRPr lang="ru-RU" sz="2400" b="1" dirty="0">
              <a:latin typeface="Marmelad" panose="020B0604020202020204" charset="0"/>
              <a:ea typeface="+mj-ea"/>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2"/>
          <p:cNvSpPr txBox="1">
            <a:spLocks/>
          </p:cNvSpPr>
          <p:nvPr/>
        </p:nvSpPr>
        <p:spPr>
          <a:xfrm>
            <a:off x="250826" y="129440"/>
            <a:ext cx="8639999" cy="648642"/>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ru-RU" sz="4000" b="1" dirty="0" smtClean="0">
                <a:solidFill>
                  <a:srgbClr val="336600"/>
                </a:solidFill>
                <a:latin typeface="+mj-lt"/>
                <a:ea typeface="+mj-ea"/>
                <a:cs typeface="+mj-cs"/>
              </a:rPr>
              <a:t>Правила педагогического вмешательства</a:t>
            </a:r>
            <a:r>
              <a:rPr kumimoji="0" lang="ru-RU" sz="4000" b="0" i="0" u="none" strike="noStrike" kern="1200" cap="none" spc="0" normalizeH="0" baseline="0" noProof="0" dirty="0" smtClean="0">
                <a:ln>
                  <a:noFill/>
                </a:ln>
                <a:solidFill>
                  <a:srgbClr val="003300"/>
                </a:solidFill>
                <a:effectLst/>
                <a:uLnTx/>
                <a:uFillTx/>
                <a:latin typeface="+mj-lt"/>
                <a:ea typeface="+mj-ea"/>
                <a:cs typeface="+mj-cs"/>
              </a:rPr>
              <a:t/>
            </a:r>
            <a:br>
              <a:rPr kumimoji="0" lang="ru-RU" sz="4000" b="0" i="0" u="none" strike="noStrike" kern="1200" cap="none" spc="0" normalizeH="0" baseline="0" noProof="0" dirty="0" smtClean="0">
                <a:ln>
                  <a:noFill/>
                </a:ln>
                <a:solidFill>
                  <a:srgbClr val="003300"/>
                </a:solidFill>
                <a:effectLst/>
                <a:uLnTx/>
                <a:uFillTx/>
                <a:latin typeface="+mj-lt"/>
                <a:ea typeface="+mj-ea"/>
                <a:cs typeface="+mj-cs"/>
              </a:rPr>
            </a:br>
            <a:r>
              <a:rPr kumimoji="0" lang="ru-RU" sz="4400" b="0" i="0" u="none" strike="noStrike" kern="1200" cap="none" spc="0" normalizeH="0" baseline="0" noProof="0" dirty="0" smtClean="0">
                <a:ln>
                  <a:noFill/>
                </a:ln>
                <a:solidFill>
                  <a:schemeClr val="tx1"/>
                </a:solidFill>
                <a:effectLst/>
                <a:uLnTx/>
                <a:uFillTx/>
                <a:latin typeface="+mj-lt"/>
                <a:ea typeface="+mj-ea"/>
                <a:cs typeface="+mj-cs"/>
              </a:rPr>
              <a:t/>
            </a:r>
            <a:br>
              <a:rPr kumimoji="0" lang="ru-RU" sz="4400" b="0" i="0" u="none" strike="noStrike" kern="1200" cap="none" spc="0" normalizeH="0" baseline="0" noProof="0" dirty="0" smtClean="0">
                <a:ln>
                  <a:noFill/>
                </a:ln>
                <a:solidFill>
                  <a:schemeClr val="tx1"/>
                </a:solidFill>
                <a:effectLst/>
                <a:uLnTx/>
                <a:uFillTx/>
                <a:latin typeface="+mj-lt"/>
                <a:ea typeface="+mj-ea"/>
                <a:cs typeface="+mj-cs"/>
              </a:rPr>
            </a:br>
            <a:endParaRPr kumimoji="0" lang="ru-RU"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Прямоугольник 2"/>
          <p:cNvSpPr/>
          <p:nvPr/>
        </p:nvSpPr>
        <p:spPr>
          <a:xfrm>
            <a:off x="571472" y="1500174"/>
            <a:ext cx="7905846" cy="2308324"/>
          </a:xfrm>
          <a:prstGeom prst="rect">
            <a:avLst/>
          </a:prstGeom>
        </p:spPr>
        <p:txBody>
          <a:bodyPr wrap="square">
            <a:spAutoFit/>
          </a:bodyPr>
          <a:lstStyle/>
          <a:p>
            <a:pPr marL="285750" indent="-285750">
              <a:lnSpc>
                <a:spcPct val="150000"/>
              </a:lnSpc>
              <a:buClr>
                <a:srgbClr val="92D050"/>
              </a:buClr>
              <a:buFont typeface="Wingdings" panose="05000000000000000000" pitchFamily="2" charset="2"/>
              <a:buChar char="Ø"/>
            </a:pPr>
            <a:r>
              <a:rPr lang="ru-RU" sz="2400" dirty="0" smtClean="0"/>
              <a:t>Займитесь своими негативными эмоциями</a:t>
            </a:r>
          </a:p>
          <a:p>
            <a:pPr marL="285750" indent="-285750">
              <a:lnSpc>
                <a:spcPct val="150000"/>
              </a:lnSpc>
              <a:buClr>
                <a:srgbClr val="92D050"/>
              </a:buClr>
              <a:buFont typeface="Wingdings" panose="05000000000000000000" pitchFamily="2" charset="2"/>
              <a:buChar char="Ø"/>
            </a:pPr>
            <a:r>
              <a:rPr lang="ru-RU" sz="2400" dirty="0" smtClean="0"/>
              <a:t>Обсуждайте проступок ученика позже</a:t>
            </a:r>
          </a:p>
          <a:p>
            <a:pPr marL="285750" indent="-285750">
              <a:lnSpc>
                <a:spcPct val="150000"/>
              </a:lnSpc>
              <a:buClr>
                <a:srgbClr val="92D050"/>
              </a:buClr>
              <a:buFont typeface="Wingdings" panose="05000000000000000000" pitchFamily="2" charset="2"/>
              <a:buChar char="Ø"/>
            </a:pPr>
            <a:r>
              <a:rPr lang="ru-RU" sz="2400" dirty="0" smtClean="0"/>
              <a:t>Позволяйте ученику «сохранять лицо»</a:t>
            </a:r>
          </a:p>
          <a:p>
            <a:pPr marL="285750" indent="-285750">
              <a:lnSpc>
                <a:spcPct val="150000"/>
              </a:lnSpc>
              <a:buClr>
                <a:srgbClr val="92D050"/>
              </a:buClr>
              <a:buFont typeface="Wingdings" panose="05000000000000000000" pitchFamily="2" charset="2"/>
              <a:buChar char="Ø"/>
            </a:pPr>
            <a:r>
              <a:rPr lang="ru-RU" sz="2400" dirty="0" smtClean="0"/>
              <a:t>Демонстрируйте модели неагрессивного поведения</a:t>
            </a:r>
            <a:endParaRPr lang="ru-RU" sz="2400" b="1" dirty="0">
              <a:latin typeface="Marmelad" panose="020B0604020202020204" charset="0"/>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3286116" y="1571612"/>
            <a:ext cx="3286148" cy="285752"/>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15" name="Object 14" hidden="1"/>
          <p:cNvGraphicFramePr>
            <a:graphicFrameLocks noChangeAspect="1"/>
          </p:cNvGraphicFramePr>
          <p:nvPr>
            <p:custDataLst>
              <p:tags r:id="rId2"/>
            </p:custDataLst>
            <p:extLst/>
          </p:nvPr>
        </p:nvGraphicFramePr>
        <p:xfrm>
          <a:off x="1192" y="1588"/>
          <a:ext cx="1191" cy="1588"/>
        </p:xfrm>
        <a:graphic>
          <a:graphicData uri="http://schemas.openxmlformats.org/presentationml/2006/ole">
            <p:oleObj spid="_x0000_s64514" name="Слайд think-cell" r:id="rId6" imgW="360" imgH="360" progId="">
              <p:embed/>
            </p:oleObj>
          </a:graphicData>
        </a:graphic>
      </p:graphicFrame>
      <p:sp>
        <p:nvSpPr>
          <p:cNvPr id="14" name="Rectangle 13" hidden="1"/>
          <p:cNvSpPr/>
          <p:nvPr>
            <p:custDataLst>
              <p:tags r:id="rId3"/>
            </p:custDataLst>
          </p:nvPr>
        </p:nvSpPr>
        <p:spPr>
          <a:xfrm>
            <a:off x="1" y="0"/>
            <a:ext cx="119063" cy="15875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spcBef>
                <a:spcPct val="0"/>
              </a:spcBef>
              <a:spcAft>
                <a:spcPct val="0"/>
              </a:spcAft>
            </a:pPr>
            <a:endParaRPr lang="ru-RU" sz="2400" b="1" dirty="0" err="1">
              <a:solidFill>
                <a:schemeClr val="bg1"/>
              </a:solidFill>
              <a:latin typeface="Calibri" panose="020F0502020204030204" pitchFamily="34" charset="0"/>
              <a:ea typeface="+mj-ea"/>
              <a:cs typeface="+mj-cs"/>
              <a:sym typeface="Calibri" panose="020F0502020204030204" pitchFamily="34" charset="0"/>
            </a:endParaRPr>
          </a:p>
        </p:txBody>
      </p:sp>
      <p:sp>
        <p:nvSpPr>
          <p:cNvPr id="3" name="Заголовок 2"/>
          <p:cNvSpPr>
            <a:spLocks noGrp="1"/>
          </p:cNvSpPr>
          <p:nvPr>
            <p:ph type="title"/>
          </p:nvPr>
        </p:nvSpPr>
        <p:spPr>
          <a:xfrm>
            <a:off x="2" y="228060"/>
            <a:ext cx="8639999" cy="648642"/>
          </a:xfrm>
        </p:spPr>
        <p:txBody>
          <a:bodyPr/>
          <a:lstStyle/>
          <a:p>
            <a:r>
              <a:rPr lang="ru-RU" dirty="0" smtClean="0"/>
              <a:t> </a:t>
            </a:r>
            <a:r>
              <a:rPr lang="ru-RU" dirty="0">
                <a:latin typeface="Marmelad" panose="020B0604020202020204" charset="0"/>
                <a:ea typeface="Calibri" panose="020F0502020204030204" pitchFamily="34" charset="0"/>
              </a:rPr>
              <a:t/>
            </a:r>
            <a:br>
              <a:rPr lang="ru-RU" dirty="0">
                <a:latin typeface="Marmelad" panose="020B0604020202020204" charset="0"/>
                <a:ea typeface="Calibri" panose="020F0502020204030204" pitchFamily="34" charset="0"/>
              </a:rPr>
            </a:br>
            <a:r>
              <a:rPr lang="ru-RU" dirty="0" smtClean="0"/>
              <a:t/>
            </a:r>
            <a:br>
              <a:rPr lang="ru-RU" dirty="0" smtClean="0"/>
            </a:br>
            <a:r>
              <a:rPr lang="ru-RU" dirty="0" smtClean="0"/>
              <a:t/>
            </a:r>
            <a:br>
              <a:rPr lang="ru-RU" dirty="0" smtClean="0"/>
            </a:br>
            <a:endParaRPr lang="ru-RU" sz="1800" i="1" dirty="0">
              <a:solidFill>
                <a:schemeClr val="accent1">
                  <a:lumMod val="50000"/>
                </a:schemeClr>
              </a:solidFill>
              <a:latin typeface="Cambria" panose="02040503050406030204" pitchFamily="18" charset="0"/>
              <a:ea typeface="Arial Unicode MS" panose="020B0604020202020204" pitchFamily="34" charset="-128"/>
              <a:cs typeface="Arial Unicode MS" panose="020B0604020202020204" pitchFamily="34" charset="-128"/>
            </a:endParaRPr>
          </a:p>
        </p:txBody>
      </p:sp>
      <p:pic>
        <p:nvPicPr>
          <p:cNvPr id="7" name="Рисунок 6"/>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5829402" y="6254086"/>
            <a:ext cx="754621" cy="462246"/>
          </a:xfrm>
          <a:prstGeom prst="rect">
            <a:avLst/>
          </a:prstGeom>
        </p:spPr>
      </p:pic>
      <p:sp>
        <p:nvSpPr>
          <p:cNvPr id="13" name="Заголовок 2"/>
          <p:cNvSpPr txBox="1">
            <a:spLocks/>
          </p:cNvSpPr>
          <p:nvPr/>
        </p:nvSpPr>
        <p:spPr>
          <a:xfrm>
            <a:off x="504002" y="214290"/>
            <a:ext cx="8639999" cy="648642"/>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sz="2400" b="1" kern="1200">
                <a:solidFill>
                  <a:srgbClr val="2D3494"/>
                </a:solidFill>
                <a:latin typeface="Calibri" panose="020F0502020204030204" pitchFamily="34" charset="0"/>
                <a:ea typeface="+mj-ea"/>
                <a:cs typeface="+mj-cs"/>
              </a:defRPr>
            </a:lvl1pPr>
          </a:lstStyle>
          <a:p>
            <a:pPr algn="ctr"/>
            <a:r>
              <a:rPr lang="ru-RU" sz="4000" dirty="0" smtClean="0">
                <a:solidFill>
                  <a:srgbClr val="336600"/>
                </a:solidFill>
                <a:latin typeface="+mj-lt"/>
              </a:rPr>
              <a:t>Адаптация первоклассников</a:t>
            </a:r>
            <a:endParaRPr lang="ru-RU" sz="4000" dirty="0">
              <a:solidFill>
                <a:srgbClr val="336600"/>
              </a:solidFill>
              <a:latin typeface="+mj-lt"/>
            </a:endParaRPr>
          </a:p>
        </p:txBody>
      </p:sp>
      <p:sp>
        <p:nvSpPr>
          <p:cNvPr id="5" name="Прямоугольник 4"/>
          <p:cNvSpPr/>
          <p:nvPr/>
        </p:nvSpPr>
        <p:spPr>
          <a:xfrm>
            <a:off x="357159" y="1000108"/>
            <a:ext cx="8358245" cy="4163191"/>
          </a:xfrm>
          <a:prstGeom prst="rect">
            <a:avLst/>
          </a:prstGeom>
        </p:spPr>
        <p:txBody>
          <a:bodyPr wrap="square">
            <a:spAutoFit/>
          </a:bodyPr>
          <a:lstStyle/>
          <a:p>
            <a:r>
              <a:rPr lang="ru-RU" sz="2800" b="1" i="1" dirty="0" smtClean="0">
                <a:solidFill>
                  <a:schemeClr val="accent1">
                    <a:lumMod val="50000"/>
                  </a:schemeClr>
                </a:solidFill>
                <a:latin typeface="Cambria" panose="02040503050406030204" pitchFamily="18" charset="0"/>
                <a:ea typeface="Arial Unicode MS" panose="020B0604020202020204" pitchFamily="34" charset="-128"/>
                <a:cs typeface="Arial Unicode MS" panose="020B0604020202020204" pitchFamily="34" charset="-128"/>
              </a:rPr>
              <a:t> </a:t>
            </a:r>
            <a:r>
              <a:rPr lang="ru-RU" sz="2800" dirty="0" smtClean="0"/>
              <a:t>Первый этап адаптации носит название</a:t>
            </a:r>
          </a:p>
          <a:p>
            <a:pPr algn="ctr"/>
            <a:r>
              <a:rPr lang="ru-RU" sz="2800" dirty="0" smtClean="0"/>
              <a:t> «Ориентировочный»</a:t>
            </a:r>
          </a:p>
          <a:p>
            <a:r>
              <a:rPr lang="ru-RU" sz="2800" i="1" dirty="0" smtClean="0"/>
              <a:t>Ребёнок присматривается к новым условиям, изучает обстановку, границы, нормы и т.д. Это даётся ему довольно сложно. Ребёнок часто напряжён: и физически, и психологически. Реакции могут быть ярко окрашены и резки.</a:t>
            </a:r>
          </a:p>
          <a:p>
            <a:r>
              <a:rPr lang="ru-RU" sz="2800" b="1" dirty="0" smtClean="0"/>
              <a:t>Длится этап, чаще всего, около двух-трёх недель.</a:t>
            </a:r>
          </a:p>
          <a:p>
            <a:pPr marL="342900" indent="-342900">
              <a:lnSpc>
                <a:spcPct val="115000"/>
              </a:lnSpc>
              <a:spcBef>
                <a:spcPts val="1000"/>
              </a:spcBef>
              <a:buClr>
                <a:schemeClr val="accent1">
                  <a:lumMod val="75000"/>
                </a:schemeClr>
              </a:buClr>
              <a:buSzPct val="72000"/>
              <a:tabLst>
                <a:tab pos="457200" algn="l"/>
              </a:tabLst>
            </a:pPr>
            <a:endParaRPr lang="ru-RU" sz="2800" b="1" i="1" dirty="0">
              <a:solidFill>
                <a:srgbClr val="336600"/>
              </a:solidFill>
              <a:latin typeface="Cambria" panose="02040503050406030204" pitchFamily="18" charset="0"/>
              <a:ea typeface="Arial Unicode MS" panose="020B0604020202020204" pitchFamily="34" charset="-128"/>
              <a:cs typeface="Arial Unicode MS" panose="020B0604020202020204" pitchFamily="34" charset="-128"/>
            </a:endParaRPr>
          </a:p>
        </p:txBody>
      </p:sp>
      <p:sp>
        <p:nvSpPr>
          <p:cNvPr id="10" name="Прямоугольник 9"/>
          <p:cNvSpPr/>
          <p:nvPr/>
        </p:nvSpPr>
        <p:spPr>
          <a:xfrm>
            <a:off x="0" y="785794"/>
            <a:ext cx="3286116"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p:cNvSpPr/>
          <p:nvPr/>
        </p:nvSpPr>
        <p:spPr>
          <a:xfrm>
            <a:off x="5857884" y="6215082"/>
            <a:ext cx="3286116" cy="4286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xmlns="" val="2396742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1675620452_gas-kvas-com-p-zhivotnoe-zhiraf-risunok-19.jpg"/>
          <p:cNvPicPr>
            <a:picLocks noChangeAspect="1"/>
          </p:cNvPicPr>
          <p:nvPr/>
        </p:nvPicPr>
        <p:blipFill>
          <a:blip r:embed="rId2">
            <a:lum bright="40000"/>
          </a:blip>
          <a:stretch>
            <a:fillRect/>
          </a:stretch>
        </p:blipFill>
        <p:spPr>
          <a:xfrm>
            <a:off x="4572000" y="-214338"/>
            <a:ext cx="5143500" cy="6858000"/>
          </a:xfrm>
          <a:prstGeom prst="rect">
            <a:avLst/>
          </a:prstGeom>
        </p:spPr>
      </p:pic>
      <p:graphicFrame>
        <p:nvGraphicFramePr>
          <p:cNvPr id="3" name="Схема 2"/>
          <p:cNvGraphicFramePr/>
          <p:nvPr/>
        </p:nvGraphicFramePr>
        <p:xfrm>
          <a:off x="357158" y="1571612"/>
          <a:ext cx="7072362" cy="49292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357158" y="714356"/>
            <a:ext cx="4357718" cy="1384995"/>
          </a:xfrm>
          <a:prstGeom prst="rect">
            <a:avLst/>
          </a:prstGeom>
          <a:noFill/>
        </p:spPr>
        <p:txBody>
          <a:bodyPr wrap="square" rtlCol="0">
            <a:spAutoFit/>
          </a:bodyPr>
          <a:lstStyle/>
          <a:p>
            <a:r>
              <a:rPr lang="ru-RU" sz="2800" b="1" dirty="0" smtClean="0"/>
              <a:t>Принципы Ненасильственного общения</a:t>
            </a:r>
            <a:endParaRPr lang="ru-RU" sz="28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5" name="Rectangle 5"/>
          <p:cNvSpPr>
            <a:spLocks noChangeArrowheads="1"/>
          </p:cNvSpPr>
          <p:nvPr/>
        </p:nvSpPr>
        <p:spPr bwMode="auto">
          <a:xfrm>
            <a:off x="214282" y="928670"/>
            <a:ext cx="8715436" cy="49859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dirty="0" smtClean="0">
                <a:ln>
                  <a:noFill/>
                </a:ln>
                <a:solidFill>
                  <a:srgbClr val="000000"/>
                </a:solidFill>
                <a:effectLst/>
                <a:latin typeface="MuseoSansCyrl"/>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100" b="0" i="0" u="none" strike="noStrike" cap="none" normalizeH="0" baseline="0" dirty="0" smtClean="0">
              <a:ln>
                <a:noFill/>
              </a:ln>
              <a:solidFill>
                <a:srgbClr val="000000"/>
              </a:solidFill>
              <a:effectLst/>
              <a:latin typeface="MuseoSansCyrl"/>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lang="ru-RU" sz="2800" b="1" dirty="0" smtClean="0">
                <a:solidFill>
                  <a:srgbClr val="000000"/>
                </a:solidFill>
                <a:latin typeface="MuseoSansCyrl"/>
                <a:cs typeface="Arial" pitchFamily="34" charset="0"/>
              </a:rPr>
              <a:t>Этап Наблюдение</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0000"/>
                </a:solidFill>
                <a:effectLst/>
                <a:latin typeface="MuseoSansCyrl"/>
                <a:cs typeface="Arial" pitchFamily="34" charset="0"/>
              </a:rPr>
              <a:t>      «</a:t>
            </a:r>
            <a:r>
              <a:rPr kumimoji="0" lang="ru-RU" sz="2800" b="0" i="0" u="none" strike="noStrike" cap="none" normalizeH="0" baseline="0" dirty="0" smtClean="0">
                <a:ln>
                  <a:noFill/>
                </a:ln>
                <a:solidFill>
                  <a:srgbClr val="000000"/>
                </a:solidFill>
                <a:effectLst/>
                <a:latin typeface="+mj-lt"/>
                <a:cs typeface="Arial" pitchFamily="34" charset="0"/>
              </a:rPr>
              <a:t>Ты постоянно опаздываешь. Да что же это такое?» ― эти два выражения не помогут решить вопрос, а настроят ученика негативно.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0000"/>
                </a:solidFill>
                <a:effectLst/>
                <a:latin typeface="+mj-lt"/>
                <a:cs typeface="Arial" pitchFamily="34" charset="0"/>
              </a:rPr>
              <a:t>Важно нейтрально указать на действие ученика.</a:t>
            </a:r>
            <a:br>
              <a:rPr kumimoji="0" lang="ru-RU" sz="2800" b="0" i="0" u="none" strike="noStrike" cap="none" normalizeH="0" baseline="0" dirty="0" smtClean="0">
                <a:ln>
                  <a:noFill/>
                </a:ln>
                <a:solidFill>
                  <a:srgbClr val="000000"/>
                </a:solidFill>
                <a:effectLst/>
                <a:latin typeface="+mj-lt"/>
                <a:cs typeface="Arial" pitchFamily="34" charset="0"/>
              </a:rPr>
            </a:br>
            <a:r>
              <a:rPr kumimoji="0" lang="ru-RU" sz="2800" b="0" i="0" u="none" strike="noStrike" cap="none" normalizeH="0" baseline="0" dirty="0" smtClean="0">
                <a:ln>
                  <a:noFill/>
                </a:ln>
                <a:solidFill>
                  <a:srgbClr val="000000"/>
                </a:solidFill>
                <a:effectLst/>
                <a:latin typeface="+mj-lt"/>
                <a:cs typeface="Arial" pitchFamily="34" charset="0"/>
              </a:rPr>
              <a:t>    «Смотри, последний раз в 8:30 в школу ты приходил в прошлый понедельник, это две недели назад» ― тут нет агрессии и оценки действиям ученика. Это просто факт,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0000"/>
                </a:solidFill>
                <a:effectLst/>
                <a:latin typeface="+mj-lt"/>
                <a:cs typeface="Arial" pitchFamily="34" charset="0"/>
              </a:rPr>
              <a:t>с которым нельзя не согласиться.</a:t>
            </a:r>
            <a:endParaRPr kumimoji="0" lang="ru-RU" sz="28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600" b="1" i="0" u="none" strike="noStrike" cap="none" normalizeH="0" baseline="0" dirty="0" smtClean="0">
              <a:ln>
                <a:noFill/>
              </a:ln>
              <a:solidFill>
                <a:srgbClr val="000000"/>
              </a:solidFill>
              <a:effectLst/>
              <a:latin typeface="+mj-lt"/>
              <a:cs typeface="Arial" pitchFamily="34" charset="0"/>
            </a:endParaRPr>
          </a:p>
        </p:txBody>
      </p:sp>
      <p:sp>
        <p:nvSpPr>
          <p:cNvPr id="92166" name="AutoShape 6" descr="✔"/>
          <p:cNvSpPr>
            <a:spLocks noChangeAspect="1" noChangeArrowheads="1"/>
          </p:cNvSpPr>
          <p:nvPr/>
        </p:nvSpPr>
        <p:spPr bwMode="auto">
          <a:xfrm>
            <a:off x="130175" y="-44767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92167" name="AutoShape 7" descr="✖"/>
          <p:cNvSpPr>
            <a:spLocks noChangeAspect="1" noChangeArrowheads="1"/>
          </p:cNvSpPr>
          <p:nvPr/>
        </p:nvSpPr>
        <p:spPr bwMode="auto">
          <a:xfrm>
            <a:off x="130175" y="39688"/>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92168" name="AutoShape 8" descr="✔"/>
          <p:cNvSpPr>
            <a:spLocks noChangeAspect="1" noChangeArrowheads="1"/>
          </p:cNvSpPr>
          <p:nvPr/>
        </p:nvSpPr>
        <p:spPr bwMode="auto">
          <a:xfrm>
            <a:off x="130175" y="328613"/>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0" name="Рисунок 9" descr="Без названия.jpg"/>
          <p:cNvPicPr>
            <a:picLocks noChangeAspect="1"/>
          </p:cNvPicPr>
          <p:nvPr/>
        </p:nvPicPr>
        <p:blipFill>
          <a:blip r:embed="rId2"/>
          <a:stretch>
            <a:fillRect/>
          </a:stretch>
        </p:blipFill>
        <p:spPr>
          <a:xfrm>
            <a:off x="285720" y="1643050"/>
            <a:ext cx="642910" cy="642910"/>
          </a:xfrm>
          <a:prstGeom prst="rect">
            <a:avLst/>
          </a:prstGeom>
        </p:spPr>
      </p:pic>
      <p:pic>
        <p:nvPicPr>
          <p:cNvPr id="11" name="Рисунок 10" descr="istockphoto-1204658131-612x612.jpg"/>
          <p:cNvPicPr>
            <a:picLocks noChangeAspect="1"/>
          </p:cNvPicPr>
          <p:nvPr/>
        </p:nvPicPr>
        <p:blipFill>
          <a:blip r:embed="rId3" cstate="print"/>
          <a:stretch>
            <a:fillRect/>
          </a:stretch>
        </p:blipFill>
        <p:spPr>
          <a:xfrm>
            <a:off x="0" y="3357562"/>
            <a:ext cx="718374" cy="718374"/>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14348" y="1166843"/>
            <a:ext cx="8001056" cy="4031873"/>
          </a:xfrm>
          <a:prstGeom prst="rect">
            <a:avLst/>
          </a:prstGeom>
        </p:spPr>
        <p:txBody>
          <a:bodyPr wrap="square">
            <a:spAutoFit/>
          </a:bodyPr>
          <a:lstStyle/>
          <a:p>
            <a:pPr lvl="0" algn="ctr" eaLnBrk="0" fontAlgn="base" hangingPunct="0">
              <a:spcBef>
                <a:spcPct val="0"/>
              </a:spcBef>
              <a:spcAft>
                <a:spcPct val="0"/>
              </a:spcAft>
            </a:pPr>
            <a:r>
              <a:rPr lang="ru-RU" sz="3200" b="1" dirty="0" smtClean="0">
                <a:solidFill>
                  <a:srgbClr val="000000"/>
                </a:solidFill>
                <a:cs typeface="Arial" pitchFamily="34" charset="0"/>
              </a:rPr>
              <a:t>Этап: чувства </a:t>
            </a:r>
            <a:endParaRPr lang="ru-RU" sz="3200" dirty="0" smtClean="0">
              <a:cs typeface="Arial" pitchFamily="34" charset="0"/>
            </a:endParaRPr>
          </a:p>
          <a:p>
            <a:pPr lvl="0" eaLnBrk="0" fontAlgn="base" hangingPunct="0">
              <a:spcBef>
                <a:spcPct val="0"/>
              </a:spcBef>
              <a:spcAft>
                <a:spcPct val="0"/>
              </a:spcAft>
            </a:pPr>
            <a:r>
              <a:rPr lang="ru-RU" sz="3200" b="1" dirty="0" smtClean="0">
                <a:solidFill>
                  <a:srgbClr val="000000"/>
                </a:solidFill>
                <a:cs typeface="Arial" pitchFamily="34" charset="0"/>
              </a:rPr>
              <a:t>       </a:t>
            </a:r>
            <a:r>
              <a:rPr lang="ru-RU" sz="3200" dirty="0" smtClean="0">
                <a:solidFill>
                  <a:srgbClr val="000000"/>
                </a:solidFill>
                <a:cs typeface="Arial" pitchFamily="34" charset="0"/>
              </a:rPr>
              <a:t>«Ты это делаешь как будто мне назло» ― не переносите ответственность за свои чувства на ученика. Говорите только о себе.</a:t>
            </a:r>
            <a:br>
              <a:rPr lang="ru-RU" sz="3200" dirty="0" smtClean="0">
                <a:solidFill>
                  <a:srgbClr val="000000"/>
                </a:solidFill>
                <a:cs typeface="Arial" pitchFamily="34" charset="0"/>
              </a:rPr>
            </a:br>
            <a:r>
              <a:rPr lang="ru-RU" sz="3200" dirty="0" smtClean="0">
                <a:solidFill>
                  <a:srgbClr val="000000"/>
                </a:solidFill>
                <a:cs typeface="Arial" pitchFamily="34" charset="0"/>
              </a:rPr>
              <a:t>      «Меня расстраивает, что ты приходишь позже, так как это отвлекает от занятий» ― вы говорите за себя и объясняете, почему это не хорошо.</a:t>
            </a:r>
          </a:p>
        </p:txBody>
      </p:sp>
      <p:pic>
        <p:nvPicPr>
          <p:cNvPr id="3" name="Рисунок 2" descr="Без названия.jpg"/>
          <p:cNvPicPr>
            <a:picLocks noChangeAspect="1"/>
          </p:cNvPicPr>
          <p:nvPr/>
        </p:nvPicPr>
        <p:blipFill>
          <a:blip r:embed="rId2"/>
          <a:stretch>
            <a:fillRect/>
          </a:stretch>
        </p:blipFill>
        <p:spPr>
          <a:xfrm>
            <a:off x="714348" y="1643050"/>
            <a:ext cx="642910" cy="642910"/>
          </a:xfrm>
          <a:prstGeom prst="rect">
            <a:avLst/>
          </a:prstGeom>
        </p:spPr>
      </p:pic>
      <p:pic>
        <p:nvPicPr>
          <p:cNvPr id="4" name="Рисунок 3" descr="istockphoto-1204658131-612x612.jpg"/>
          <p:cNvPicPr>
            <a:picLocks noChangeAspect="1"/>
          </p:cNvPicPr>
          <p:nvPr/>
        </p:nvPicPr>
        <p:blipFill>
          <a:blip r:embed="rId3" cstate="print"/>
          <a:stretch>
            <a:fillRect/>
          </a:stretch>
        </p:blipFill>
        <p:spPr>
          <a:xfrm>
            <a:off x="714348" y="3071810"/>
            <a:ext cx="718374" cy="718374"/>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42910" y="1214422"/>
            <a:ext cx="7858180" cy="4247317"/>
          </a:xfrm>
          <a:prstGeom prst="rect">
            <a:avLst/>
          </a:prstGeom>
        </p:spPr>
        <p:txBody>
          <a:bodyPr wrap="square">
            <a:spAutoFit/>
          </a:bodyPr>
          <a:lstStyle/>
          <a:p>
            <a:pPr lvl="0" eaLnBrk="0" fontAlgn="base" hangingPunct="0">
              <a:spcBef>
                <a:spcPct val="0"/>
              </a:spcBef>
              <a:spcAft>
                <a:spcPct val="0"/>
              </a:spcAft>
            </a:pPr>
            <a:endParaRPr lang="ru-RU" dirty="0" smtClean="0"/>
          </a:p>
          <a:p>
            <a:pPr lvl="0" algn="ctr" eaLnBrk="0" fontAlgn="base" hangingPunct="0">
              <a:spcBef>
                <a:spcPct val="0"/>
              </a:spcBef>
              <a:spcAft>
                <a:spcPct val="0"/>
              </a:spcAft>
            </a:pPr>
            <a:r>
              <a:rPr lang="ru-RU" sz="2800" b="1" dirty="0" smtClean="0"/>
              <a:t>Этап просьба</a:t>
            </a:r>
          </a:p>
          <a:p>
            <a:pPr lvl="0" eaLnBrk="0" fontAlgn="base" hangingPunct="0">
              <a:spcBef>
                <a:spcPct val="0"/>
              </a:spcBef>
              <a:spcAft>
                <a:spcPct val="0"/>
              </a:spcAft>
            </a:pPr>
            <a:r>
              <a:rPr lang="ru-RU" sz="2800" dirty="0" smtClean="0"/>
              <a:t>     «Хватит уже опаздывать, сколько можно в самом деле. Твои одноклассники так не делают, бери с них пример» ― такие фразы скорее всего приведут к конфликту и вряд ли помогут укрепить отношения.</a:t>
            </a:r>
            <a:br>
              <a:rPr lang="ru-RU" sz="2800" dirty="0" smtClean="0"/>
            </a:br>
            <a:r>
              <a:rPr lang="ru-RU" sz="2800" dirty="0" smtClean="0"/>
              <a:t>       «Пожалуйста, постарайся приходить вовремя, это поможет нам лучше работать на занятиях и не отвлекаться»</a:t>
            </a:r>
            <a:endParaRPr lang="ru-RU" sz="2800" dirty="0" smtClean="0">
              <a:solidFill>
                <a:srgbClr val="000000"/>
              </a:solidFill>
              <a:cs typeface="Arial" pitchFamily="34" charset="0"/>
            </a:endParaRPr>
          </a:p>
        </p:txBody>
      </p:sp>
      <p:pic>
        <p:nvPicPr>
          <p:cNvPr id="3" name="Рисунок 2" descr="Без названия.jpg"/>
          <p:cNvPicPr>
            <a:picLocks noChangeAspect="1"/>
          </p:cNvPicPr>
          <p:nvPr/>
        </p:nvPicPr>
        <p:blipFill>
          <a:blip r:embed="rId2"/>
          <a:stretch>
            <a:fillRect/>
          </a:stretch>
        </p:blipFill>
        <p:spPr>
          <a:xfrm>
            <a:off x="500034" y="1785926"/>
            <a:ext cx="642910" cy="642910"/>
          </a:xfrm>
          <a:prstGeom prst="rect">
            <a:avLst/>
          </a:prstGeom>
        </p:spPr>
      </p:pic>
      <p:pic>
        <p:nvPicPr>
          <p:cNvPr id="4" name="Рисунок 3" descr="istockphoto-1204658131-612x612.jpg"/>
          <p:cNvPicPr>
            <a:picLocks noChangeAspect="1"/>
          </p:cNvPicPr>
          <p:nvPr/>
        </p:nvPicPr>
        <p:blipFill>
          <a:blip r:embed="rId3" cstate="print"/>
          <a:stretch>
            <a:fillRect/>
          </a:stretch>
        </p:blipFill>
        <p:spPr>
          <a:xfrm>
            <a:off x="571472" y="4000504"/>
            <a:ext cx="718374" cy="71837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928794" y="2357430"/>
            <a:ext cx="5143536" cy="285752"/>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 name="Заголовок 1"/>
          <p:cNvSpPr>
            <a:spLocks noGrp="1"/>
          </p:cNvSpPr>
          <p:nvPr>
            <p:ph type="ctrTitle"/>
          </p:nvPr>
        </p:nvSpPr>
        <p:spPr>
          <a:xfrm>
            <a:off x="607424" y="536759"/>
            <a:ext cx="7772400" cy="1470025"/>
          </a:xfrm>
        </p:spPr>
        <p:txBody>
          <a:bodyPr/>
          <a:lstStyle/>
          <a:p>
            <a:r>
              <a:rPr lang="ru-RU" dirty="0" smtClean="0"/>
              <a:t>Адаптация первоклассника</a:t>
            </a:r>
            <a:endParaRPr lang="ru-RU" dirty="0"/>
          </a:p>
        </p:txBody>
      </p:sp>
      <p:sp>
        <p:nvSpPr>
          <p:cNvPr id="5" name="Прямоугольник 4"/>
          <p:cNvSpPr/>
          <p:nvPr/>
        </p:nvSpPr>
        <p:spPr>
          <a:xfrm>
            <a:off x="285720" y="1785926"/>
            <a:ext cx="8143932" cy="2954655"/>
          </a:xfrm>
          <a:prstGeom prst="rect">
            <a:avLst/>
          </a:prstGeom>
        </p:spPr>
        <p:txBody>
          <a:bodyPr wrap="square">
            <a:spAutoFit/>
          </a:bodyPr>
          <a:lstStyle/>
          <a:p>
            <a:r>
              <a:rPr lang="ru-RU" sz="2800" dirty="0" smtClean="0"/>
              <a:t>Второй этап –  </a:t>
            </a:r>
          </a:p>
          <a:p>
            <a:pPr algn="ctr"/>
            <a:r>
              <a:rPr lang="ru-RU" sz="2800" dirty="0" smtClean="0"/>
              <a:t>«Неустойчивого приспособления»</a:t>
            </a:r>
          </a:p>
          <a:p>
            <a:r>
              <a:rPr lang="ru-RU" sz="2800" i="1" dirty="0" smtClean="0"/>
              <a:t>Ребёнок начинает приспосабливаться. Он уже близок к поиску оптимального поведения в предложенных условиях.</a:t>
            </a:r>
          </a:p>
          <a:p>
            <a:r>
              <a:rPr lang="ru-RU" sz="2800" b="1" dirty="0" smtClean="0"/>
              <a:t>Длительность: около двух-трёх недель.</a:t>
            </a:r>
            <a:endParaRPr lang="ru-RU" sz="2800" b="1" i="1" dirty="0" smtClean="0"/>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1500166" y="1571612"/>
            <a:ext cx="6929486" cy="285752"/>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15" name="Object 14" hidden="1"/>
          <p:cNvGraphicFramePr>
            <a:graphicFrameLocks noChangeAspect="1"/>
          </p:cNvGraphicFramePr>
          <p:nvPr>
            <p:custDataLst>
              <p:tags r:id="rId2"/>
            </p:custDataLst>
            <p:extLst/>
          </p:nvPr>
        </p:nvGraphicFramePr>
        <p:xfrm>
          <a:off x="1192" y="1588"/>
          <a:ext cx="1191" cy="1588"/>
        </p:xfrm>
        <a:graphic>
          <a:graphicData uri="http://schemas.openxmlformats.org/presentationml/2006/ole">
            <p:oleObj spid="_x0000_s84994" name="Слайд think-cell" r:id="rId6" imgW="360" imgH="360" progId="">
              <p:embed/>
            </p:oleObj>
          </a:graphicData>
        </a:graphic>
      </p:graphicFrame>
      <p:sp>
        <p:nvSpPr>
          <p:cNvPr id="14" name="Rectangle 13" hidden="1"/>
          <p:cNvSpPr/>
          <p:nvPr>
            <p:custDataLst>
              <p:tags r:id="rId3"/>
            </p:custDataLst>
          </p:nvPr>
        </p:nvSpPr>
        <p:spPr>
          <a:xfrm>
            <a:off x="1" y="0"/>
            <a:ext cx="119063" cy="15875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spcBef>
                <a:spcPct val="0"/>
              </a:spcBef>
              <a:spcAft>
                <a:spcPct val="0"/>
              </a:spcAft>
            </a:pPr>
            <a:endParaRPr lang="ru-RU" sz="2400" b="1" dirty="0" err="1">
              <a:solidFill>
                <a:schemeClr val="bg1"/>
              </a:solidFill>
              <a:latin typeface="Calibri" panose="020F0502020204030204" pitchFamily="34" charset="0"/>
              <a:ea typeface="+mj-ea"/>
              <a:cs typeface="+mj-cs"/>
              <a:sym typeface="Calibri" panose="020F0502020204030204" pitchFamily="34" charset="0"/>
            </a:endParaRPr>
          </a:p>
        </p:txBody>
      </p:sp>
      <p:sp>
        <p:nvSpPr>
          <p:cNvPr id="3" name="Заголовок 2"/>
          <p:cNvSpPr>
            <a:spLocks noGrp="1"/>
          </p:cNvSpPr>
          <p:nvPr>
            <p:ph type="title"/>
          </p:nvPr>
        </p:nvSpPr>
        <p:spPr>
          <a:xfrm>
            <a:off x="2" y="228060"/>
            <a:ext cx="8639999" cy="648642"/>
          </a:xfrm>
        </p:spPr>
        <p:txBody>
          <a:bodyPr/>
          <a:lstStyle/>
          <a:p>
            <a:r>
              <a:rPr lang="ru-RU" dirty="0" smtClean="0"/>
              <a:t> </a:t>
            </a:r>
            <a:r>
              <a:rPr lang="ru-RU" dirty="0">
                <a:latin typeface="Marmelad" panose="020B0604020202020204" charset="0"/>
                <a:ea typeface="Calibri" panose="020F0502020204030204" pitchFamily="34" charset="0"/>
              </a:rPr>
              <a:t/>
            </a:r>
            <a:br>
              <a:rPr lang="ru-RU" dirty="0">
                <a:latin typeface="Marmelad" panose="020B0604020202020204" charset="0"/>
                <a:ea typeface="Calibri" panose="020F0502020204030204" pitchFamily="34" charset="0"/>
              </a:rPr>
            </a:br>
            <a:r>
              <a:rPr lang="ru-RU" dirty="0" smtClean="0"/>
              <a:t/>
            </a:r>
            <a:br>
              <a:rPr lang="ru-RU" dirty="0" smtClean="0"/>
            </a:br>
            <a:r>
              <a:rPr lang="ru-RU" dirty="0" smtClean="0"/>
              <a:t/>
            </a:r>
            <a:br>
              <a:rPr lang="ru-RU" dirty="0" smtClean="0"/>
            </a:br>
            <a:endParaRPr lang="ru-RU" sz="1800" i="1" dirty="0">
              <a:solidFill>
                <a:schemeClr val="accent1">
                  <a:lumMod val="50000"/>
                </a:schemeClr>
              </a:solidFill>
              <a:latin typeface="Cambria" panose="02040503050406030204" pitchFamily="18" charset="0"/>
              <a:ea typeface="Arial Unicode MS" panose="020B0604020202020204" pitchFamily="34" charset="-128"/>
              <a:cs typeface="Arial Unicode MS" panose="020B0604020202020204" pitchFamily="34" charset="-128"/>
            </a:endParaRPr>
          </a:p>
        </p:txBody>
      </p:sp>
      <p:pic>
        <p:nvPicPr>
          <p:cNvPr id="7" name="Рисунок 6"/>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5829402" y="6254086"/>
            <a:ext cx="754621" cy="462246"/>
          </a:xfrm>
          <a:prstGeom prst="rect">
            <a:avLst/>
          </a:prstGeom>
        </p:spPr>
      </p:pic>
      <p:sp>
        <p:nvSpPr>
          <p:cNvPr id="13" name="Заголовок 2"/>
          <p:cNvSpPr txBox="1">
            <a:spLocks/>
          </p:cNvSpPr>
          <p:nvPr/>
        </p:nvSpPr>
        <p:spPr>
          <a:xfrm>
            <a:off x="504002" y="214290"/>
            <a:ext cx="8639999" cy="648642"/>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sz="2400" b="1" kern="1200">
                <a:solidFill>
                  <a:srgbClr val="2D3494"/>
                </a:solidFill>
                <a:latin typeface="Calibri" panose="020F0502020204030204" pitchFamily="34" charset="0"/>
                <a:ea typeface="+mj-ea"/>
                <a:cs typeface="+mj-cs"/>
              </a:defRPr>
            </a:lvl1pPr>
          </a:lstStyle>
          <a:p>
            <a:pPr algn="ctr"/>
            <a:r>
              <a:rPr lang="ru-RU" sz="4000" dirty="0" smtClean="0">
                <a:solidFill>
                  <a:srgbClr val="336600"/>
                </a:solidFill>
                <a:latin typeface="+mj-lt"/>
              </a:rPr>
              <a:t>Адаптация первоклассников</a:t>
            </a:r>
            <a:endParaRPr lang="ru-RU" sz="4000" dirty="0">
              <a:solidFill>
                <a:srgbClr val="336600"/>
              </a:solidFill>
              <a:latin typeface="+mj-lt"/>
            </a:endParaRPr>
          </a:p>
        </p:txBody>
      </p:sp>
      <p:sp>
        <p:nvSpPr>
          <p:cNvPr id="10" name="Прямоугольник 9"/>
          <p:cNvSpPr/>
          <p:nvPr/>
        </p:nvSpPr>
        <p:spPr>
          <a:xfrm>
            <a:off x="0" y="785794"/>
            <a:ext cx="3286116"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p:cNvSpPr/>
          <p:nvPr/>
        </p:nvSpPr>
        <p:spPr>
          <a:xfrm>
            <a:off x="5857884" y="6215082"/>
            <a:ext cx="3286116" cy="4286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a:off x="357159" y="1000108"/>
            <a:ext cx="9144064" cy="4163191"/>
          </a:xfrm>
          <a:prstGeom prst="rect">
            <a:avLst/>
          </a:prstGeom>
        </p:spPr>
        <p:txBody>
          <a:bodyPr wrap="square">
            <a:spAutoFit/>
          </a:bodyPr>
          <a:lstStyle/>
          <a:p>
            <a:r>
              <a:rPr lang="ru-RU" sz="2800" dirty="0" smtClean="0"/>
              <a:t>Третий этап адаптации – </a:t>
            </a:r>
          </a:p>
          <a:p>
            <a:pPr algn="ctr"/>
            <a:r>
              <a:rPr lang="ru-RU" sz="2800" dirty="0" smtClean="0"/>
              <a:t>«Относительно устойчивое приспособление»</a:t>
            </a:r>
          </a:p>
          <a:p>
            <a:r>
              <a:rPr lang="ru-RU" sz="2800" i="1" dirty="0" smtClean="0"/>
              <a:t>На этом этапе у ребёнка появляется уверенность в выбранных формах поведения, они становятся устойчивыми; происходит окончательная оценка понятия «я – школьник, и что это значит»…</a:t>
            </a:r>
          </a:p>
          <a:p>
            <a:r>
              <a:rPr lang="ru-RU" sz="2800" b="1" dirty="0" smtClean="0"/>
              <a:t>Длится последний этап от пяти-шести недель до года.</a:t>
            </a:r>
          </a:p>
          <a:p>
            <a:endParaRPr lang="ru-RU" sz="2800" b="1" dirty="0" smtClean="0"/>
          </a:p>
          <a:p>
            <a:pPr marL="342900" indent="-342900">
              <a:lnSpc>
                <a:spcPct val="115000"/>
              </a:lnSpc>
              <a:spcBef>
                <a:spcPts val="1000"/>
              </a:spcBef>
              <a:buClr>
                <a:schemeClr val="accent1">
                  <a:lumMod val="75000"/>
                </a:schemeClr>
              </a:buClr>
              <a:buSzPct val="72000"/>
              <a:tabLst>
                <a:tab pos="457200" algn="l"/>
              </a:tabLst>
            </a:pPr>
            <a:endParaRPr lang="ru-RU" sz="2800" b="1" i="1" dirty="0">
              <a:solidFill>
                <a:srgbClr val="336600"/>
              </a:solidFill>
              <a:latin typeface="Cambria" panose="02040503050406030204" pitchFamily="18"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xmlns="" val="2396742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00166" y="714356"/>
            <a:ext cx="7345216" cy="707886"/>
          </a:xfrm>
          <a:prstGeom prst="rect">
            <a:avLst/>
          </a:prstGeom>
        </p:spPr>
        <p:txBody>
          <a:bodyPr wrap="none">
            <a:spAutoFit/>
          </a:bodyPr>
          <a:lstStyle/>
          <a:p>
            <a:r>
              <a:rPr lang="ru-RU" sz="4000" b="1" dirty="0" smtClean="0">
                <a:solidFill>
                  <a:srgbClr val="336600"/>
                </a:solidFill>
                <a:latin typeface="+mj-lt"/>
                <a:ea typeface="+mj-ea"/>
                <a:cs typeface="+mj-cs"/>
              </a:rPr>
              <a:t>Признаки успешной адаптации:</a:t>
            </a:r>
          </a:p>
        </p:txBody>
      </p:sp>
      <p:sp>
        <p:nvSpPr>
          <p:cNvPr id="3" name="Прямоугольник 2"/>
          <p:cNvSpPr/>
          <p:nvPr/>
        </p:nvSpPr>
        <p:spPr>
          <a:xfrm>
            <a:off x="1071538" y="2071678"/>
            <a:ext cx="6572296" cy="3139321"/>
          </a:xfrm>
          <a:prstGeom prst="rect">
            <a:avLst/>
          </a:prstGeom>
        </p:spPr>
        <p:txBody>
          <a:bodyPr wrap="square">
            <a:spAutoFit/>
          </a:bodyPr>
          <a:lstStyle/>
          <a:p>
            <a:r>
              <a:rPr lang="ru-RU" b="1" dirty="0" smtClean="0"/>
              <a:t>1. Удовлетворённость от процесса обучения</a:t>
            </a:r>
          </a:p>
          <a:p>
            <a:r>
              <a:rPr lang="ru-RU" dirty="0" smtClean="0"/>
              <a:t>Ребёнок с радостью говорит о школе и с удовольствием её посещает.</a:t>
            </a:r>
          </a:p>
          <a:p>
            <a:r>
              <a:rPr lang="ru-RU" b="1" dirty="0" smtClean="0"/>
              <a:t>2. Освоение программы</a:t>
            </a:r>
          </a:p>
          <a:p>
            <a:r>
              <a:rPr lang="ru-RU" dirty="0" smtClean="0"/>
              <a:t>Ребёнку не доставляет особой сложности справляться с предъявляемыми заданиями.</a:t>
            </a:r>
          </a:p>
          <a:p>
            <a:r>
              <a:rPr lang="ru-RU" b="1" dirty="0" smtClean="0"/>
              <a:t>3. Степень самостоятельности</a:t>
            </a:r>
          </a:p>
          <a:p>
            <a:r>
              <a:rPr lang="ru-RU" dirty="0" smtClean="0"/>
              <a:t>Выполнять задания ребёнок должен самостоятельно, после неудачных попыток может просить о помощи взрослого.</a:t>
            </a:r>
          </a:p>
          <a:p>
            <a:r>
              <a:rPr lang="ru-RU" dirty="0" smtClean="0"/>
              <a:t>4. </a:t>
            </a:r>
            <a:r>
              <a:rPr lang="ru-RU" b="1" dirty="0" smtClean="0"/>
              <a:t>Удовлетворенность от отношений с одноклассниками и учителем.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00166" y="714356"/>
            <a:ext cx="5781326" cy="707886"/>
          </a:xfrm>
          <a:prstGeom prst="rect">
            <a:avLst/>
          </a:prstGeom>
        </p:spPr>
        <p:txBody>
          <a:bodyPr wrap="none">
            <a:spAutoFit/>
          </a:bodyPr>
          <a:lstStyle/>
          <a:p>
            <a:r>
              <a:rPr lang="ru-RU" sz="4000" b="1" dirty="0" smtClean="0">
                <a:solidFill>
                  <a:srgbClr val="336600"/>
                </a:solidFill>
                <a:latin typeface="+mj-lt"/>
                <a:ea typeface="+mj-ea"/>
                <a:cs typeface="+mj-cs"/>
              </a:rPr>
              <a:t>Признаки </a:t>
            </a:r>
            <a:r>
              <a:rPr lang="ru-RU" sz="4000" b="1" dirty="0" err="1" smtClean="0">
                <a:solidFill>
                  <a:srgbClr val="336600"/>
                </a:solidFill>
                <a:latin typeface="+mj-lt"/>
                <a:ea typeface="+mj-ea"/>
                <a:cs typeface="+mj-cs"/>
              </a:rPr>
              <a:t>дезадаптации</a:t>
            </a:r>
            <a:r>
              <a:rPr lang="ru-RU" sz="4000" b="1" dirty="0" smtClean="0">
                <a:solidFill>
                  <a:srgbClr val="336600"/>
                </a:solidFill>
                <a:latin typeface="+mj-lt"/>
                <a:ea typeface="+mj-ea"/>
                <a:cs typeface="+mj-cs"/>
              </a:rPr>
              <a:t>:</a:t>
            </a:r>
          </a:p>
        </p:txBody>
      </p:sp>
      <p:sp>
        <p:nvSpPr>
          <p:cNvPr id="3" name="Прямоугольник 2"/>
          <p:cNvSpPr/>
          <p:nvPr/>
        </p:nvSpPr>
        <p:spPr>
          <a:xfrm>
            <a:off x="857224" y="1785926"/>
            <a:ext cx="6215090" cy="4093428"/>
          </a:xfrm>
          <a:prstGeom prst="rect">
            <a:avLst/>
          </a:prstGeom>
        </p:spPr>
        <p:txBody>
          <a:bodyPr wrap="square">
            <a:spAutoFit/>
          </a:bodyPr>
          <a:lstStyle/>
          <a:p>
            <a:r>
              <a:rPr lang="ru-RU" sz="2000" dirty="0" smtClean="0"/>
              <a:t>усталый, утомлённый внешний вид ребёнка.</a:t>
            </a:r>
          </a:p>
          <a:p>
            <a:r>
              <a:rPr lang="ru-RU" sz="2000" dirty="0" smtClean="0"/>
              <a:t>· нежелание ребёнка делиться своими впечатлениями о проведённом дне.</a:t>
            </a:r>
          </a:p>
          <a:p>
            <a:r>
              <a:rPr lang="ru-RU" sz="2000" dirty="0" smtClean="0"/>
              <a:t>· стремление отвлечь взрослого от школьных событий, переключить внимание на другие темы.</a:t>
            </a:r>
          </a:p>
          <a:p>
            <a:r>
              <a:rPr lang="ru-RU" sz="2000" dirty="0" smtClean="0"/>
              <a:t>· нежелания выполнять домашние задания.</a:t>
            </a:r>
          </a:p>
          <a:p>
            <a:r>
              <a:rPr lang="ru-RU" sz="2000" dirty="0" smtClean="0"/>
              <a:t>· негативные характеристики в адрес школы, учителей, одноклассников.</a:t>
            </a:r>
          </a:p>
          <a:p>
            <a:r>
              <a:rPr lang="ru-RU" sz="2000" dirty="0" smtClean="0"/>
              <a:t>· жалобы на те или иные события, связанные со школой.</a:t>
            </a:r>
          </a:p>
          <a:p>
            <a:r>
              <a:rPr lang="ru-RU" sz="2000" dirty="0" smtClean="0"/>
              <a:t>· беспокойный сон.</a:t>
            </a:r>
          </a:p>
          <a:p>
            <a:r>
              <a:rPr lang="ru-RU" sz="2000" dirty="0" smtClean="0"/>
              <a:t>· трудности утреннего пробуждения, вялость.</a:t>
            </a:r>
          </a:p>
          <a:p>
            <a:r>
              <a:rPr lang="ru-RU" sz="2000" dirty="0" smtClean="0"/>
              <a:t>· частые жалобы на плохое самочувствие.</a:t>
            </a:r>
            <a:endParaRPr lang="ru-RU"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1857364"/>
            <a:ext cx="8072494" cy="3785652"/>
          </a:xfrm>
          <a:prstGeom prst="rect">
            <a:avLst/>
          </a:prstGeom>
        </p:spPr>
        <p:txBody>
          <a:bodyPr wrap="square">
            <a:spAutoFit/>
          </a:bodyPr>
          <a:lstStyle/>
          <a:p>
            <a:r>
              <a:rPr lang="ru-RU" sz="2400" b="1" dirty="0" smtClean="0"/>
              <a:t>Дружелюбная атмосфера в классе </a:t>
            </a:r>
            <a:r>
              <a:rPr lang="ru-RU" sz="2400" dirty="0" smtClean="0"/>
              <a:t>– главная задача учителя в этот период. В это время у ребёнка наблюдается повышенная тревожность, внутреннее напряжение, самооценка становится низкой. Важно дать возможность ребёнку работать в удобном ему режиме. Учитель должен быть спокойным и сдержанным, обращать внимания на успехи и достижения детей. Если учитель не учитывает специфику данного периода, это может привести ребёнка к нервному срыву. Поэтому так важно </a:t>
            </a:r>
            <a:r>
              <a:rPr lang="ru-RU" sz="2400" dirty="0" err="1" smtClean="0"/>
              <a:t>мониторить</a:t>
            </a:r>
            <a:r>
              <a:rPr lang="ru-RU" sz="2400" dirty="0" smtClean="0"/>
              <a:t> состояния физического и психического здоровья первоклассника.</a:t>
            </a:r>
            <a:endParaRPr lang="ru-RU" sz="2400" dirty="0"/>
          </a:p>
        </p:txBody>
      </p:sp>
      <p:sp>
        <p:nvSpPr>
          <p:cNvPr id="3" name="TextBox 2"/>
          <p:cNvSpPr txBox="1"/>
          <p:nvPr/>
        </p:nvSpPr>
        <p:spPr>
          <a:xfrm>
            <a:off x="1857356" y="785794"/>
            <a:ext cx="6865597" cy="769441"/>
          </a:xfrm>
          <a:prstGeom prst="rect">
            <a:avLst/>
          </a:prstGeom>
          <a:noFill/>
        </p:spPr>
        <p:txBody>
          <a:bodyPr wrap="none" rtlCol="0">
            <a:spAutoFit/>
          </a:bodyPr>
          <a:lstStyle/>
          <a:p>
            <a:r>
              <a:rPr lang="ru-RU" sz="4400" b="1" dirty="0" smtClean="0">
                <a:solidFill>
                  <a:srgbClr val="336600"/>
                </a:solidFill>
              </a:rPr>
              <a:t>Залог успешной адаптации</a:t>
            </a:r>
            <a:endParaRPr lang="ru-RU" sz="4400" b="1" dirty="0">
              <a:solidFill>
                <a:srgbClr val="3366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85918" y="1500174"/>
            <a:ext cx="6143668" cy="3970318"/>
          </a:xfrm>
          <a:prstGeom prst="rect">
            <a:avLst/>
          </a:prstGeom>
        </p:spPr>
        <p:txBody>
          <a:bodyPr wrap="square">
            <a:spAutoFit/>
          </a:bodyPr>
          <a:lstStyle/>
          <a:p>
            <a:r>
              <a:rPr lang="ru-RU" sz="3600" b="1" i="1" dirty="0" smtClean="0">
                <a:solidFill>
                  <a:srgbClr val="336600"/>
                </a:solidFill>
              </a:rPr>
              <a:t>Задача учителя - создать атмосферу в классе, помогающую возникновению </a:t>
            </a:r>
            <a:r>
              <a:rPr lang="ru-RU" sz="3600" b="1" i="1" dirty="0" err="1" smtClean="0">
                <a:solidFill>
                  <a:srgbClr val="336600"/>
                </a:solidFill>
              </a:rPr>
              <a:t>научения</a:t>
            </a:r>
            <a:r>
              <a:rPr lang="ru-RU" sz="3600" b="1" i="1" dirty="0" smtClean="0">
                <a:solidFill>
                  <a:srgbClr val="336600"/>
                </a:solidFill>
              </a:rPr>
              <a:t>, значимого для учащегося.</a:t>
            </a:r>
          </a:p>
          <a:p>
            <a:endParaRPr lang="ru-RU" sz="3600" b="1" i="1" dirty="0" smtClean="0">
              <a:solidFill>
                <a:srgbClr val="336600"/>
              </a:solidFill>
            </a:endParaRPr>
          </a:p>
          <a:p>
            <a:r>
              <a:rPr lang="ru-RU" sz="3600" b="1" i="1" dirty="0" smtClean="0">
                <a:solidFill>
                  <a:srgbClr val="336600"/>
                </a:solidFill>
              </a:rPr>
              <a:t>Маршал Розенберг</a:t>
            </a:r>
            <a:endParaRPr lang="ru-RU" sz="3600" b="1" i="1" dirty="0">
              <a:solidFill>
                <a:srgbClr val="336600"/>
              </a:solidFill>
            </a:endParaRPr>
          </a:p>
        </p:txBody>
      </p:sp>
      <p:sp>
        <p:nvSpPr>
          <p:cNvPr id="4" name="Выноска-облако 3"/>
          <p:cNvSpPr/>
          <p:nvPr/>
        </p:nvSpPr>
        <p:spPr>
          <a:xfrm rot="1599429">
            <a:off x="620728" y="250319"/>
            <a:ext cx="8429652" cy="6675101"/>
          </a:xfrm>
          <a:prstGeom prst="cloudCallout">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2"/>
            </p:custDataLst>
            <p:extLst/>
          </p:nvPr>
        </p:nvGraphicFramePr>
        <p:xfrm>
          <a:off x="1192" y="1588"/>
          <a:ext cx="1191" cy="1588"/>
        </p:xfrm>
        <a:graphic>
          <a:graphicData uri="http://schemas.openxmlformats.org/presentationml/2006/ole">
            <p:oleObj spid="_x0000_s80898" name="Слайд think-cell" r:id="rId6" imgW="360" imgH="360" progId="">
              <p:embed/>
            </p:oleObj>
          </a:graphicData>
        </a:graphic>
      </p:graphicFrame>
      <p:sp>
        <p:nvSpPr>
          <p:cNvPr id="14" name="Rectangle 13" hidden="1"/>
          <p:cNvSpPr/>
          <p:nvPr>
            <p:custDataLst>
              <p:tags r:id="rId3"/>
            </p:custDataLst>
          </p:nvPr>
        </p:nvSpPr>
        <p:spPr>
          <a:xfrm>
            <a:off x="1" y="0"/>
            <a:ext cx="119063" cy="15875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spcBef>
                <a:spcPct val="0"/>
              </a:spcBef>
              <a:spcAft>
                <a:spcPct val="0"/>
              </a:spcAft>
            </a:pPr>
            <a:endParaRPr lang="ru-RU" sz="2400" b="1" dirty="0" err="1">
              <a:solidFill>
                <a:schemeClr val="bg1"/>
              </a:solidFill>
              <a:latin typeface="Calibri" panose="020F0502020204030204" pitchFamily="34" charset="0"/>
              <a:ea typeface="+mj-ea"/>
              <a:cs typeface="+mj-cs"/>
              <a:sym typeface="Calibri" panose="020F0502020204030204" pitchFamily="34" charset="0"/>
            </a:endParaRPr>
          </a:p>
        </p:txBody>
      </p:sp>
      <p:sp>
        <p:nvSpPr>
          <p:cNvPr id="3" name="Заголовок 2"/>
          <p:cNvSpPr>
            <a:spLocks noGrp="1"/>
          </p:cNvSpPr>
          <p:nvPr>
            <p:ph type="title"/>
          </p:nvPr>
        </p:nvSpPr>
        <p:spPr/>
        <p:txBody>
          <a:bodyPr/>
          <a:lstStyle/>
          <a:p>
            <a:r>
              <a:rPr lang="ru-RU" sz="4000" dirty="0" smtClean="0">
                <a:solidFill>
                  <a:srgbClr val="336600"/>
                </a:solidFill>
                <a:latin typeface="+mj-lt"/>
              </a:rPr>
              <a:t>Принципы позитивной дисциплины</a:t>
            </a:r>
            <a:endParaRPr lang="ru-RU" sz="4000" dirty="0">
              <a:solidFill>
                <a:srgbClr val="336600"/>
              </a:solidFill>
              <a:latin typeface="+mj-lt"/>
            </a:endParaRPr>
          </a:p>
        </p:txBody>
      </p:sp>
      <p:sp>
        <p:nvSpPr>
          <p:cNvPr id="5" name="Прямоугольник 4"/>
          <p:cNvSpPr/>
          <p:nvPr/>
        </p:nvSpPr>
        <p:spPr>
          <a:xfrm>
            <a:off x="357158" y="857233"/>
            <a:ext cx="8572560" cy="5267596"/>
          </a:xfrm>
          <a:prstGeom prst="rect">
            <a:avLst/>
          </a:prstGeom>
        </p:spPr>
        <p:txBody>
          <a:bodyPr wrap="square">
            <a:spAutoFit/>
          </a:bodyPr>
          <a:lstStyle/>
          <a:p>
            <a:pPr marL="228600" lvl="1" indent="-285750">
              <a:lnSpc>
                <a:spcPct val="135000"/>
              </a:lnSpc>
              <a:spcBef>
                <a:spcPts val="1000"/>
              </a:spcBef>
              <a:buClr>
                <a:srgbClr val="003300"/>
              </a:buClr>
              <a:buSzPct val="72000"/>
              <a:buFont typeface="Wingdings" panose="05000000000000000000" pitchFamily="2" charset="2"/>
              <a:buChar char="Ø"/>
              <a:tabLst>
                <a:tab pos="457200" algn="l"/>
              </a:tabLst>
            </a:pPr>
            <a:endParaRPr lang="ru-RU" b="1" dirty="0" smtClean="0">
              <a:latin typeface="Cambria" pitchFamily="18" charset="0"/>
              <a:ea typeface="Arial Unicode MS" panose="020B0604020202020204" pitchFamily="34" charset="-128"/>
              <a:cs typeface="Arial Unicode MS" panose="020B0604020202020204" pitchFamily="34" charset="-128"/>
            </a:endParaRPr>
          </a:p>
          <a:p>
            <a:pPr>
              <a:buClr>
                <a:srgbClr val="92D050"/>
              </a:buClr>
              <a:buFont typeface="Wingdings" pitchFamily="2" charset="2"/>
              <a:buChar char="Ø"/>
            </a:pPr>
            <a:r>
              <a:rPr lang="ru-RU" sz="2400" dirty="0" smtClean="0"/>
              <a:t>понимание четырех основных целей плохого поведения детей;</a:t>
            </a:r>
          </a:p>
          <a:p>
            <a:pPr>
              <a:buClr>
                <a:srgbClr val="92D050"/>
              </a:buClr>
              <a:buFont typeface="Wingdings" pitchFamily="2" charset="2"/>
              <a:buChar char="Ø"/>
            </a:pPr>
            <a:r>
              <a:rPr lang="ru-RU" sz="2400" dirty="0" smtClean="0"/>
              <a:t>сочетание доброты и строгости;</a:t>
            </a:r>
          </a:p>
          <a:p>
            <a:pPr>
              <a:buClr>
                <a:srgbClr val="92D050"/>
              </a:buClr>
              <a:buFont typeface="Wingdings" pitchFamily="2" charset="2"/>
              <a:buChar char="Ø"/>
            </a:pPr>
            <a:r>
              <a:rPr lang="ru-RU" sz="2400" dirty="0" smtClean="0"/>
              <a:t> взаимоуважение;</a:t>
            </a:r>
          </a:p>
          <a:p>
            <a:pPr>
              <a:buClr>
                <a:srgbClr val="92D050"/>
              </a:buClr>
              <a:buFont typeface="Wingdings" pitchFamily="2" charset="2"/>
              <a:buChar char="Ø"/>
            </a:pPr>
            <a:r>
              <a:rPr lang="ru-RU" sz="2400" dirty="0" smtClean="0"/>
              <a:t>подход к ошибкам как к ситуациям, на которых учатся и приобретают опыт;</a:t>
            </a:r>
          </a:p>
          <a:p>
            <a:pPr>
              <a:buClr>
                <a:srgbClr val="92D050"/>
              </a:buClr>
              <a:buFont typeface="Wingdings" pitchFamily="2" charset="2"/>
              <a:buChar char="Ø"/>
            </a:pPr>
            <a:r>
              <a:rPr lang="ru-RU" sz="2400" dirty="0" smtClean="0"/>
              <a:t> социальная ответственность;</a:t>
            </a:r>
          </a:p>
          <a:p>
            <a:pPr>
              <a:buClr>
                <a:srgbClr val="92D050"/>
              </a:buClr>
              <a:buFont typeface="Wingdings" pitchFamily="2" charset="2"/>
              <a:buChar char="Ø"/>
            </a:pPr>
            <a:r>
              <a:rPr lang="ru-RU" sz="2400" dirty="0" smtClean="0"/>
              <a:t> семейные и классные собрания;</a:t>
            </a:r>
          </a:p>
          <a:p>
            <a:pPr>
              <a:buClr>
                <a:srgbClr val="92D050"/>
              </a:buClr>
              <a:buFont typeface="Wingdings" pitchFamily="2" charset="2"/>
              <a:buChar char="Ø"/>
            </a:pPr>
            <a:r>
              <a:rPr lang="ru-RU" sz="2400" dirty="0" smtClean="0"/>
              <a:t> участие детей в решении проблем;</a:t>
            </a:r>
          </a:p>
          <a:p>
            <a:pPr>
              <a:buClr>
                <a:srgbClr val="92D050"/>
              </a:buClr>
              <a:buFont typeface="Wingdings" pitchFamily="2" charset="2"/>
              <a:buChar char="Ø"/>
            </a:pPr>
            <a:r>
              <a:rPr lang="ru-RU" sz="2400" dirty="0" smtClean="0"/>
              <a:t> поощрение.</a:t>
            </a:r>
          </a:p>
          <a:p>
            <a:pPr marL="285750" indent="-285750">
              <a:lnSpc>
                <a:spcPct val="150000"/>
              </a:lnSpc>
              <a:buClr>
                <a:schemeClr val="accent1">
                  <a:lumMod val="50000"/>
                </a:schemeClr>
              </a:buClr>
              <a:buFont typeface="Wingdings" panose="05000000000000000000" pitchFamily="2" charset="2"/>
              <a:buChar char="Ø"/>
            </a:pPr>
            <a:endParaRPr lang="ru-RU" sz="2400" b="1" dirty="0" smtClean="0">
              <a:latin typeface="Marmelad" panose="020B0604020202020204" charset="0"/>
              <a:ea typeface="+mj-ea"/>
              <a:cs typeface="+mj-cs"/>
            </a:endParaRPr>
          </a:p>
          <a:p>
            <a:pPr marL="285750" indent="-285750">
              <a:lnSpc>
                <a:spcPct val="150000"/>
              </a:lnSpc>
              <a:buClr>
                <a:schemeClr val="accent1">
                  <a:lumMod val="50000"/>
                </a:schemeClr>
              </a:buClr>
              <a:buFont typeface="Wingdings" panose="05000000000000000000" pitchFamily="2" charset="2"/>
              <a:buChar char="Ø"/>
            </a:pPr>
            <a:endParaRPr lang="ru-RU" sz="2400" b="1" dirty="0">
              <a:latin typeface="Marmelad" panose="020B0604020202020204" charset="0"/>
              <a:ea typeface="+mj-ea"/>
              <a:cs typeface="+mj-cs"/>
            </a:endParaRPr>
          </a:p>
        </p:txBody>
      </p:sp>
      <p:sp>
        <p:nvSpPr>
          <p:cNvPr id="7" name="Прямоугольник 6"/>
          <p:cNvSpPr/>
          <p:nvPr/>
        </p:nvSpPr>
        <p:spPr>
          <a:xfrm>
            <a:off x="0" y="857232"/>
            <a:ext cx="3286116" cy="2143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p:cNvSpPr/>
          <p:nvPr/>
        </p:nvSpPr>
        <p:spPr>
          <a:xfrm>
            <a:off x="6000760" y="6215082"/>
            <a:ext cx="2928926" cy="4286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xmlns="" val="65929653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KQg6CA43Q1CyHzmef6mT6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KQg6CA43Q1CyHzmef6mT6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KQg6CA43Q1CyHzmef6mT6Q"/>
</p:tagLst>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13431</TotalTime>
  <Words>702</Words>
  <Application>Microsoft Office PowerPoint</Application>
  <PresentationFormat>Экран (4:3)</PresentationFormat>
  <Paragraphs>133</Paragraphs>
  <Slides>23</Slides>
  <Notes>3</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23</vt:i4>
      </vt:variant>
    </vt:vector>
  </HeadingPairs>
  <TitlesOfParts>
    <vt:vector size="25" baseType="lpstr">
      <vt:lpstr>Тема Office</vt:lpstr>
      <vt:lpstr>Слайд think-cell</vt:lpstr>
      <vt:lpstr>Дисциплина и адаптация</vt:lpstr>
      <vt:lpstr>    </vt:lpstr>
      <vt:lpstr>Адаптация первоклассника</vt:lpstr>
      <vt:lpstr>    </vt:lpstr>
      <vt:lpstr>Слайд 5</vt:lpstr>
      <vt:lpstr>Слайд 6</vt:lpstr>
      <vt:lpstr>Слайд 7</vt:lpstr>
      <vt:lpstr>Слайд 8</vt:lpstr>
      <vt:lpstr>Принципы позитивной дисциплины</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Пользователь</dc:creator>
  <cp:lastModifiedBy>Пользователь</cp:lastModifiedBy>
  <cp:revision>17</cp:revision>
  <dcterms:created xsi:type="dcterms:W3CDTF">2023-02-07T17:42:28Z</dcterms:created>
  <dcterms:modified xsi:type="dcterms:W3CDTF">2024-04-09T09:17:12Z</dcterms:modified>
</cp:coreProperties>
</file>