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473" r:id="rId13"/>
    <p:sldId id="267" r:id="rId14"/>
    <p:sldId id="312" r:id="rId15"/>
    <p:sldId id="313" r:id="rId16"/>
    <p:sldId id="456" r:id="rId17"/>
    <p:sldId id="268" r:id="rId18"/>
    <p:sldId id="269" r:id="rId19"/>
    <p:sldId id="457" r:id="rId20"/>
    <p:sldId id="462" r:id="rId21"/>
    <p:sldId id="292" r:id="rId22"/>
    <p:sldId id="277" r:id="rId23"/>
    <p:sldId id="293" r:id="rId24"/>
    <p:sldId id="279" r:id="rId25"/>
    <p:sldId id="294" r:id="rId26"/>
    <p:sldId id="465" r:id="rId27"/>
    <p:sldId id="306" r:id="rId28"/>
    <p:sldId id="307" r:id="rId29"/>
    <p:sldId id="327" r:id="rId30"/>
    <p:sldId id="466" r:id="rId31"/>
    <p:sldId id="467" r:id="rId32"/>
    <p:sldId id="469" r:id="rId33"/>
    <p:sldId id="470" r:id="rId34"/>
    <p:sldId id="308" r:id="rId35"/>
    <p:sldId id="311" r:id="rId36"/>
    <p:sldId id="305" r:id="rId37"/>
    <p:sldId id="310" r:id="rId38"/>
    <p:sldId id="472" r:id="rId39"/>
    <p:sldId id="317" r:id="rId40"/>
    <p:sldId id="318" r:id="rId41"/>
    <p:sldId id="322" r:id="rId42"/>
    <p:sldId id="321" r:id="rId43"/>
    <p:sldId id="271" r:id="rId44"/>
    <p:sldId id="272" r:id="rId45"/>
    <p:sldId id="445" r:id="rId46"/>
    <p:sldId id="446" r:id="rId47"/>
    <p:sldId id="449" r:id="rId48"/>
    <p:sldId id="450" r:id="rId49"/>
    <p:sldId id="451" r:id="rId50"/>
    <p:sldId id="452" r:id="rId51"/>
    <p:sldId id="453" r:id="rId52"/>
    <p:sldId id="454" r:id="rId53"/>
    <p:sldId id="455" r:id="rId54"/>
    <p:sldId id="447" r:id="rId5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20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F956D12-D42D-41F4-96A3-A487BD3B3091}"/>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CE0A8497-6D88-471B-8FBF-74E356156E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FD154310-DCEB-4A3B-868C-310A72BE3D42}"/>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5" name="Нижний колонтитул 4">
            <a:extLst>
              <a:ext uri="{FF2B5EF4-FFF2-40B4-BE49-F238E27FC236}">
                <a16:creationId xmlns:a16="http://schemas.microsoft.com/office/drawing/2014/main" id="{2EA63363-16D4-4A6A-91E4-37E405FACE97}"/>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94FC963-C1ED-4F16-89C0-71CE89FEA8CF}"/>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2698731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837EED7-1CA6-4288-9A55-856CB0FC69DF}"/>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07F2B667-AE08-4788-8CF0-1B3A5FFE3EC4}"/>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BC9CADAC-7944-4F55-BC97-4F09DE989A1D}"/>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5" name="Нижний колонтитул 4">
            <a:extLst>
              <a:ext uri="{FF2B5EF4-FFF2-40B4-BE49-F238E27FC236}">
                <a16:creationId xmlns:a16="http://schemas.microsoft.com/office/drawing/2014/main" id="{3B592B8E-4C2A-4136-A34D-512D275949AE}"/>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37824D60-DA9B-4992-A44F-1562BF06AC10}"/>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949773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83814402-FE33-4765-8DDF-03E7074BEF84}"/>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98BF9913-7347-4AD9-B4FC-F53CF3D23F1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F2D62B8-04C4-4DE7-AFB4-0DD640B77505}"/>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5" name="Нижний колонтитул 4">
            <a:extLst>
              <a:ext uri="{FF2B5EF4-FFF2-40B4-BE49-F238E27FC236}">
                <a16:creationId xmlns:a16="http://schemas.microsoft.com/office/drawing/2014/main" id="{3345DDC0-98DB-4519-AD2A-8CE93A6CCCB2}"/>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F05FADF3-4A73-40A1-B0C2-B8E7441E3065}"/>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681962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527A115-9059-4AD4-9D46-99BD783D6A1B}"/>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BB065A3C-743B-4621-80BE-715BB863F5A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284A34C-EC4A-48D8-A599-D0581120AD80}"/>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5" name="Нижний колонтитул 4">
            <a:extLst>
              <a:ext uri="{FF2B5EF4-FFF2-40B4-BE49-F238E27FC236}">
                <a16:creationId xmlns:a16="http://schemas.microsoft.com/office/drawing/2014/main" id="{10A3D2CE-B16E-4561-874C-7BCD0F893D9D}"/>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8D18CA3D-6764-4775-B763-32E3AD42EA03}"/>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41039615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D1FA4A-42EB-4918-BEC2-E5E022760A52}"/>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AEBB7EC2-8AE9-4F67-A1A4-0891B2B879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957A0441-2FCB-4023-B95A-A538170272AD}"/>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5" name="Нижний колонтитул 4">
            <a:extLst>
              <a:ext uri="{FF2B5EF4-FFF2-40B4-BE49-F238E27FC236}">
                <a16:creationId xmlns:a16="http://schemas.microsoft.com/office/drawing/2014/main" id="{D73C1000-A676-4CBD-9C89-7093AF4B67A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id="{E3189005-D3B8-44A7-A4A3-D94C7BCE4B2A}"/>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511197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765508-3D70-497B-BC82-E08BCF43EAD4}"/>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A8A74DA-4CB8-42C4-8755-0B2A777E531D}"/>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73F7E93A-91CE-4F9E-9044-32FC08F3F49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B8427895-70B6-4A11-B622-58D0C2DFB7A1}"/>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6" name="Нижний колонтитул 5">
            <a:extLst>
              <a:ext uri="{FF2B5EF4-FFF2-40B4-BE49-F238E27FC236}">
                <a16:creationId xmlns:a16="http://schemas.microsoft.com/office/drawing/2014/main" id="{980A5C56-B88D-4C73-93DD-A715DA014801}"/>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9429316-10EB-4ED4-88E3-E6A13CF157C2}"/>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2635611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F163CDD-D176-43E3-8364-971044C5F94C}"/>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9E5EEDF7-C413-4730-AE15-C2673F6292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DF5998E-8DAC-412C-88C4-E00754E08FE6}"/>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3807BFDE-9284-45BB-8493-488C171DBB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2EF62CBC-AB12-4F96-A65F-59B7DFB5F9A3}"/>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E8058962-20A2-4435-846F-1CC384D2F287}"/>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8" name="Нижний колонтитул 7">
            <a:extLst>
              <a:ext uri="{FF2B5EF4-FFF2-40B4-BE49-F238E27FC236}">
                <a16:creationId xmlns:a16="http://schemas.microsoft.com/office/drawing/2014/main" id="{34E2904C-8862-4AB7-AEEB-597CFB3EF4A6}"/>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id="{3FD037A7-3C1A-4274-9AF9-BDABEB700AB7}"/>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2576030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95FD11-9043-4F95-BC3C-A7264D6FF5F7}"/>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B2131D4-A00A-42B1-B0D1-FDA8074550B6}"/>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4" name="Нижний колонтитул 3">
            <a:extLst>
              <a:ext uri="{FF2B5EF4-FFF2-40B4-BE49-F238E27FC236}">
                <a16:creationId xmlns:a16="http://schemas.microsoft.com/office/drawing/2014/main" id="{03F5CE23-DA60-4834-97F3-D7A5EED66AA4}"/>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id="{916DA5F3-F380-4EAC-BECD-F253CC336C8A}"/>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3353377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680D063F-60F3-4960-980D-3BD29D1FED6B}"/>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3" name="Нижний колонтитул 2">
            <a:extLst>
              <a:ext uri="{FF2B5EF4-FFF2-40B4-BE49-F238E27FC236}">
                <a16:creationId xmlns:a16="http://schemas.microsoft.com/office/drawing/2014/main" id="{D6D54025-6D21-44D3-AE02-8302E9064FEB}"/>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id="{FD1A3BE8-B785-497C-BA72-5EAF05996D9E}"/>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1796554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8BD357B-607A-42C8-836C-44119664B5C7}"/>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8493DCF3-5AA3-4F60-8A83-C490FB26AA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77C7A514-B42C-4026-806E-DDDF1E530A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1689A6C-94EE-4E9C-B1D4-14BB30E1953B}"/>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6" name="Нижний колонтитул 5">
            <a:extLst>
              <a:ext uri="{FF2B5EF4-FFF2-40B4-BE49-F238E27FC236}">
                <a16:creationId xmlns:a16="http://schemas.microsoft.com/office/drawing/2014/main" id="{D079B0EA-F69B-41B8-9C34-054FBCAEE4F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0EDAC41D-23EE-4680-A299-DEBCC5F25A27}"/>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3766317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46AE45-5307-4A89-A0B3-A68886BA1E8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B5A03B0E-40E3-424B-8C1D-3B22CBBF79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0919EF7D-AA89-44A4-993C-42215B9C17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CB12414D-30EF-471F-B9CD-EA7D004BD385}"/>
              </a:ext>
            </a:extLst>
          </p:cNvPr>
          <p:cNvSpPr>
            <a:spLocks noGrp="1"/>
          </p:cNvSpPr>
          <p:nvPr>
            <p:ph type="dt" sz="half" idx="10"/>
          </p:nvPr>
        </p:nvSpPr>
        <p:spPr/>
        <p:txBody>
          <a:bodyPr/>
          <a:lstStyle/>
          <a:p>
            <a:fld id="{F566E0E1-CDB0-4259-9DD0-AA7441372B21}" type="datetimeFigureOut">
              <a:rPr lang="ru-RU" smtClean="0"/>
              <a:t>28.01.2021</a:t>
            </a:fld>
            <a:endParaRPr lang="ru-RU"/>
          </a:p>
        </p:txBody>
      </p:sp>
      <p:sp>
        <p:nvSpPr>
          <p:cNvPr id="6" name="Нижний колонтитул 5">
            <a:extLst>
              <a:ext uri="{FF2B5EF4-FFF2-40B4-BE49-F238E27FC236}">
                <a16:creationId xmlns:a16="http://schemas.microsoft.com/office/drawing/2014/main" id="{8D91F8EF-BB25-4718-A7FB-03D946054518}"/>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id="{405611BF-F331-46AB-88C1-6D2C782A0F5E}"/>
              </a:ext>
            </a:extLst>
          </p:cNvPr>
          <p:cNvSpPr>
            <a:spLocks noGrp="1"/>
          </p:cNvSpPr>
          <p:nvPr>
            <p:ph type="sldNum" sz="quarter" idx="12"/>
          </p:nvPr>
        </p:nvSpPr>
        <p:spPr/>
        <p:txBody>
          <a:bodyPr/>
          <a:lstStyle/>
          <a:p>
            <a:fld id="{9947B9BF-2DC7-43F3-9578-68443D2A7FB6}" type="slidenum">
              <a:rPr lang="ru-RU" smtClean="0"/>
              <a:t>‹#›</a:t>
            </a:fld>
            <a:endParaRPr lang="ru-RU"/>
          </a:p>
        </p:txBody>
      </p:sp>
    </p:spTree>
    <p:extLst>
      <p:ext uri="{BB962C8B-B14F-4D97-AF65-F5344CB8AC3E}">
        <p14:creationId xmlns:p14="http://schemas.microsoft.com/office/powerpoint/2010/main" val="273030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CDD0279-E3E9-4F18-8C2B-13B0F84785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id="{88E03839-6C30-432B-A968-6F1B4A2EEF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A31FF7D9-3CD1-4DF5-9CDD-8473B3552D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6E0E1-CDB0-4259-9DD0-AA7441372B21}" type="datetimeFigureOut">
              <a:rPr lang="ru-RU" smtClean="0"/>
              <a:t>28.01.2021</a:t>
            </a:fld>
            <a:endParaRPr lang="ru-RU"/>
          </a:p>
        </p:txBody>
      </p:sp>
      <p:sp>
        <p:nvSpPr>
          <p:cNvPr id="5" name="Нижний колонтитул 4">
            <a:extLst>
              <a:ext uri="{FF2B5EF4-FFF2-40B4-BE49-F238E27FC236}">
                <a16:creationId xmlns:a16="http://schemas.microsoft.com/office/drawing/2014/main" id="{63E88FE8-915B-4829-9A20-0136BF3B27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id="{983D8783-2673-4622-90FC-502918F3D5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47B9BF-2DC7-43F3-9578-68443D2A7FB6}" type="slidenum">
              <a:rPr lang="ru-RU" smtClean="0"/>
              <a:t>‹#›</a:t>
            </a:fld>
            <a:endParaRPr lang="ru-RU"/>
          </a:p>
        </p:txBody>
      </p:sp>
    </p:spTree>
    <p:extLst>
      <p:ext uri="{BB962C8B-B14F-4D97-AF65-F5344CB8AC3E}">
        <p14:creationId xmlns:p14="http://schemas.microsoft.com/office/powerpoint/2010/main" val="588140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9A2B4D8-099D-48CA-B9C0-5D4460D60A2A}"/>
              </a:ext>
            </a:extLst>
          </p:cNvPr>
          <p:cNvSpPr>
            <a:spLocks noGrp="1"/>
          </p:cNvSpPr>
          <p:nvPr>
            <p:ph type="ctrTitle"/>
          </p:nvPr>
        </p:nvSpPr>
        <p:spPr/>
        <p:txBody>
          <a:bodyPr>
            <a:normAutofit fontScale="90000"/>
          </a:bodyPr>
          <a:lstStyle/>
          <a:p>
            <a:r>
              <a:rPr lang="ru-RU" b="0" i="0" dirty="0">
                <a:solidFill>
                  <a:srgbClr val="333333"/>
                </a:solidFill>
                <a:effectLst/>
                <a:latin typeface="Roboto"/>
              </a:rPr>
              <a:t>Основные права и обязанности обучающихся, законных представителей</a:t>
            </a:r>
            <a:endParaRPr lang="ru-RU" dirty="0"/>
          </a:p>
        </p:txBody>
      </p:sp>
      <p:sp>
        <p:nvSpPr>
          <p:cNvPr id="3" name="Подзаголовок 2">
            <a:extLst>
              <a:ext uri="{FF2B5EF4-FFF2-40B4-BE49-F238E27FC236}">
                <a16:creationId xmlns:a16="http://schemas.microsoft.com/office/drawing/2014/main" id="{3BCBCB1E-E552-4A11-9AE9-F6C04938FBBA}"/>
              </a:ext>
            </a:extLst>
          </p:cNvPr>
          <p:cNvSpPr>
            <a:spLocks noGrp="1"/>
          </p:cNvSpPr>
          <p:nvPr>
            <p:ph type="subTitle" idx="1"/>
          </p:nvPr>
        </p:nvSpPr>
        <p:spPr>
          <a:xfrm>
            <a:off x="1524000" y="4336329"/>
            <a:ext cx="9144000" cy="1655762"/>
          </a:xfrm>
        </p:spPr>
        <p:txBody>
          <a:bodyPr/>
          <a:lstStyle/>
          <a:p>
            <a:pPr algn="l"/>
            <a:r>
              <a:rPr lang="ru-RU" dirty="0"/>
              <a:t>Вавилова А.А., </a:t>
            </a:r>
            <a:r>
              <a:rPr lang="ru-RU" dirty="0" err="1"/>
              <a:t>к.ю.н</a:t>
            </a:r>
            <a:r>
              <a:rPr lang="ru-RU" dirty="0"/>
              <a:t>., </a:t>
            </a:r>
          </a:p>
          <a:p>
            <a:pPr algn="l"/>
            <a:r>
              <a:rPr lang="ru-RU" dirty="0"/>
              <a:t>ведущий эксперт Института образования НИУ ВШЭ</a:t>
            </a:r>
          </a:p>
        </p:txBody>
      </p:sp>
    </p:spTree>
    <p:extLst>
      <p:ext uri="{BB962C8B-B14F-4D97-AF65-F5344CB8AC3E}">
        <p14:creationId xmlns:p14="http://schemas.microsoft.com/office/powerpoint/2010/main" val="1325781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3B765E-CB25-45DE-A2EF-18DC0F38A722}"/>
              </a:ext>
            </a:extLst>
          </p:cNvPr>
          <p:cNvSpPr>
            <a:spLocks noGrp="1"/>
          </p:cNvSpPr>
          <p:nvPr>
            <p:ph type="title"/>
          </p:nvPr>
        </p:nvSpPr>
        <p:spPr/>
        <p:txBody>
          <a:bodyPr>
            <a:noAutofit/>
          </a:bodyPr>
          <a:lstStyle/>
          <a:p>
            <a:r>
              <a:rPr lang="ru-RU" sz="3200" b="0" i="0" dirty="0">
                <a:solidFill>
                  <a:srgbClr val="444444"/>
                </a:solidFill>
                <a:effectLst/>
                <a:latin typeface="Roboto"/>
              </a:rPr>
              <a:t>Роль педагога в разработке и реализации индивидуальных образовательных маршрутов: юридические вопросы нагрузки и оплаты труда</a:t>
            </a:r>
            <a:br>
              <a:rPr lang="ru-RU" sz="3200" b="0" i="0" dirty="0">
                <a:solidFill>
                  <a:srgbClr val="444444"/>
                </a:solidFill>
                <a:effectLst/>
                <a:latin typeface="Roboto"/>
              </a:rPr>
            </a:br>
            <a:endParaRPr lang="ru-RU" sz="3200" dirty="0"/>
          </a:p>
        </p:txBody>
      </p:sp>
      <p:sp>
        <p:nvSpPr>
          <p:cNvPr id="3" name="Объект 2">
            <a:extLst>
              <a:ext uri="{FF2B5EF4-FFF2-40B4-BE49-F238E27FC236}">
                <a16:creationId xmlns:a16="http://schemas.microsoft.com/office/drawing/2014/main" id="{66CE58E6-E604-4DD3-A2D7-B37C7F124CBA}"/>
              </a:ext>
            </a:extLst>
          </p:cNvPr>
          <p:cNvSpPr>
            <a:spLocks noGrp="1"/>
          </p:cNvSpPr>
          <p:nvPr>
            <p:ph idx="1"/>
          </p:nvPr>
        </p:nvSpPr>
        <p:spPr/>
        <p:txBody>
          <a:bodyPr/>
          <a:lstStyle/>
          <a:p>
            <a:r>
              <a:rPr lang="ru-RU" dirty="0"/>
              <a:t>Входит в должностные обязанности (</a:t>
            </a:r>
            <a:r>
              <a:rPr lang="ru-RU" dirty="0" err="1"/>
              <a:t>профстандарт</a:t>
            </a:r>
            <a:r>
              <a:rPr lang="ru-RU" dirty="0"/>
              <a:t>)</a:t>
            </a:r>
          </a:p>
          <a:p>
            <a:r>
              <a:rPr lang="ru-RU" dirty="0"/>
              <a:t>В пределах рабочего времени</a:t>
            </a:r>
          </a:p>
          <a:p>
            <a:r>
              <a:rPr lang="ru-RU" dirty="0"/>
              <a:t>Оплата труда: в зависимости от принятой </a:t>
            </a:r>
            <a:r>
              <a:rPr lang="ru-RU"/>
              <a:t>системы оплаты труда</a:t>
            </a:r>
          </a:p>
        </p:txBody>
      </p:sp>
    </p:spTree>
    <p:extLst>
      <p:ext uri="{BB962C8B-B14F-4D97-AF65-F5344CB8AC3E}">
        <p14:creationId xmlns:p14="http://schemas.microsoft.com/office/powerpoint/2010/main" val="266278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770261-7769-4A95-888B-F81209A0EE96}"/>
              </a:ext>
            </a:extLst>
          </p:cNvPr>
          <p:cNvSpPr>
            <a:spLocks noGrp="1"/>
          </p:cNvSpPr>
          <p:nvPr>
            <p:ph type="title"/>
          </p:nvPr>
        </p:nvSpPr>
        <p:spPr/>
        <p:txBody>
          <a:bodyPr>
            <a:normAutofit fontScale="90000"/>
          </a:bodyPr>
          <a:lstStyle/>
          <a:p>
            <a:r>
              <a:rPr lang="ru-RU" sz="3600" b="0" i="0" dirty="0">
                <a:solidFill>
                  <a:srgbClr val="444444"/>
                </a:solidFill>
                <a:effectLst/>
                <a:latin typeface="Roboto"/>
              </a:rPr>
              <a:t>Надзор за обучающимися: ответственность педагога и образовательной организации</a:t>
            </a:r>
            <a:br>
              <a:rPr lang="ru-RU" b="0" i="0" dirty="0">
                <a:solidFill>
                  <a:srgbClr val="444444"/>
                </a:solidFill>
                <a:effectLst/>
                <a:latin typeface="Roboto"/>
              </a:rPr>
            </a:br>
            <a:endParaRPr lang="ru-RU" dirty="0"/>
          </a:p>
        </p:txBody>
      </p:sp>
      <p:sp>
        <p:nvSpPr>
          <p:cNvPr id="3" name="Объект 2">
            <a:extLst>
              <a:ext uri="{FF2B5EF4-FFF2-40B4-BE49-F238E27FC236}">
                <a16:creationId xmlns:a16="http://schemas.microsoft.com/office/drawing/2014/main" id="{7E5D577D-7BBE-4746-B1CF-F89FD95057AE}"/>
              </a:ext>
            </a:extLst>
          </p:cNvPr>
          <p:cNvSpPr>
            <a:spLocks noGrp="1"/>
          </p:cNvSpPr>
          <p:nvPr>
            <p:ph idx="1"/>
          </p:nvPr>
        </p:nvSpPr>
        <p:spPr/>
        <p:txBody>
          <a:bodyPr/>
          <a:lstStyle/>
          <a:p>
            <a:r>
              <a:rPr lang="ru-RU" dirty="0"/>
              <a:t>Судебная практика:</a:t>
            </a:r>
          </a:p>
          <a:p>
            <a:r>
              <a:rPr lang="ru-RU" dirty="0"/>
              <a:t>Проблемы надзора </a:t>
            </a:r>
            <a:r>
              <a:rPr lang="en-US" dirty="0"/>
              <a:t>vs</a:t>
            </a:r>
            <a:r>
              <a:rPr lang="ru-RU" dirty="0"/>
              <a:t> проблемы воспитания</a:t>
            </a:r>
          </a:p>
          <a:p>
            <a:r>
              <a:rPr lang="ru-RU" dirty="0"/>
              <a:t>Образовательная организация виновна, ЕСЛИ виновен ее работник</a:t>
            </a:r>
          </a:p>
          <a:p>
            <a:r>
              <a:rPr lang="ru-RU" dirty="0"/>
              <a:t>Процедурный вопрос: расследование несчастного случая + акт</a:t>
            </a:r>
          </a:p>
          <a:p>
            <a:r>
              <a:rPr lang="ru-RU" dirty="0"/>
              <a:t>Принципы опроса: сразу + с фиксацией</a:t>
            </a:r>
          </a:p>
        </p:txBody>
      </p:sp>
    </p:spTree>
    <p:extLst>
      <p:ext uri="{BB962C8B-B14F-4D97-AF65-F5344CB8AC3E}">
        <p14:creationId xmlns:p14="http://schemas.microsoft.com/office/powerpoint/2010/main" val="201153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E04481C-73FD-4E46-B686-633F2D60B5F3}"/>
              </a:ext>
            </a:extLst>
          </p:cNvPr>
          <p:cNvSpPr>
            <a:spLocks noGrp="1"/>
          </p:cNvSpPr>
          <p:nvPr>
            <p:ph type="title"/>
          </p:nvPr>
        </p:nvSpPr>
        <p:spPr/>
        <p:txBody>
          <a:bodyPr/>
          <a:lstStyle/>
          <a:p>
            <a:r>
              <a:rPr lang="ru-RU" dirty="0"/>
              <a:t>Особенности опроса детей</a:t>
            </a:r>
          </a:p>
        </p:txBody>
      </p:sp>
      <p:sp>
        <p:nvSpPr>
          <p:cNvPr id="3" name="Объект 2">
            <a:extLst>
              <a:ext uri="{FF2B5EF4-FFF2-40B4-BE49-F238E27FC236}">
                <a16:creationId xmlns:a16="http://schemas.microsoft.com/office/drawing/2014/main" id="{43B9E30A-469E-4E98-88C6-E73BC049CCCD}"/>
              </a:ext>
            </a:extLst>
          </p:cNvPr>
          <p:cNvSpPr>
            <a:spLocks noGrp="1"/>
          </p:cNvSpPr>
          <p:nvPr>
            <p:ph idx="1"/>
          </p:nvPr>
        </p:nvSpPr>
        <p:spPr>
          <a:xfrm>
            <a:off x="838200" y="1549400"/>
            <a:ext cx="11201400" cy="5207000"/>
          </a:xfrm>
        </p:spPr>
        <p:txBody>
          <a:bodyPr>
            <a:normAutofit fontScale="62500" lnSpcReduction="20000"/>
          </a:bodyPr>
          <a:lstStyle/>
          <a:p>
            <a:r>
              <a:rPr lang="ru-RU" dirty="0"/>
              <a:t>Для примера: УПК РФ</a:t>
            </a:r>
          </a:p>
          <a:p>
            <a:r>
              <a:rPr lang="ru-RU" dirty="0"/>
              <a:t>1. При проведении допроса, очной ставки,… с участием несовершеннолетнего потерпевшего или свидетеля, не достигшего возраста шестнадцати лет либо достигшего этого возраста, но страдающего психическим расстройством или отстающего в психическом развитии, участие педагога или психолога обязательно. </a:t>
            </a:r>
          </a:p>
          <a:p>
            <a:r>
              <a:rPr lang="ru-RU" dirty="0"/>
              <a:t>…Указанные следственные действия с участием несовершеннолетнего потерпевшего или свидетеля в возрасте до семи лет не могут продолжаться без перерыва более 30 минут, а в общей сложности - более одного часа, в возрасте от семи до четырнадцати лет - более одного часа, а в общей сложности - более двух часов, в возрасте старше четырнадцати лет - более двух часов, а в общей сложности - более четырех часов в день. При производстве указанных следственных действий вправе присутствовать законный представитель несовершеннолетнего потерпевшего или свидетеля.</a:t>
            </a:r>
          </a:p>
          <a:p>
            <a:r>
              <a:rPr lang="ru-RU" dirty="0"/>
              <a:t>3. Следователь вправе не допустить к участию в допросе несовершеннолетнего потерпевшего или свидетеля его законного представителя и (или) представителя, если это противоречит интересам несовершеннолетнего потерпевшего или свидетеля. В этом случае следователь обеспечивает участие в допросе другого законного представителя несовершеннолетнего потерпевшего или свидетеля. </a:t>
            </a:r>
          </a:p>
          <a:p>
            <a:r>
              <a:rPr lang="ru-RU" dirty="0"/>
              <a:t>5. Применение видеозаписи или киносъемки обязательно в ходе следственных действий, предусмотренных настоящей главой, с участием несовершеннолетнего потерпевшего или свидетеля, за исключением случаев, если несовершеннолетний потерпевший или свидетель либо его законный представитель против этого возражает. Материалы видеозаписи или киносъемки хранятся при уголовном деле.</a:t>
            </a:r>
          </a:p>
        </p:txBody>
      </p:sp>
    </p:spTree>
    <p:extLst>
      <p:ext uri="{BB962C8B-B14F-4D97-AF65-F5344CB8AC3E}">
        <p14:creationId xmlns:p14="http://schemas.microsoft.com/office/powerpoint/2010/main" val="4199967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B3168D-08E0-4471-83A0-A24CC3950C53}"/>
              </a:ext>
            </a:extLst>
          </p:cNvPr>
          <p:cNvSpPr>
            <a:spLocks noGrp="1"/>
          </p:cNvSpPr>
          <p:nvPr>
            <p:ph type="title"/>
          </p:nvPr>
        </p:nvSpPr>
        <p:spPr/>
        <p:txBody>
          <a:bodyPr>
            <a:normAutofit fontScale="90000"/>
          </a:bodyPr>
          <a:lstStyle/>
          <a:p>
            <a:r>
              <a:rPr lang="ru-RU" sz="3600" b="0" i="0" dirty="0">
                <a:solidFill>
                  <a:srgbClr val="444444"/>
                </a:solidFill>
                <a:effectLst/>
                <a:latin typeface="Roboto"/>
              </a:rPr>
              <a:t>Защита персональных данных обучающихся, их родителей и законных представителей педагогом, пределы передачи информации о ребенке</a:t>
            </a:r>
            <a:br>
              <a:rPr lang="ru-RU" b="0" i="0" dirty="0">
                <a:solidFill>
                  <a:srgbClr val="444444"/>
                </a:solidFill>
                <a:effectLst/>
                <a:latin typeface="Roboto"/>
              </a:rPr>
            </a:br>
            <a:endParaRPr lang="ru-RU" dirty="0"/>
          </a:p>
        </p:txBody>
      </p:sp>
      <p:sp>
        <p:nvSpPr>
          <p:cNvPr id="3" name="Объект 2">
            <a:extLst>
              <a:ext uri="{FF2B5EF4-FFF2-40B4-BE49-F238E27FC236}">
                <a16:creationId xmlns:a16="http://schemas.microsoft.com/office/drawing/2014/main" id="{C18EF9C4-CF64-4349-915D-A1FD4FBFA222}"/>
              </a:ext>
            </a:extLst>
          </p:cNvPr>
          <p:cNvSpPr>
            <a:spLocks noGrp="1"/>
          </p:cNvSpPr>
          <p:nvPr>
            <p:ph idx="1"/>
          </p:nvPr>
        </p:nvSpPr>
        <p:spPr/>
        <p:txBody>
          <a:bodyPr/>
          <a:lstStyle/>
          <a:p>
            <a:r>
              <a:rPr lang="ru-RU" dirty="0"/>
              <a:t>1. Действия в пределах ЛНА, трудовых договоров</a:t>
            </a:r>
          </a:p>
          <a:p>
            <a:r>
              <a:rPr lang="ru-RU" dirty="0"/>
              <a:t>2. Учет содержания оформленных согласий</a:t>
            </a:r>
          </a:p>
          <a:p>
            <a:r>
              <a:rPr lang="ru-RU" dirty="0"/>
              <a:t>3. Учет согласованности позиции законных представителей</a:t>
            </a:r>
          </a:p>
          <a:p>
            <a:r>
              <a:rPr lang="ru-RU" dirty="0"/>
              <a:t>4. Максимальное обезличение данных</a:t>
            </a:r>
          </a:p>
        </p:txBody>
      </p:sp>
    </p:spTree>
    <p:extLst>
      <p:ext uri="{BB962C8B-B14F-4D97-AF65-F5344CB8AC3E}">
        <p14:creationId xmlns:p14="http://schemas.microsoft.com/office/powerpoint/2010/main" val="2994138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Заголовок 1"/>
          <p:cNvSpPr>
            <a:spLocks noGrp="1"/>
          </p:cNvSpPr>
          <p:nvPr>
            <p:ph type="title"/>
          </p:nvPr>
        </p:nvSpPr>
        <p:spPr>
          <a:xfrm>
            <a:off x="2984500" y="111125"/>
            <a:ext cx="8229600" cy="1143000"/>
          </a:xfrm>
        </p:spPr>
        <p:txBody>
          <a:bodyPr/>
          <a:lstStyle/>
          <a:p>
            <a:pPr eaLnBrk="1" hangingPunct="1"/>
            <a:r>
              <a:rPr lang="ru-RU" altLang="ru-RU" dirty="0"/>
              <a:t>152-ФЗ ст. 18.1</a:t>
            </a:r>
          </a:p>
        </p:txBody>
      </p:sp>
      <p:sp>
        <p:nvSpPr>
          <p:cNvPr id="3" name="Объект 2"/>
          <p:cNvSpPr>
            <a:spLocks noGrp="1"/>
          </p:cNvSpPr>
          <p:nvPr>
            <p:ph idx="1"/>
          </p:nvPr>
        </p:nvSpPr>
        <p:spPr>
          <a:xfrm>
            <a:off x="469900" y="1054100"/>
            <a:ext cx="11442700" cy="5457825"/>
          </a:xfrm>
        </p:spPr>
        <p:txBody>
          <a:bodyPr rtlCol="0">
            <a:normAutofit fontScale="40000" lnSpcReduction="20000"/>
          </a:bodyPr>
          <a:lstStyle/>
          <a:p>
            <a:pPr>
              <a:defRPr/>
            </a:pPr>
            <a:r>
              <a:rPr lang="ru-RU" sz="4300" dirty="0"/>
              <a:t>Оператор обязан принимать меры, необходимые и достаточные для обеспечения выполнения обязанностей, предусмотренных настоящим Федеральным законом и принятыми в соответствии с ним нормативными правовыми актами. Оператор самостоятельно определяет состав и перечень мер, необходимых и достаточных для обеспечения выполнения обязанностей, предусмотренных настоящим Федеральным законом и принятыми в соответствии с ним нормативными правовыми актами, если иное не предусмотрено настоящим Федеральным законом или другими федеральными законами. К таким мерам могут, в частности, относиться:</a:t>
            </a:r>
          </a:p>
          <a:p>
            <a:pPr>
              <a:defRPr/>
            </a:pPr>
            <a:r>
              <a:rPr lang="ru-RU" sz="4300" dirty="0"/>
              <a:t>1) назначение оператором, являющимся юридическим лицом, ответственного за организацию обработки персональных данных;</a:t>
            </a:r>
          </a:p>
          <a:p>
            <a:pPr>
              <a:defRPr/>
            </a:pPr>
            <a:r>
              <a:rPr lang="ru-RU" sz="4300" dirty="0"/>
              <a:t>2) издание оператором, являющимся юридическим лицом, документов, определяющих политику оператора в отношении обработки персональных данных, локальных актов по вопросам обработки персональных данных, а также локальных актов, устанавливающих процедуры, направленные на предотвращение и выявление нарушений законодательства Российской Федерации, устранение последствий таких нарушений;</a:t>
            </a:r>
          </a:p>
          <a:p>
            <a:pPr>
              <a:defRPr/>
            </a:pPr>
            <a:r>
              <a:rPr lang="ru-RU" sz="4300" dirty="0"/>
              <a:t>3) применение правовых, организационных и технических мер по обеспечению безопасности персональных данных в соответствии со статьей 19 настоящего Федерального закона;</a:t>
            </a:r>
          </a:p>
          <a:p>
            <a:pPr>
              <a:defRPr/>
            </a:pPr>
            <a:r>
              <a:rPr lang="ru-RU" sz="4300" dirty="0"/>
              <a:t>4) осуществление внутреннего контроля и (или) аудита соответствия обработки персональных данных настоящему Федеральному закону и принятым в соответствии с ним нормативным правовым актам, требованиям к защите персональных данных, политике оператора в отношении обработки персональных данных, локальным актам оператора;</a:t>
            </a:r>
          </a:p>
          <a:p>
            <a:pPr>
              <a:defRPr/>
            </a:pPr>
            <a:r>
              <a:rPr lang="ru-RU" sz="4300" dirty="0"/>
              <a:t>5) оценка вреда, который может быть причинен субъектам персональных данных в случае нарушения настоящего Федерального закона, соотношение указанного вреда и принимаемых оператором мер, направленных на обеспечение выполнения обязанностей, предусмотренных настоящим Федеральным законом;</a:t>
            </a:r>
          </a:p>
          <a:p>
            <a:pPr>
              <a:defRPr/>
            </a:pPr>
            <a:r>
              <a:rPr lang="ru-RU" sz="4300" dirty="0"/>
              <a:t>6) ознакомление работников оператора, непосредственно осуществляющих обработку персональных данных, с положениями законодательства Российской Федерации о персональных данных, в том числе требованиями к защите персональных данных, документами, определяющими политику оператора в отношении обработки персональных данных, локальными актами по вопросам обработки персональных данных, и (или) обучение указанных работников.</a:t>
            </a:r>
          </a:p>
          <a:p>
            <a:pPr>
              <a:defRPr/>
            </a:pPr>
            <a:endParaRPr lang="ru-RU" sz="3400" dirty="0"/>
          </a:p>
          <a:p>
            <a:pPr>
              <a:defRPr/>
            </a:pPr>
            <a:endParaRPr lang="ru-RU" sz="3400" dirty="0"/>
          </a:p>
          <a:p>
            <a:pPr>
              <a:defRPr/>
            </a:pPr>
            <a:endParaRPr lang="ru-RU" sz="3400" dirty="0"/>
          </a:p>
          <a:p>
            <a:pPr>
              <a:defRPr/>
            </a:pPr>
            <a:endParaRPr lang="ru-RU" dirty="0"/>
          </a:p>
          <a:p>
            <a:pPr>
              <a:defRPr/>
            </a:pPr>
            <a:endParaRPr lang="ru-RU" dirty="0"/>
          </a:p>
        </p:txBody>
      </p:sp>
    </p:spTree>
    <p:extLst>
      <p:ext uri="{BB962C8B-B14F-4D97-AF65-F5344CB8AC3E}">
        <p14:creationId xmlns:p14="http://schemas.microsoft.com/office/powerpoint/2010/main" val="331945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title"/>
          </p:nvPr>
        </p:nvSpPr>
        <p:spPr>
          <a:xfrm>
            <a:off x="3687764" y="274638"/>
            <a:ext cx="6523037" cy="1143000"/>
          </a:xfrm>
        </p:spPr>
        <p:txBody>
          <a:bodyPr>
            <a:normAutofit fontScale="90000"/>
          </a:bodyPr>
          <a:lstStyle/>
          <a:p>
            <a:r>
              <a:rPr lang="ru-RU" altLang="ru-RU"/>
              <a:t>Это могут быть документы:</a:t>
            </a:r>
          </a:p>
        </p:txBody>
      </p:sp>
      <p:sp>
        <p:nvSpPr>
          <p:cNvPr id="60419" name="Объект 2"/>
          <p:cNvSpPr>
            <a:spLocks noGrp="1"/>
          </p:cNvSpPr>
          <p:nvPr>
            <p:ph idx="1"/>
          </p:nvPr>
        </p:nvSpPr>
        <p:spPr>
          <a:xfrm>
            <a:off x="431800" y="1231900"/>
            <a:ext cx="11455399" cy="5130800"/>
          </a:xfrm>
        </p:spPr>
        <p:txBody>
          <a:bodyPr>
            <a:normAutofit/>
          </a:bodyPr>
          <a:lstStyle/>
          <a:p>
            <a:r>
              <a:rPr lang="ru-RU" altLang="ru-RU" sz="1600" dirty="0"/>
              <a:t>– приказ о назначении ответственного за организацию обработки персональных данных;</a:t>
            </a:r>
          </a:p>
          <a:p>
            <a:r>
              <a:rPr lang="ru-RU" altLang="ru-RU" sz="1600" dirty="0"/>
              <a:t>– перечень обрабатываемых </a:t>
            </a:r>
            <a:r>
              <a:rPr lang="ru-RU" altLang="ru-RU" sz="1600" dirty="0" err="1"/>
              <a:t>персданных</a:t>
            </a:r>
            <a:r>
              <a:rPr lang="ru-RU" altLang="ru-RU" sz="1600" dirty="0"/>
              <a:t>;</a:t>
            </a:r>
          </a:p>
          <a:p>
            <a:r>
              <a:rPr lang="ru-RU" altLang="ru-RU" sz="1600" dirty="0"/>
              <a:t>– списки работников, допущенных к обработке </a:t>
            </a:r>
            <a:r>
              <a:rPr lang="ru-RU" altLang="ru-RU" sz="1600" dirty="0" err="1"/>
              <a:t>персданных</a:t>
            </a:r>
            <a:r>
              <a:rPr lang="ru-RU" altLang="ru-RU" sz="1600" dirty="0"/>
              <a:t>, обязательства о неразглашении </a:t>
            </a:r>
            <a:r>
              <a:rPr lang="ru-RU" altLang="ru-RU" sz="1600" dirty="0" err="1"/>
              <a:t>персданных</a:t>
            </a:r>
            <a:r>
              <a:rPr lang="ru-RU" altLang="ru-RU" sz="1600" dirty="0"/>
              <a:t> и документы об обучении таких работников;</a:t>
            </a:r>
          </a:p>
          <a:p>
            <a:r>
              <a:rPr lang="ru-RU" altLang="ru-RU" sz="1600" dirty="0"/>
              <a:t>– уведомление об обработке персональных данных (при необходимости);</a:t>
            </a:r>
          </a:p>
          <a:p>
            <a:r>
              <a:rPr lang="ru-RU" altLang="ru-RU" sz="1600" dirty="0"/>
              <a:t>– политику обработки персональных данных;</a:t>
            </a:r>
          </a:p>
          <a:p>
            <a:r>
              <a:rPr lang="ru-RU" altLang="ru-RU" sz="1600" dirty="0"/>
              <a:t>– положение об обработке персональных данных работников и обучающихся;</a:t>
            </a:r>
          </a:p>
          <a:p>
            <a:r>
              <a:rPr lang="ru-RU" altLang="ru-RU" sz="1600" dirty="0"/>
              <a:t>– типовые формы согласий на обработку данных работников и детей, отзывов согласий;</a:t>
            </a:r>
          </a:p>
          <a:p>
            <a:r>
              <a:rPr lang="ru-RU" altLang="ru-RU" sz="1600" dirty="0"/>
              <a:t>– уведомление и согласие работников о получении персональных данных у третьих лиц;</a:t>
            </a:r>
          </a:p>
          <a:p>
            <a:r>
              <a:rPr lang="ru-RU" altLang="ru-RU" sz="1600" dirty="0"/>
              <a:t>– запрос информации об обработке персональных данных ;</a:t>
            </a:r>
          </a:p>
          <a:p>
            <a:r>
              <a:rPr lang="ru-RU" altLang="ru-RU" sz="1600" dirty="0"/>
              <a:t>– журналы, реестры или книги учета </a:t>
            </a:r>
            <a:r>
              <a:rPr lang="ru-RU" altLang="ru-RU" sz="1600" dirty="0" err="1"/>
              <a:t>персданных</a:t>
            </a:r>
            <a:r>
              <a:rPr lang="ru-RU" altLang="ru-RU" sz="1600" dirty="0"/>
              <a:t>;</a:t>
            </a:r>
          </a:p>
          <a:p>
            <a:r>
              <a:rPr lang="ru-RU" altLang="ru-RU" sz="1600" dirty="0"/>
              <a:t>– документ, определяющий места хранения </a:t>
            </a:r>
            <a:r>
              <a:rPr lang="ru-RU" altLang="ru-RU" sz="1600" dirty="0" err="1"/>
              <a:t>персданных</a:t>
            </a:r>
            <a:r>
              <a:rPr lang="ru-RU" altLang="ru-RU" sz="1600" dirty="0"/>
              <a:t>;</a:t>
            </a:r>
          </a:p>
          <a:p>
            <a:r>
              <a:rPr lang="ru-RU" altLang="ru-RU" sz="1600" dirty="0"/>
              <a:t>– документы об ознакомлении работников с требованиями законов и локальных актов;</a:t>
            </a:r>
          </a:p>
          <a:p>
            <a:r>
              <a:rPr lang="ru-RU" altLang="ru-RU" sz="1600" dirty="0"/>
              <a:t>– документы об уничтожении либо обезличивании данных после достижения цели их обработки;</a:t>
            </a:r>
          </a:p>
          <a:p>
            <a:r>
              <a:rPr lang="ru-RU" altLang="ru-RU" sz="1600" dirty="0"/>
              <a:t>– акт, модель угроз и сертификаты на средства защиты информации (для </a:t>
            </a:r>
            <a:r>
              <a:rPr lang="ru-RU" altLang="ru-RU" sz="1600" dirty="0" err="1"/>
              <a:t>ИСПДн</a:t>
            </a:r>
            <a:r>
              <a:rPr lang="ru-RU" altLang="ru-RU" sz="1600" dirty="0"/>
              <a:t>).</a:t>
            </a:r>
          </a:p>
          <a:p>
            <a:endParaRPr lang="ru-RU" altLang="ru-RU" dirty="0"/>
          </a:p>
        </p:txBody>
      </p:sp>
    </p:spTree>
    <p:extLst>
      <p:ext uri="{BB962C8B-B14F-4D97-AF65-F5344CB8AC3E}">
        <p14:creationId xmlns:p14="http://schemas.microsoft.com/office/powerpoint/2010/main" val="16811239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CC3529-11C7-498B-AB8C-93F62C940DEA}"/>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0ED4F699-B07C-48D8-8990-54BA4B11D506}"/>
              </a:ext>
            </a:extLst>
          </p:cNvPr>
          <p:cNvSpPr>
            <a:spLocks noGrp="1"/>
          </p:cNvSpPr>
          <p:nvPr>
            <p:ph idx="1"/>
          </p:nvPr>
        </p:nvSpPr>
        <p:spPr/>
        <p:txBody>
          <a:bodyPr/>
          <a:lstStyle/>
          <a:p>
            <a:r>
              <a:rPr lang="ru-RU" dirty="0"/>
              <a:t>Методические рекомендации – совместный документ </a:t>
            </a:r>
            <a:r>
              <a:rPr lang="ru-RU" dirty="0" err="1"/>
              <a:t>Росконадзора</a:t>
            </a:r>
            <a:r>
              <a:rPr lang="ru-RU" dirty="0"/>
              <a:t>, </a:t>
            </a:r>
            <a:r>
              <a:rPr lang="ru-RU" dirty="0" err="1"/>
              <a:t>Минпросвещения</a:t>
            </a:r>
            <a:r>
              <a:rPr lang="ru-RU" dirty="0"/>
              <a:t> и Минкомсвязи от 28 августа 2020 года. Предназначен для школ, разъясняет спорные моменты, связанные с обработкой данных педагогов и учеников.</a:t>
            </a:r>
          </a:p>
          <a:p>
            <a:r>
              <a:rPr lang="ru-RU" dirty="0"/>
              <a:t>Не надо брать с родителей и детей согласия для реализации образовательных отношений. Например, чтобы вести электронный дневник и электронный журнал успеваемости в качестве оператора персональных данных. </a:t>
            </a:r>
          </a:p>
        </p:txBody>
      </p:sp>
    </p:spTree>
    <p:extLst>
      <p:ext uri="{BB962C8B-B14F-4D97-AF65-F5344CB8AC3E}">
        <p14:creationId xmlns:p14="http://schemas.microsoft.com/office/powerpoint/2010/main" val="2895741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E590AF3-AB5B-4F66-AB91-DE536A5E666A}"/>
              </a:ext>
            </a:extLst>
          </p:cNvPr>
          <p:cNvSpPr>
            <a:spLocks noGrp="1"/>
          </p:cNvSpPr>
          <p:nvPr>
            <p:ph type="title"/>
          </p:nvPr>
        </p:nvSpPr>
        <p:spPr/>
        <p:txBody>
          <a:bodyPr>
            <a:noAutofit/>
          </a:bodyPr>
          <a:lstStyle/>
          <a:p>
            <a:r>
              <a:rPr lang="ru-RU" sz="3200" b="0" i="0" dirty="0">
                <a:solidFill>
                  <a:srgbClr val="444444"/>
                </a:solidFill>
                <a:effectLst/>
                <a:latin typeface="Roboto"/>
              </a:rPr>
              <a:t>Решение конфликтов в образовательной организации: взаимодействие педагога с администрацией, родителями, обучающимся</a:t>
            </a:r>
            <a:br>
              <a:rPr lang="ru-RU" sz="3200" b="0" i="0" dirty="0">
                <a:solidFill>
                  <a:srgbClr val="444444"/>
                </a:solidFill>
                <a:effectLst/>
                <a:latin typeface="Roboto"/>
              </a:rPr>
            </a:br>
            <a:endParaRPr lang="ru-RU" sz="3200" dirty="0"/>
          </a:p>
        </p:txBody>
      </p:sp>
      <p:sp>
        <p:nvSpPr>
          <p:cNvPr id="3" name="Объект 2">
            <a:extLst>
              <a:ext uri="{FF2B5EF4-FFF2-40B4-BE49-F238E27FC236}">
                <a16:creationId xmlns:a16="http://schemas.microsoft.com/office/drawing/2014/main" id="{4A861AD3-8B3C-4454-9B6D-9FAA271B7556}"/>
              </a:ext>
            </a:extLst>
          </p:cNvPr>
          <p:cNvSpPr>
            <a:spLocks noGrp="1"/>
          </p:cNvSpPr>
          <p:nvPr>
            <p:ph idx="1"/>
          </p:nvPr>
        </p:nvSpPr>
        <p:spPr/>
        <p:txBody>
          <a:bodyPr/>
          <a:lstStyle/>
          <a:p>
            <a:r>
              <a:rPr lang="ru-RU" dirty="0"/>
              <a:t>Переговоры</a:t>
            </a:r>
          </a:p>
          <a:p>
            <a:r>
              <a:rPr lang="ru-RU" dirty="0"/>
              <a:t>Комиссия по урегулированию споров организации</a:t>
            </a:r>
          </a:p>
          <a:p>
            <a:r>
              <a:rPr lang="ru-RU" dirty="0"/>
              <a:t>КДН, КТС, …, прокуратура</a:t>
            </a:r>
          </a:p>
          <a:p>
            <a:r>
              <a:rPr lang="ru-RU" dirty="0"/>
              <a:t>Суд</a:t>
            </a:r>
          </a:p>
        </p:txBody>
      </p:sp>
    </p:spTree>
    <p:extLst>
      <p:ext uri="{BB962C8B-B14F-4D97-AF65-F5344CB8AC3E}">
        <p14:creationId xmlns:p14="http://schemas.microsoft.com/office/powerpoint/2010/main" val="16146654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58A73A-590D-4EBD-BE36-1EAA11D99D28}"/>
              </a:ext>
            </a:extLst>
          </p:cNvPr>
          <p:cNvSpPr>
            <a:spLocks noGrp="1"/>
          </p:cNvSpPr>
          <p:nvPr>
            <p:ph type="title"/>
          </p:nvPr>
        </p:nvSpPr>
        <p:spPr/>
        <p:txBody>
          <a:bodyPr>
            <a:normAutofit fontScale="90000"/>
          </a:bodyPr>
          <a:lstStyle/>
          <a:p>
            <a:r>
              <a:rPr lang="ru-RU" sz="3100" b="0" i="0" dirty="0">
                <a:solidFill>
                  <a:srgbClr val="444444"/>
                </a:solidFill>
                <a:effectLst/>
                <a:latin typeface="Roboto"/>
              </a:rPr>
              <a:t>Взаимодействие образования и системы органов, защищающих права детей (комиссия по делам несовершеннолетних, органы опеки и попечительства и т.п.)</a:t>
            </a:r>
            <a:br>
              <a:rPr lang="ru-RU" b="0" i="0" dirty="0">
                <a:solidFill>
                  <a:srgbClr val="444444"/>
                </a:solidFill>
                <a:effectLst/>
                <a:latin typeface="Roboto"/>
              </a:rPr>
            </a:br>
            <a:endParaRPr lang="ru-RU" dirty="0"/>
          </a:p>
        </p:txBody>
      </p:sp>
      <p:sp>
        <p:nvSpPr>
          <p:cNvPr id="3" name="Объект 2">
            <a:extLst>
              <a:ext uri="{FF2B5EF4-FFF2-40B4-BE49-F238E27FC236}">
                <a16:creationId xmlns:a16="http://schemas.microsoft.com/office/drawing/2014/main" id="{56E40A8D-7A57-4937-B039-1A9B43A1180C}"/>
              </a:ext>
            </a:extLst>
          </p:cNvPr>
          <p:cNvSpPr>
            <a:spLocks noGrp="1"/>
          </p:cNvSpPr>
          <p:nvPr>
            <p:ph idx="1"/>
          </p:nvPr>
        </p:nvSpPr>
        <p:spPr/>
        <p:txBody>
          <a:bodyPr/>
          <a:lstStyle/>
          <a:p>
            <a:r>
              <a:rPr lang="ru-RU" dirty="0"/>
              <a:t>1. В интересах ребенка</a:t>
            </a:r>
          </a:p>
          <a:p>
            <a:r>
              <a:rPr lang="ru-RU" dirty="0"/>
              <a:t>2. Через администрацию</a:t>
            </a:r>
          </a:p>
          <a:p>
            <a:endParaRPr lang="ru-RU" dirty="0"/>
          </a:p>
        </p:txBody>
      </p:sp>
    </p:spTree>
    <p:extLst>
      <p:ext uri="{BB962C8B-B14F-4D97-AF65-F5344CB8AC3E}">
        <p14:creationId xmlns:p14="http://schemas.microsoft.com/office/powerpoint/2010/main" val="34187005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Права и законные интересы ребенка в сфере образования</a:t>
            </a:r>
          </a:p>
        </p:txBody>
      </p:sp>
      <p:sp>
        <p:nvSpPr>
          <p:cNvPr id="3" name="Объект 2"/>
          <p:cNvSpPr>
            <a:spLocks noGrp="1"/>
          </p:cNvSpPr>
          <p:nvPr>
            <p:ph idx="1"/>
          </p:nvPr>
        </p:nvSpPr>
        <p:spPr/>
        <p:txBody>
          <a:bodyPr>
            <a:normAutofit lnSpcReduction="10000"/>
          </a:bodyPr>
          <a:lstStyle/>
          <a:p>
            <a:r>
              <a:rPr lang="ru-RU" dirty="0"/>
              <a:t>Устанавливаются: </a:t>
            </a:r>
          </a:p>
          <a:p>
            <a:r>
              <a:rPr lang="ru-RU" dirty="0"/>
              <a:t>Семейный кодекс</a:t>
            </a:r>
          </a:p>
          <a:p>
            <a:r>
              <a:rPr lang="ru-RU" dirty="0"/>
              <a:t>Федеральный закон от 29.12.2012 N 273-ФЗ (ред. от 03.08.2018) "Об образовании в Российской Федерации»</a:t>
            </a:r>
          </a:p>
          <a:p>
            <a:r>
              <a:rPr lang="ru-RU" dirty="0"/>
              <a:t>Принятые в соответствии с ним подзаконные нормативные акты (о порядке приема, порядке организации и осуществления образовательной деятельности по программам соответствующего уровня)</a:t>
            </a:r>
          </a:p>
          <a:p>
            <a:r>
              <a:rPr lang="ru-RU" dirty="0"/>
              <a:t>ФГОС соответствующего уровня образования</a:t>
            </a:r>
          </a:p>
          <a:p>
            <a:r>
              <a:rPr lang="ru-RU" dirty="0"/>
              <a:t>Санитарные требования </a:t>
            </a:r>
          </a:p>
        </p:txBody>
      </p:sp>
    </p:spTree>
    <p:extLst>
      <p:ext uri="{BB962C8B-B14F-4D97-AF65-F5344CB8AC3E}">
        <p14:creationId xmlns:p14="http://schemas.microsoft.com/office/powerpoint/2010/main" val="649441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8EA679-E7C8-43C6-A7C1-B9F7331CFA69}"/>
              </a:ext>
            </a:extLst>
          </p:cNvPr>
          <p:cNvSpPr>
            <a:spLocks noGrp="1"/>
          </p:cNvSpPr>
          <p:nvPr>
            <p:ph type="title"/>
          </p:nvPr>
        </p:nvSpPr>
        <p:spPr/>
        <p:txBody>
          <a:bodyPr>
            <a:normAutofit fontScale="90000"/>
          </a:bodyPr>
          <a:lstStyle/>
          <a:p>
            <a:r>
              <a:rPr lang="ru-RU" sz="4000" b="0" i="0" dirty="0">
                <a:solidFill>
                  <a:srgbClr val="333333"/>
                </a:solidFill>
                <a:effectLst/>
                <a:latin typeface="Roboto"/>
              </a:rPr>
              <a:t>Право на образование: варианты реализации, ответственность за нарушение</a:t>
            </a:r>
            <a:br>
              <a:rPr lang="ru-RU" b="0" i="0" dirty="0">
                <a:solidFill>
                  <a:srgbClr val="333333"/>
                </a:solidFill>
                <a:effectLst/>
                <a:latin typeface="Roboto"/>
              </a:rPr>
            </a:br>
            <a:endParaRPr lang="ru-RU" dirty="0"/>
          </a:p>
        </p:txBody>
      </p:sp>
      <p:sp>
        <p:nvSpPr>
          <p:cNvPr id="3" name="Объект 2">
            <a:extLst>
              <a:ext uri="{FF2B5EF4-FFF2-40B4-BE49-F238E27FC236}">
                <a16:creationId xmlns:a16="http://schemas.microsoft.com/office/drawing/2014/main" id="{16C130C4-D4A9-4309-B822-D1971BA9443F}"/>
              </a:ext>
            </a:extLst>
          </p:cNvPr>
          <p:cNvSpPr>
            <a:spLocks noGrp="1"/>
          </p:cNvSpPr>
          <p:nvPr>
            <p:ph idx="1"/>
          </p:nvPr>
        </p:nvSpPr>
        <p:spPr/>
        <p:txBody>
          <a:bodyPr/>
          <a:lstStyle/>
          <a:p>
            <a:r>
              <a:rPr lang="ru-RU" dirty="0"/>
              <a:t>Пределы изменения образовательной программы?</a:t>
            </a:r>
          </a:p>
          <a:p>
            <a:r>
              <a:rPr lang="ru-RU" dirty="0"/>
              <a:t>Вопросы зачисления и оценки знаний \ способностей?</a:t>
            </a:r>
          </a:p>
          <a:p>
            <a:r>
              <a:rPr lang="ru-RU" dirty="0"/>
              <a:t>Допуск в организацию и ПВР обучающихся?</a:t>
            </a:r>
          </a:p>
          <a:p>
            <a:r>
              <a:rPr lang="ru-RU" dirty="0"/>
              <a:t>Дисциплинарная </a:t>
            </a:r>
            <a:r>
              <a:rPr lang="ru-RU" dirty="0" err="1"/>
              <a:t>ответвенность</a:t>
            </a:r>
            <a:r>
              <a:rPr lang="ru-RU" dirty="0"/>
              <a:t>?</a:t>
            </a:r>
          </a:p>
          <a:p>
            <a:r>
              <a:rPr lang="ru-RU" dirty="0"/>
              <a:t>Отчисление и перевод</a:t>
            </a:r>
          </a:p>
        </p:txBody>
      </p:sp>
    </p:spTree>
    <p:extLst>
      <p:ext uri="{BB962C8B-B14F-4D97-AF65-F5344CB8AC3E}">
        <p14:creationId xmlns:p14="http://schemas.microsoft.com/office/powerpoint/2010/main" val="2108895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273-ФЗ ст. 17</a:t>
            </a:r>
          </a:p>
        </p:txBody>
      </p:sp>
      <p:sp>
        <p:nvSpPr>
          <p:cNvPr id="3" name="Объект 2"/>
          <p:cNvSpPr>
            <a:spLocks noGrp="1"/>
          </p:cNvSpPr>
          <p:nvPr>
            <p:ph idx="1"/>
          </p:nvPr>
        </p:nvSpPr>
        <p:spPr/>
        <p:txBody>
          <a:bodyPr>
            <a:normAutofit fontScale="92500" lnSpcReduction="10000"/>
          </a:bodyPr>
          <a:lstStyle/>
          <a:p>
            <a:r>
              <a:rPr lang="ru-RU" dirty="0"/>
              <a:t>В Российской Федерации образование может быть получено:</a:t>
            </a:r>
          </a:p>
          <a:p>
            <a:r>
              <a:rPr lang="ru-RU" dirty="0"/>
              <a:t>1) в организациях, осуществляющих образовательную деятельность;</a:t>
            </a:r>
          </a:p>
          <a:p>
            <a:r>
              <a:rPr lang="ru-RU" dirty="0"/>
              <a:t>2) вне организаций, осуществляющих образовательную деятельность (в форме семейного образования и самообразования).</a:t>
            </a:r>
          </a:p>
          <a:p>
            <a:r>
              <a:rPr lang="ru-RU" dirty="0"/>
              <a:t>Обучение в форме семейного образования и самообразования осуществляется с правом последующего прохождения в соответствии с частью 3 статьи 34 настоящего Федерального закона промежуточной и государственной итоговой аттестации в организациях, осуществляющих образовательную деятельность.</a:t>
            </a:r>
          </a:p>
          <a:p>
            <a:r>
              <a:rPr lang="ru-RU" dirty="0"/>
              <a:t>Допускается сочетание различных форм получения образования и форм обучения.</a:t>
            </a:r>
          </a:p>
          <a:p>
            <a:endParaRPr lang="ru-RU" dirty="0"/>
          </a:p>
        </p:txBody>
      </p:sp>
    </p:spTree>
    <p:extLst>
      <p:ext uri="{BB962C8B-B14F-4D97-AF65-F5344CB8AC3E}">
        <p14:creationId xmlns:p14="http://schemas.microsoft.com/office/powerpoint/2010/main" val="39084982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63 273-ФЗ</a:t>
            </a:r>
          </a:p>
        </p:txBody>
      </p:sp>
      <p:sp>
        <p:nvSpPr>
          <p:cNvPr id="3" name="Объект 2"/>
          <p:cNvSpPr>
            <a:spLocks noGrp="1"/>
          </p:cNvSpPr>
          <p:nvPr>
            <p:ph idx="1"/>
          </p:nvPr>
        </p:nvSpPr>
        <p:spPr>
          <a:xfrm>
            <a:off x="838200" y="1403797"/>
            <a:ext cx="10515600" cy="4893972"/>
          </a:xfrm>
        </p:spPr>
        <p:txBody>
          <a:bodyPr>
            <a:normAutofit fontScale="77500" lnSpcReduction="20000"/>
          </a:bodyPr>
          <a:lstStyle/>
          <a:p>
            <a:endParaRPr lang="ru-RU" dirty="0"/>
          </a:p>
          <a:p>
            <a:r>
              <a:rPr lang="ru-RU" dirty="0"/>
              <a:t>2. Общее образование может быть получено в организациях, осуществляющих образовательную деятельность, а также вне организаций, осуществляющих образовательную деятельность, в форме семейного образования. Среднее общее образование может быть получено в форме самообразования.</a:t>
            </a:r>
          </a:p>
          <a:p>
            <a:r>
              <a:rPr lang="ru-RU" dirty="0"/>
              <a:t>3. Лица, находящиеся в организациях для детей-сирот и детей, оставшихся без попечения родителей, организациях, осуществляющих лечение, оздоровление и (или) отдых, или в организациях, осуществляющих социальное обслуживание, получают начальное общее, основное общее, среднее общее образование в указанных организациях, если получение ими данного образования не может быть организовано в общеобразовательных организациях.</a:t>
            </a:r>
          </a:p>
          <a:p>
            <a:r>
              <a:rPr lang="ru-RU" dirty="0"/>
              <a:t>4. Форма получения общего образования и форма обучения по конкретной основной общеобразовательной программе определяются родителями (законными представителями) несовершеннолетнего обучающегося. При выборе родителями (законными представителями) несовершеннолетнего обучающегося формы получения общего образования и формы обучения учитывается мнение ребенка.</a:t>
            </a:r>
          </a:p>
          <a:p>
            <a:endParaRPr lang="ru-RU" dirty="0"/>
          </a:p>
        </p:txBody>
      </p:sp>
    </p:spTree>
    <p:extLst>
      <p:ext uri="{BB962C8B-B14F-4D97-AF65-F5344CB8AC3E}">
        <p14:creationId xmlns:p14="http://schemas.microsoft.com/office/powerpoint/2010/main" val="620051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34.3</a:t>
            </a:r>
          </a:p>
        </p:txBody>
      </p:sp>
      <p:sp>
        <p:nvSpPr>
          <p:cNvPr id="3" name="Объект 2"/>
          <p:cNvSpPr>
            <a:spLocks noGrp="1"/>
          </p:cNvSpPr>
          <p:nvPr>
            <p:ph idx="1"/>
          </p:nvPr>
        </p:nvSpPr>
        <p:spPr/>
        <p:txBody>
          <a:bodyPr>
            <a:normAutofit fontScale="92500" lnSpcReduction="20000"/>
          </a:bodyPr>
          <a:lstStyle/>
          <a:p>
            <a:r>
              <a:rPr lang="ru-RU" dirty="0"/>
              <a:t>Лица, осваивающие основную образовательную программу в форме самообразования или семейного образования либо обучавшиеся по не имеющей государственной аккредитации образовательной программе, вправе пройти экстерном промежуточную и государственную итоговую аттестацию в организации, осуществляющей образовательную деятельность по соответствующей имеющей государственную аккредитацию образовательной программе. Указанные лица, не имеющие основного общего или среднего общего образования, вправе пройти экстерном промежуточную и государственную итоговую аттестацию в организации, осуществляющей образовательную деятельность по соответствующей имеющей государственную аккредитацию основной общеобразовательной программе, бесплатно. При прохождении аттестации экстерны пользуются академическими правами обучающихся по соответствующей образовательной программе</a:t>
            </a:r>
          </a:p>
          <a:p>
            <a:endParaRPr lang="ru-RU" dirty="0"/>
          </a:p>
        </p:txBody>
      </p:sp>
    </p:spTree>
    <p:extLst>
      <p:ext uri="{BB962C8B-B14F-4D97-AF65-F5344CB8AC3E}">
        <p14:creationId xmlns:p14="http://schemas.microsoft.com/office/powerpoint/2010/main" val="1308408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63 273-ФЗ</a:t>
            </a:r>
          </a:p>
        </p:txBody>
      </p:sp>
      <p:sp>
        <p:nvSpPr>
          <p:cNvPr id="3" name="Объект 2"/>
          <p:cNvSpPr>
            <a:spLocks noGrp="1"/>
          </p:cNvSpPr>
          <p:nvPr>
            <p:ph idx="1"/>
          </p:nvPr>
        </p:nvSpPr>
        <p:spPr/>
        <p:txBody>
          <a:bodyPr/>
          <a:lstStyle/>
          <a:p>
            <a:r>
              <a:rPr lang="ru-RU" dirty="0"/>
              <a:t>5. Органы местного самоуправления муниципальных районов и городских округов ведут учет детей, имеющих право на получение общего образования каждого уровня и проживающих на территориях соответствующих муниципальных образований, и форм получения образования, определенных родителями (законными представителями) детей. При выборе родителями (законными представителями) детей формы получения общего образования в форме семейного образования родители (законные представители) информируют об этом выборе орган местного самоуправления муниципального района или городского округа, на территориях которых они проживают.</a:t>
            </a:r>
          </a:p>
          <a:p>
            <a:endParaRPr lang="ru-RU" dirty="0"/>
          </a:p>
        </p:txBody>
      </p:sp>
    </p:spTree>
    <p:extLst>
      <p:ext uri="{BB962C8B-B14F-4D97-AF65-F5344CB8AC3E}">
        <p14:creationId xmlns:p14="http://schemas.microsoft.com/office/powerpoint/2010/main" val="2583042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ТК РФ, ст. 4</a:t>
            </a:r>
          </a:p>
        </p:txBody>
      </p:sp>
      <p:sp>
        <p:nvSpPr>
          <p:cNvPr id="3" name="Объект 2"/>
          <p:cNvSpPr>
            <a:spLocks noGrp="1"/>
          </p:cNvSpPr>
          <p:nvPr>
            <p:ph idx="1"/>
          </p:nvPr>
        </p:nvSpPr>
        <p:spPr/>
        <p:txBody>
          <a:bodyPr>
            <a:normAutofit fontScale="85000" lnSpcReduction="20000"/>
          </a:bodyPr>
          <a:lstStyle/>
          <a:p>
            <a:r>
              <a:rPr lang="ru-RU" dirty="0"/>
              <a:t>Принудительный труд запрещен.</a:t>
            </a:r>
          </a:p>
          <a:p>
            <a:r>
              <a:rPr lang="ru-RU" dirty="0"/>
              <a:t>Принудительный труд - выполнение работы под угрозой применения какого-либо наказания (насильственного воздействия), в том числе:</a:t>
            </a:r>
          </a:p>
          <a:p>
            <a:r>
              <a:rPr lang="ru-RU" dirty="0"/>
              <a:t>в целях поддержания трудовой дисциплины;</a:t>
            </a:r>
          </a:p>
          <a:p>
            <a:r>
              <a:rPr lang="ru-RU" dirty="0"/>
              <a:t>в качестве меры ответственности за участие в забастовке;</a:t>
            </a:r>
          </a:p>
          <a:p>
            <a:r>
              <a:rPr lang="ru-RU" dirty="0"/>
              <a:t>в качестве средства мобилизации и использования рабочей силы для нужд экономического развития;</a:t>
            </a:r>
          </a:p>
          <a:p>
            <a:r>
              <a:rPr lang="ru-RU" dirty="0"/>
              <a:t>в качестве меры наказания за наличие или выражение политических взглядов или идеологических убеждений, противоположных установленной политической, социальной или экономической системе;</a:t>
            </a:r>
          </a:p>
          <a:p>
            <a:r>
              <a:rPr lang="ru-RU" dirty="0"/>
              <a:t>в качестве меры дискриминации по признакам расовой, социальной, национальной или религиозной принадлежности.</a:t>
            </a:r>
          </a:p>
          <a:p>
            <a:r>
              <a:rPr lang="ru-RU" dirty="0"/>
              <a:t>Труд в рамках образовательной программы: практика</a:t>
            </a:r>
          </a:p>
          <a:p>
            <a:endParaRPr lang="ru-RU" dirty="0"/>
          </a:p>
        </p:txBody>
      </p:sp>
    </p:spTree>
    <p:extLst>
      <p:ext uri="{BB962C8B-B14F-4D97-AF65-F5344CB8AC3E}">
        <p14:creationId xmlns:p14="http://schemas.microsoft.com/office/powerpoint/2010/main" val="716068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66 273-ФЗ</a:t>
            </a:r>
          </a:p>
        </p:txBody>
      </p:sp>
      <p:sp>
        <p:nvSpPr>
          <p:cNvPr id="3" name="Объект 2"/>
          <p:cNvSpPr>
            <a:spLocks noGrp="1"/>
          </p:cNvSpPr>
          <p:nvPr>
            <p:ph idx="1"/>
          </p:nvPr>
        </p:nvSpPr>
        <p:spPr/>
        <p:txBody>
          <a:bodyPr/>
          <a:lstStyle/>
          <a:p>
            <a:r>
              <a:rPr lang="ru-RU" dirty="0"/>
              <a:t>Требование обязательности среднего общего образования применительно к конкретному обучающемуся сохраняет силу до достижения им возраста восемнадцати лет, если соответствующее образование не было получено обучающимся ранее.</a:t>
            </a:r>
          </a:p>
          <a:p>
            <a:endParaRPr lang="ru-RU" dirty="0"/>
          </a:p>
        </p:txBody>
      </p:sp>
    </p:spTree>
    <p:extLst>
      <p:ext uri="{BB962C8B-B14F-4D97-AF65-F5344CB8AC3E}">
        <p14:creationId xmlns:p14="http://schemas.microsoft.com/office/powerpoint/2010/main" val="22159557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Реализация прав ребенка: действия его родителей, законных представителей</a:t>
            </a:r>
          </a:p>
        </p:txBody>
      </p:sp>
      <p:sp>
        <p:nvSpPr>
          <p:cNvPr id="3" name="Объект 2"/>
          <p:cNvSpPr>
            <a:spLocks noGrp="1"/>
          </p:cNvSpPr>
          <p:nvPr>
            <p:ph idx="1"/>
          </p:nvPr>
        </p:nvSpPr>
        <p:spPr/>
        <p:txBody>
          <a:bodyPr/>
          <a:lstStyle/>
          <a:p>
            <a:r>
              <a:rPr lang="ru-RU" dirty="0"/>
              <a:t>Ст. 44 273-ФЗ</a:t>
            </a:r>
          </a:p>
          <a:p>
            <a:r>
              <a:rPr lang="ru-RU" dirty="0"/>
              <a:t>Родители (законные представители) несовершеннолетних обучающихся имеют преимущественное право на обучение и воспитание детей перед всеми другими лицами. Они обязаны заложить основы физического, нравственного и интеллектуального развития личности ребенка.</a:t>
            </a:r>
          </a:p>
          <a:p>
            <a:endParaRPr lang="ru-RU" dirty="0"/>
          </a:p>
        </p:txBody>
      </p:sp>
    </p:spTree>
    <p:extLst>
      <p:ext uri="{BB962C8B-B14F-4D97-AF65-F5344CB8AC3E}">
        <p14:creationId xmlns:p14="http://schemas.microsoft.com/office/powerpoint/2010/main" val="1879900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61 СК РФ</a:t>
            </a:r>
          </a:p>
        </p:txBody>
      </p:sp>
      <p:sp>
        <p:nvSpPr>
          <p:cNvPr id="3" name="Объект 2"/>
          <p:cNvSpPr>
            <a:spLocks noGrp="1"/>
          </p:cNvSpPr>
          <p:nvPr>
            <p:ph idx="1"/>
          </p:nvPr>
        </p:nvSpPr>
        <p:spPr/>
        <p:txBody>
          <a:bodyPr/>
          <a:lstStyle/>
          <a:p>
            <a:r>
              <a:rPr lang="ru-RU" dirty="0"/>
              <a:t>Родители имеют равные права и несут равные обязанности в отношении своих детей (родительские права).</a:t>
            </a:r>
          </a:p>
          <a:p>
            <a:endParaRPr lang="ru-RU" dirty="0"/>
          </a:p>
          <a:p>
            <a:endParaRPr lang="ru-RU" dirty="0"/>
          </a:p>
          <a:p>
            <a:endParaRPr lang="ru-RU" dirty="0"/>
          </a:p>
        </p:txBody>
      </p:sp>
    </p:spTree>
    <p:extLst>
      <p:ext uri="{BB962C8B-B14F-4D97-AF65-F5344CB8AC3E}">
        <p14:creationId xmlns:p14="http://schemas.microsoft.com/office/powerpoint/2010/main" val="2429425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63 СК РФ</a:t>
            </a:r>
          </a:p>
        </p:txBody>
      </p:sp>
      <p:sp>
        <p:nvSpPr>
          <p:cNvPr id="3" name="Объект 2"/>
          <p:cNvSpPr>
            <a:spLocks noGrp="1"/>
          </p:cNvSpPr>
          <p:nvPr>
            <p:ph idx="1"/>
          </p:nvPr>
        </p:nvSpPr>
        <p:spPr/>
        <p:txBody>
          <a:bodyPr>
            <a:normAutofit fontScale="85000" lnSpcReduction="20000"/>
          </a:bodyPr>
          <a:lstStyle/>
          <a:p>
            <a:r>
              <a:rPr lang="ru-RU" b="1" dirty="0"/>
              <a:t>Статья 63. Права и обязанности родителей по воспитанию и образованию детей</a:t>
            </a:r>
            <a:endParaRPr lang="ru-RU" dirty="0"/>
          </a:p>
          <a:p>
            <a:r>
              <a:rPr lang="ru-RU" dirty="0"/>
              <a:t> </a:t>
            </a:r>
          </a:p>
          <a:p>
            <a:r>
              <a:rPr lang="ru-RU" dirty="0"/>
              <a:t>1. Родители имеют право и обязаны воспитывать своих детей.</a:t>
            </a:r>
          </a:p>
          <a:p>
            <a:r>
              <a:rPr lang="ru-RU" dirty="0"/>
              <a:t>Родители несут ответственность за воспитание и развитие своих детей. Они обязаны заботиться о здоровье, физическом, психическом, духовном и нравственном развитии своих детей.</a:t>
            </a:r>
          </a:p>
          <a:p>
            <a:r>
              <a:rPr lang="ru-RU" dirty="0"/>
              <a:t>Родители имеют преимущественное право на обучение и воспитание своих детей перед всеми другими лицами.</a:t>
            </a:r>
          </a:p>
          <a:p>
            <a:r>
              <a:rPr lang="ru-RU" dirty="0"/>
              <a:t>2. Родители обязаны обеспечить получение детьми общего образования.</a:t>
            </a:r>
          </a:p>
          <a:p>
            <a:r>
              <a:rPr lang="ru-RU" dirty="0"/>
              <a:t>Родители имеют право выбора образовательной организации, формы получения детьми образования и формы их обучения с учетом мнения детей до получения ими основного общего образования.</a:t>
            </a:r>
          </a:p>
          <a:p>
            <a:endParaRPr lang="ru-RU" dirty="0"/>
          </a:p>
        </p:txBody>
      </p:sp>
    </p:spTree>
    <p:extLst>
      <p:ext uri="{BB962C8B-B14F-4D97-AF65-F5344CB8AC3E}">
        <p14:creationId xmlns:p14="http://schemas.microsoft.com/office/powerpoint/2010/main" val="1579743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endParaRPr lang="ru-RU" dirty="0"/>
          </a:p>
          <a:p>
            <a:r>
              <a:rPr lang="ru-RU" b="1" dirty="0"/>
              <a:t>КоАП РФ Статья 5.35. Неисполнение родителями или иными законными представителями несовершеннолетних обязанностей по содержанию и воспитанию несовершеннолетних</a:t>
            </a:r>
            <a:endParaRPr lang="ru-RU" dirty="0"/>
          </a:p>
        </p:txBody>
      </p:sp>
      <p:sp>
        <p:nvSpPr>
          <p:cNvPr id="5" name="Заголовок 4">
            <a:extLst>
              <a:ext uri="{FF2B5EF4-FFF2-40B4-BE49-F238E27FC236}">
                <a16:creationId xmlns:a16="http://schemas.microsoft.com/office/drawing/2014/main" id="{95DF5F07-ABFE-4010-A1A4-09C5E27153D0}"/>
              </a:ext>
            </a:extLst>
          </p:cNvPr>
          <p:cNvSpPr>
            <a:spLocks noGrp="1"/>
          </p:cNvSpPr>
          <p:nvPr>
            <p:ph type="title"/>
          </p:nvPr>
        </p:nvSpPr>
        <p:spPr/>
        <p:txBody>
          <a:bodyPr/>
          <a:lstStyle/>
          <a:p>
            <a:endParaRPr lang="ru-RU"/>
          </a:p>
        </p:txBody>
      </p:sp>
    </p:spTree>
    <p:extLst>
      <p:ext uri="{BB962C8B-B14F-4D97-AF65-F5344CB8AC3E}">
        <p14:creationId xmlns:p14="http://schemas.microsoft.com/office/powerpoint/2010/main" val="2563593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D8BF19-195D-4776-B848-D5E5A0D92807}"/>
              </a:ext>
            </a:extLst>
          </p:cNvPr>
          <p:cNvSpPr>
            <a:spLocks noGrp="1"/>
          </p:cNvSpPr>
          <p:nvPr>
            <p:ph type="title"/>
          </p:nvPr>
        </p:nvSpPr>
        <p:spPr/>
        <p:txBody>
          <a:bodyPr>
            <a:noAutofit/>
          </a:bodyPr>
          <a:lstStyle/>
          <a:p>
            <a:r>
              <a:rPr lang="ru-RU" sz="2800" b="0" i="0" dirty="0">
                <a:solidFill>
                  <a:srgbClr val="333333"/>
                </a:solidFill>
                <a:effectLst/>
                <a:latin typeface="Roboto"/>
              </a:rPr>
              <a:t>Право на индивидуальный учебный план, на совмещение освоения образовательных программ, на зачет результатов предыдущего обучения – порядок и пределы реализации</a:t>
            </a:r>
            <a:br>
              <a:rPr lang="ru-RU" sz="2800" b="0" i="0" dirty="0">
                <a:solidFill>
                  <a:srgbClr val="333333"/>
                </a:solidFill>
                <a:effectLst/>
                <a:latin typeface="Roboto"/>
              </a:rPr>
            </a:br>
            <a:endParaRPr lang="ru-RU" sz="2800" dirty="0"/>
          </a:p>
        </p:txBody>
      </p:sp>
      <p:sp>
        <p:nvSpPr>
          <p:cNvPr id="3" name="Объект 2">
            <a:extLst>
              <a:ext uri="{FF2B5EF4-FFF2-40B4-BE49-F238E27FC236}">
                <a16:creationId xmlns:a16="http://schemas.microsoft.com/office/drawing/2014/main" id="{B3C25E2E-B5C5-462E-95FE-18B79B66FBCF}"/>
              </a:ext>
            </a:extLst>
          </p:cNvPr>
          <p:cNvSpPr>
            <a:spLocks noGrp="1"/>
          </p:cNvSpPr>
          <p:nvPr>
            <p:ph idx="1"/>
          </p:nvPr>
        </p:nvSpPr>
        <p:spPr/>
        <p:txBody>
          <a:bodyPr/>
          <a:lstStyle/>
          <a:p>
            <a:r>
              <a:rPr lang="ru-RU" dirty="0"/>
              <a:t>ИУП и образовательная программа – пределы отличий от общего плана</a:t>
            </a:r>
          </a:p>
          <a:p>
            <a:r>
              <a:rPr lang="ru-RU" dirty="0"/>
              <a:t>Право на ИУП и количество обучающихся по ИУП</a:t>
            </a:r>
          </a:p>
          <a:p>
            <a:r>
              <a:rPr lang="ru-RU" dirty="0"/>
              <a:t>Зачет результатов – новый приказ: оценка достигнутых результатов</a:t>
            </a:r>
          </a:p>
          <a:p>
            <a:r>
              <a:rPr lang="ru-RU" dirty="0"/>
              <a:t>Отказ в зачете</a:t>
            </a:r>
          </a:p>
          <a:p>
            <a:r>
              <a:rPr lang="ru-RU" dirty="0"/>
              <a:t>Ускоренное обучение</a:t>
            </a:r>
          </a:p>
        </p:txBody>
      </p:sp>
    </p:spTree>
    <p:extLst>
      <p:ext uri="{BB962C8B-B14F-4D97-AF65-F5344CB8AC3E}">
        <p14:creationId xmlns:p14="http://schemas.microsoft.com/office/powerpoint/2010/main" val="3804110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 какой момент возникает «образовательная дееспособность»? </a:t>
            </a:r>
          </a:p>
        </p:txBody>
      </p:sp>
      <p:sp>
        <p:nvSpPr>
          <p:cNvPr id="3" name="Объект 2"/>
          <p:cNvSpPr>
            <a:spLocks noGrp="1"/>
          </p:cNvSpPr>
          <p:nvPr>
            <p:ph idx="1"/>
          </p:nvPr>
        </p:nvSpPr>
        <p:spPr/>
        <p:txBody>
          <a:bodyPr/>
          <a:lstStyle/>
          <a:p>
            <a:r>
              <a:rPr lang="ru-RU" dirty="0"/>
              <a:t>Ст. 34 273-ФЗ</a:t>
            </a:r>
          </a:p>
          <a:p>
            <a:r>
              <a:rPr lang="ru-RU" dirty="0"/>
              <a:t>Обучающимся предоставляются академические права на:</a:t>
            </a:r>
          </a:p>
          <a:p>
            <a:r>
              <a:rPr lang="ru-RU" dirty="0"/>
              <a:t>выбор организации, осуществляющей образовательную деятельность, формы получения образования и формы обучения после получения основного общего образования или после достижения восемнадцати лет</a:t>
            </a:r>
          </a:p>
        </p:txBody>
      </p:sp>
    </p:spTree>
    <p:extLst>
      <p:ext uri="{BB962C8B-B14F-4D97-AF65-F5344CB8AC3E}">
        <p14:creationId xmlns:p14="http://schemas.microsoft.com/office/powerpoint/2010/main" val="244404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ГК РФ</a:t>
            </a:r>
          </a:p>
        </p:txBody>
      </p:sp>
      <p:sp>
        <p:nvSpPr>
          <p:cNvPr id="3" name="Объект 2"/>
          <p:cNvSpPr>
            <a:spLocks noGrp="1"/>
          </p:cNvSpPr>
          <p:nvPr>
            <p:ph idx="1"/>
          </p:nvPr>
        </p:nvSpPr>
        <p:spPr/>
        <p:txBody>
          <a:bodyPr>
            <a:normAutofit fontScale="92500" lnSpcReduction="10000"/>
          </a:bodyPr>
          <a:lstStyle/>
          <a:p>
            <a:r>
              <a:rPr lang="ru-RU" dirty="0"/>
              <a:t>Ст. 26</a:t>
            </a:r>
          </a:p>
          <a:p>
            <a:r>
              <a:rPr lang="ru-RU" dirty="0"/>
              <a:t>Несовершеннолетние в возрасте от четырнадцати до восемнадцати лет совершают сделки, … с письменного согласия своих законных представителей - родителей, усыновителей или попечителя.</a:t>
            </a:r>
          </a:p>
          <a:p>
            <a:r>
              <a:rPr lang="ru-RU" dirty="0"/>
              <a:t>Сделка, совершенная таким несовершеннолетним, действительна также при ее последующем письменном одобрении его родителями, усыновителями или попечителем</a:t>
            </a:r>
          </a:p>
          <a:p>
            <a:r>
              <a:rPr lang="ru-RU" dirty="0"/>
              <a:t>Ст. 28</a:t>
            </a:r>
          </a:p>
          <a:p>
            <a:r>
              <a:rPr lang="ru-RU" dirty="0"/>
              <a:t>За несовершеннолетних, не достигших четырнадцати лет (малолетних), сделки, … могут совершать от их имени только их родители, усыновители или опекуны.</a:t>
            </a:r>
          </a:p>
          <a:p>
            <a:endParaRPr lang="ru-RU" dirty="0"/>
          </a:p>
        </p:txBody>
      </p:sp>
    </p:spTree>
    <p:extLst>
      <p:ext uri="{BB962C8B-B14F-4D97-AF65-F5344CB8AC3E}">
        <p14:creationId xmlns:p14="http://schemas.microsoft.com/office/powerpoint/2010/main" val="40555028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Решения в сфере образования, </a:t>
            </a:r>
            <a:r>
              <a:rPr lang="ru-RU" b="1" u="sng" dirty="0"/>
              <a:t>возможно</a:t>
            </a:r>
            <a:r>
              <a:rPr lang="ru-RU" dirty="0"/>
              <a:t> нарушающие интересы ребенка</a:t>
            </a:r>
          </a:p>
        </p:txBody>
      </p:sp>
      <p:sp>
        <p:nvSpPr>
          <p:cNvPr id="3" name="Объект 2"/>
          <p:cNvSpPr>
            <a:spLocks noGrp="1"/>
          </p:cNvSpPr>
          <p:nvPr>
            <p:ph idx="1"/>
          </p:nvPr>
        </p:nvSpPr>
        <p:spPr/>
        <p:txBody>
          <a:bodyPr>
            <a:normAutofit fontScale="70000" lnSpcReduction="20000"/>
          </a:bodyPr>
          <a:lstStyle/>
          <a:p>
            <a:r>
              <a:rPr lang="ru-RU" dirty="0"/>
              <a:t>Невыполнение своих обязанностей в части обеспечения возможностей для обучения (предоставление учебного места, условий для обучения, обеспечение стабильности посещения организации в течение учебного года)</a:t>
            </a:r>
          </a:p>
          <a:p>
            <a:r>
              <a:rPr lang="ru-RU" dirty="0"/>
              <a:t>Невозможность согласовать взаимное решение родителей в части выбора формы получения образования, формы обучения, организации, образовательной программы и т.п. </a:t>
            </a:r>
          </a:p>
          <a:p>
            <a:r>
              <a:rPr lang="ru-RU" dirty="0"/>
              <a:t>Отказ в принятии решения по результатам непогашенной академической заложенности</a:t>
            </a:r>
          </a:p>
          <a:p>
            <a:r>
              <a:rPr lang="ru-RU" dirty="0"/>
              <a:t>Принятие решений до факта возникновения непогашенной академической задолженности </a:t>
            </a:r>
          </a:p>
          <a:p>
            <a:r>
              <a:rPr lang="ru-RU" dirty="0"/>
              <a:t>Отказ в выборе адаптированной образовательной программы</a:t>
            </a:r>
          </a:p>
          <a:p>
            <a:r>
              <a:rPr lang="ru-RU" dirty="0"/>
              <a:t>Семейное образование без прохождения промежуточной и итоговой аттестации и получения документов</a:t>
            </a:r>
          </a:p>
          <a:p>
            <a:r>
              <a:rPr lang="ru-RU" dirty="0"/>
              <a:t>Большое количество дополнительных образовательных программ, лишение права на отдых</a:t>
            </a:r>
          </a:p>
          <a:p>
            <a:r>
              <a:rPr lang="ru-RU" dirty="0"/>
              <a:t>Отказ от получения психолого-педагогической, медицинской и социальной помощи</a:t>
            </a:r>
          </a:p>
        </p:txBody>
      </p:sp>
    </p:spTree>
    <p:extLst>
      <p:ext uri="{BB962C8B-B14F-4D97-AF65-F5344CB8AC3E}">
        <p14:creationId xmlns:p14="http://schemas.microsoft.com/office/powerpoint/2010/main" val="37045373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Как может отреагировать орган опеки и попечительства?</a:t>
            </a:r>
          </a:p>
        </p:txBody>
      </p:sp>
      <p:sp>
        <p:nvSpPr>
          <p:cNvPr id="3" name="Объект 2"/>
          <p:cNvSpPr>
            <a:spLocks noGrp="1"/>
          </p:cNvSpPr>
          <p:nvPr>
            <p:ph idx="1"/>
          </p:nvPr>
        </p:nvSpPr>
        <p:spPr>
          <a:xfrm>
            <a:off x="838200" y="1825625"/>
            <a:ext cx="10515600" cy="4613812"/>
          </a:xfrm>
        </p:spPr>
        <p:txBody>
          <a:bodyPr>
            <a:normAutofit fontScale="77500" lnSpcReduction="20000"/>
          </a:bodyPr>
          <a:lstStyle/>
          <a:p>
            <a:r>
              <a:rPr lang="ru-RU" dirty="0"/>
              <a:t>Ст. 54 СК РФ</a:t>
            </a:r>
          </a:p>
          <a:p>
            <a:r>
              <a:rPr lang="ru-RU" dirty="0"/>
              <a:t>При отсутствии родителей, при лишении их родительских прав и в других случаях утраты родительского попечения право ребенка на воспитание в семье обеспечивается органом опеки и попечительства в порядке, установленном главой 18 настоящего Кодекса.</a:t>
            </a:r>
          </a:p>
          <a:p>
            <a:r>
              <a:rPr lang="ru-RU" dirty="0"/>
              <a:t>Ст. 121 СК РФ</a:t>
            </a:r>
          </a:p>
          <a:p>
            <a:r>
              <a:rPr lang="ru-RU" dirty="0"/>
              <a:t>Защита прав и интересов детей в случаях смерти родителей, лишения их родительских прав, ограничения их в родительских правах, признания родителей недееспособными, болезни родителей, длительного отсутствия родителей, уклонения родителей от воспитания детей или от защиты их прав и интересов, в том числе при отказе родителей взять своих детей из образовательных организаций, медицинских организаций, организаций, оказывающих социальные услуги, или аналогичных организаций, при создании действиями или бездействием родителей условий, представляющих угрозу жизни или здоровью детей либо препятствующих их нормальному воспитанию и развитию, а также в других случаях отсутствия родительского попечения возлагается на органы опеки и попечительства.</a:t>
            </a:r>
          </a:p>
          <a:p>
            <a:endParaRPr lang="ru-RU" dirty="0"/>
          </a:p>
        </p:txBody>
      </p:sp>
    </p:spTree>
    <p:extLst>
      <p:ext uri="{BB962C8B-B14F-4D97-AF65-F5344CB8AC3E}">
        <p14:creationId xmlns:p14="http://schemas.microsoft.com/office/powerpoint/2010/main" val="3623927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СК РФ</a:t>
            </a:r>
          </a:p>
        </p:txBody>
      </p:sp>
      <p:sp>
        <p:nvSpPr>
          <p:cNvPr id="3" name="Объект 2"/>
          <p:cNvSpPr>
            <a:spLocks noGrp="1"/>
          </p:cNvSpPr>
          <p:nvPr>
            <p:ph idx="1"/>
          </p:nvPr>
        </p:nvSpPr>
        <p:spPr/>
        <p:txBody>
          <a:bodyPr/>
          <a:lstStyle/>
          <a:p>
            <a:r>
              <a:rPr lang="ru-RU" dirty="0"/>
              <a:t>Ст. 65 </a:t>
            </a:r>
          </a:p>
          <a:p>
            <a:r>
              <a:rPr lang="ru-RU" dirty="0"/>
              <a:t>Все вопросы, касающиеся воспитания и образования детей, решаются родителями по их взаимному согласию исходя из интересов детей и с учетом мнения детей. Родители (один из них) при наличии разногласий между ними вправе обратиться за разрешением этих разногласий в орган опеки и попечительства или в суд.</a:t>
            </a:r>
          </a:p>
          <a:p>
            <a:endParaRPr lang="ru-RU" dirty="0"/>
          </a:p>
        </p:txBody>
      </p:sp>
    </p:spTree>
    <p:extLst>
      <p:ext uri="{BB962C8B-B14F-4D97-AF65-F5344CB8AC3E}">
        <p14:creationId xmlns:p14="http://schemas.microsoft.com/office/powerpoint/2010/main" val="16443664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1133341"/>
            <a:ext cx="10515600" cy="5043622"/>
          </a:xfrm>
        </p:spPr>
        <p:txBody>
          <a:bodyPr>
            <a:normAutofit fontScale="70000" lnSpcReduction="20000"/>
          </a:bodyPr>
          <a:lstStyle/>
          <a:p>
            <a:r>
              <a:rPr lang="ru-RU" dirty="0"/>
              <a:t>Ст. 66</a:t>
            </a:r>
          </a:p>
          <a:p>
            <a:r>
              <a:rPr lang="ru-RU" dirty="0"/>
              <a:t>1. Родитель, проживающий отдельно от ребенка, имеет права на общение с ребенком, участие в его воспитании и решении вопросов получения ребенком образования.</a:t>
            </a:r>
          </a:p>
          <a:p>
            <a:r>
              <a:rPr lang="ru-RU" dirty="0"/>
              <a:t>Родитель, с которым проживает ребенок, не должен препятствовать общению ребенка с другим родителем, если такое общение не причиняет вред физическому и психическому здоровью ребенка, его нравственному развитию.</a:t>
            </a:r>
          </a:p>
          <a:p>
            <a:r>
              <a:rPr lang="ru-RU" dirty="0"/>
              <a:t>2. Родители вправе заключить в письменной форме соглашение о порядке осуществления родительских прав родителем, проживающим отдельно от ребенка.</a:t>
            </a:r>
          </a:p>
          <a:p>
            <a:r>
              <a:rPr lang="ru-RU" dirty="0"/>
              <a:t>Если родители не могут прийти к соглашению, спор разрешается судом с участием органа опеки и попечительства по требованию родителей (одного из них). По требованию родителей (одного из них) в порядке, установленном гражданским процессуальным законодательством, суд с обязательным участием органа опеки и попечительства вправе определить порядок осуществления родительских прав на период до вступления в законную силу судебного решения.</a:t>
            </a:r>
          </a:p>
          <a:p>
            <a:r>
              <a:rPr lang="ru-RU" dirty="0"/>
              <a:t>4. Родитель, проживающий отдельно от ребенка, имеет право на получение информации о своем ребенке из образовательных организаций, медицинских организаций, организаций социального обслуживания и аналогичных организаций. В предоставлении информации может быть отказано только в случае наличия угрозы для жизни и здоровья ребенка со стороны родителя. Отказ в предоставлении информации может быть оспорен в судебном порядке.</a:t>
            </a:r>
          </a:p>
          <a:p>
            <a:endParaRPr lang="ru-RU" dirty="0"/>
          </a:p>
        </p:txBody>
      </p:sp>
    </p:spTree>
    <p:extLst>
      <p:ext uri="{BB962C8B-B14F-4D97-AF65-F5344CB8AC3E}">
        <p14:creationId xmlns:p14="http://schemas.microsoft.com/office/powerpoint/2010/main" val="17628050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56 СК РФ</a:t>
            </a:r>
          </a:p>
        </p:txBody>
      </p:sp>
      <p:sp>
        <p:nvSpPr>
          <p:cNvPr id="3" name="Объект 2"/>
          <p:cNvSpPr>
            <a:spLocks noGrp="1"/>
          </p:cNvSpPr>
          <p:nvPr>
            <p:ph idx="1"/>
          </p:nvPr>
        </p:nvSpPr>
        <p:spPr/>
        <p:txBody>
          <a:bodyPr>
            <a:normAutofit fontScale="70000" lnSpcReduction="20000"/>
          </a:bodyPr>
          <a:lstStyle/>
          <a:p>
            <a:r>
              <a:rPr lang="ru-RU" dirty="0"/>
              <a:t>1. Ребенок имеет право на защиту своих прав и законных интересов.</a:t>
            </a:r>
          </a:p>
          <a:p>
            <a:r>
              <a:rPr lang="ru-RU" dirty="0"/>
              <a:t>Защита прав и законных интересов ребенка осуществляется родителями (лицами, их заменяющими), а в случаях, предусмотренных настоящим Кодексом, органом опеки и попечительства, прокурором и судом.</a:t>
            </a:r>
          </a:p>
          <a:p>
            <a:r>
              <a:rPr lang="ru-RU" dirty="0"/>
              <a:t>2. Ребенок имеет право на защиту от злоупотреблений со стороны родителей (лиц, их заменяющих).</a:t>
            </a:r>
          </a:p>
          <a:p>
            <a:r>
              <a:rPr lang="ru-RU" dirty="0"/>
              <a:t>При нарушении прав и законных интересов ребенка, в том числе при невыполнении или при ненадлежащем выполнении родителями (одним из них) обязанностей по воспитанию, образованию ребенка либо при злоупотреблении родительскими правами, ребенок вправе самостоятельно обращаться за их защитой в орган опеки и попечительства, а по достижении возраста четырнадцати лет в суд.</a:t>
            </a:r>
          </a:p>
          <a:p>
            <a:r>
              <a:rPr lang="ru-RU" dirty="0"/>
              <a:t>3. Должностные лица организаций и иные граждане, которым станет известно об угрозе жизни или здоровью ребенка, о нарушении его прав и законных интересов, обязаны сообщить об этом в орган опеки и попечительства по месту фактического нахождения ребенка. При получении таких сведений орган опеки и попечительства обязан принять необходимые меры по защите прав и законных интересов ребенка.</a:t>
            </a:r>
          </a:p>
          <a:p>
            <a:endParaRPr lang="ru-RU" dirty="0"/>
          </a:p>
          <a:p>
            <a:endParaRPr lang="ru-RU" dirty="0"/>
          </a:p>
        </p:txBody>
      </p:sp>
    </p:spTree>
    <p:extLst>
      <p:ext uri="{BB962C8B-B14F-4D97-AF65-F5344CB8AC3E}">
        <p14:creationId xmlns:p14="http://schemas.microsoft.com/office/powerpoint/2010/main" val="117145610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СК РФ</a:t>
            </a:r>
          </a:p>
        </p:txBody>
      </p:sp>
      <p:sp>
        <p:nvSpPr>
          <p:cNvPr id="3" name="Объект 2"/>
          <p:cNvSpPr>
            <a:spLocks noGrp="1"/>
          </p:cNvSpPr>
          <p:nvPr>
            <p:ph idx="1"/>
          </p:nvPr>
        </p:nvSpPr>
        <p:spPr/>
        <p:txBody>
          <a:bodyPr/>
          <a:lstStyle/>
          <a:p>
            <a:r>
              <a:rPr lang="ru-RU" dirty="0"/>
              <a:t>Ст. 65</a:t>
            </a:r>
          </a:p>
          <a:p>
            <a:endParaRPr lang="ru-RU" dirty="0"/>
          </a:p>
          <a:p>
            <a:r>
              <a:rPr lang="ru-RU" dirty="0"/>
              <a:t>Родительские права не могут осуществляться в противоречии с интересами детей. Обеспечение интересов детей должно быть предметом основной заботы их родителей.</a:t>
            </a:r>
          </a:p>
          <a:p>
            <a:endParaRPr lang="ru-RU" dirty="0"/>
          </a:p>
          <a:p>
            <a:endParaRPr lang="ru-RU" dirty="0"/>
          </a:p>
        </p:txBody>
      </p:sp>
    </p:spTree>
    <p:extLst>
      <p:ext uri="{BB962C8B-B14F-4D97-AF65-F5344CB8AC3E}">
        <p14:creationId xmlns:p14="http://schemas.microsoft.com/office/powerpoint/2010/main" val="2182276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92500" lnSpcReduction="10000"/>
          </a:bodyPr>
          <a:lstStyle/>
          <a:p>
            <a:r>
              <a:rPr lang="ru-RU" b="1" dirty="0"/>
              <a:t>Статья 69. Лишение родительских прав</a:t>
            </a:r>
            <a:endParaRPr lang="ru-RU" dirty="0"/>
          </a:p>
          <a:p>
            <a:r>
              <a:rPr lang="ru-RU" dirty="0"/>
              <a:t> </a:t>
            </a:r>
          </a:p>
          <a:p>
            <a:r>
              <a:rPr lang="ru-RU" dirty="0"/>
              <a:t>Родители (один из них) могут быть лишены родительских прав, если они:</a:t>
            </a:r>
          </a:p>
          <a:p>
            <a:r>
              <a:rPr lang="ru-RU" dirty="0"/>
              <a:t>уклоняются от выполнения обязанностей родителей, в том числе при злостном уклонении от уплаты алиментов;</a:t>
            </a:r>
          </a:p>
          <a:p>
            <a:r>
              <a:rPr lang="ru-RU" dirty="0"/>
              <a:t>отказываются без уважительных причин взять своего ребенка из родильного дома (отделения) либо из иной медицинской организации, образовательной организации, организации социального обслуживания или из аналогичных организаций;</a:t>
            </a:r>
          </a:p>
          <a:p>
            <a:r>
              <a:rPr lang="ru-RU" dirty="0"/>
              <a:t>злоупотребляют своими родительскими правами</a:t>
            </a:r>
          </a:p>
          <a:p>
            <a:endParaRPr lang="ru-RU" dirty="0"/>
          </a:p>
        </p:txBody>
      </p:sp>
    </p:spTree>
    <p:extLst>
      <p:ext uri="{BB962C8B-B14F-4D97-AF65-F5344CB8AC3E}">
        <p14:creationId xmlns:p14="http://schemas.microsoft.com/office/powerpoint/2010/main" val="28214449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121 СК РФ</a:t>
            </a:r>
          </a:p>
        </p:txBody>
      </p:sp>
      <p:sp>
        <p:nvSpPr>
          <p:cNvPr id="3" name="Объект 2"/>
          <p:cNvSpPr>
            <a:spLocks noGrp="1"/>
          </p:cNvSpPr>
          <p:nvPr>
            <p:ph idx="1"/>
          </p:nvPr>
        </p:nvSpPr>
        <p:spPr/>
        <p:txBody>
          <a:bodyPr/>
          <a:lstStyle/>
          <a:p>
            <a:r>
              <a:rPr lang="ru-RU" dirty="0"/>
              <a:t>Органы опеки и попечительства выявляют детей, оставшихся без попечения родителей, ведут учет таких детей в порядке, установленном уполномоченным Правительством Российской Федерации федеральным органом исполнительной власти, обеспечивают защиту их прав и интересов до решения вопроса об их устройстве и исходя из конкретных обстоятельств утраты попечения родителей избирают формы устройства детей, оставшихся без попечения родителей (статья 123 настоящего Кодекса), а также осуществляют последующий контроль за условиями их содержания, воспитания и образования.</a:t>
            </a:r>
          </a:p>
          <a:p>
            <a:endParaRPr lang="ru-RU" dirty="0"/>
          </a:p>
        </p:txBody>
      </p:sp>
    </p:spTree>
    <p:extLst>
      <p:ext uri="{BB962C8B-B14F-4D97-AF65-F5344CB8AC3E}">
        <p14:creationId xmlns:p14="http://schemas.microsoft.com/office/powerpoint/2010/main" val="2218948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2FAC04-DA1A-46F9-B7D9-9EF70B037A97}"/>
              </a:ext>
            </a:extLst>
          </p:cNvPr>
          <p:cNvSpPr>
            <a:spLocks noGrp="1"/>
          </p:cNvSpPr>
          <p:nvPr>
            <p:ph type="title"/>
          </p:nvPr>
        </p:nvSpPr>
        <p:spPr/>
        <p:txBody>
          <a:bodyPr>
            <a:noAutofit/>
          </a:bodyPr>
          <a:lstStyle/>
          <a:p>
            <a:r>
              <a:rPr lang="ru-RU" sz="3600" b="0" i="0" dirty="0">
                <a:solidFill>
                  <a:srgbClr val="333333"/>
                </a:solidFill>
                <a:effectLst/>
                <a:latin typeface="Roboto"/>
              </a:rPr>
              <a:t>Обязанности обучающегося по освоению образовательной программы и варианты реагирования при их невыполнении</a:t>
            </a:r>
            <a:endParaRPr lang="ru-RU" sz="3600" dirty="0"/>
          </a:p>
        </p:txBody>
      </p:sp>
      <p:sp>
        <p:nvSpPr>
          <p:cNvPr id="3" name="Объект 2">
            <a:extLst>
              <a:ext uri="{FF2B5EF4-FFF2-40B4-BE49-F238E27FC236}">
                <a16:creationId xmlns:a16="http://schemas.microsoft.com/office/drawing/2014/main" id="{BA183953-1CA4-47F0-B154-E3B79528B20F}"/>
              </a:ext>
            </a:extLst>
          </p:cNvPr>
          <p:cNvSpPr>
            <a:spLocks noGrp="1"/>
          </p:cNvSpPr>
          <p:nvPr>
            <p:ph idx="1"/>
          </p:nvPr>
        </p:nvSpPr>
        <p:spPr/>
        <p:txBody>
          <a:bodyPr/>
          <a:lstStyle/>
          <a:p>
            <a:endParaRPr lang="ru-RU" dirty="0"/>
          </a:p>
          <a:p>
            <a:endParaRPr lang="ru-RU" dirty="0"/>
          </a:p>
          <a:p>
            <a:r>
              <a:rPr lang="ru-RU" dirty="0"/>
              <a:t>А может ли что-то сделать образовательная организация, кроме воспитательных мер?</a:t>
            </a:r>
          </a:p>
        </p:txBody>
      </p:sp>
    </p:spTree>
    <p:extLst>
      <p:ext uri="{BB962C8B-B14F-4D97-AF65-F5344CB8AC3E}">
        <p14:creationId xmlns:p14="http://schemas.microsoft.com/office/powerpoint/2010/main" val="7412289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122 СК РФ</a:t>
            </a:r>
          </a:p>
        </p:txBody>
      </p:sp>
      <p:sp>
        <p:nvSpPr>
          <p:cNvPr id="3" name="Объект 2"/>
          <p:cNvSpPr>
            <a:spLocks noGrp="1"/>
          </p:cNvSpPr>
          <p:nvPr>
            <p:ph idx="1"/>
          </p:nvPr>
        </p:nvSpPr>
        <p:spPr/>
        <p:txBody>
          <a:bodyPr>
            <a:normAutofit fontScale="77500" lnSpcReduction="20000"/>
          </a:bodyPr>
          <a:lstStyle/>
          <a:p>
            <a:r>
              <a:rPr lang="ru-RU" dirty="0"/>
              <a:t>1. Должностные лица организаций (дошкольных образовательных организаций, общеобразовательных организаций, медицинских организаций и других организаций) и иные граждане, располагающие сведениями о детях, указанных в пункте 1 статьи 121 настоящего Кодекса, обязаны сообщить об этом в органы опеки и попечительства по месту фактического нахождения детей.</a:t>
            </a:r>
          </a:p>
          <a:p>
            <a:r>
              <a:rPr lang="ru-RU" dirty="0"/>
              <a:t>Орган опеки и попечительства в течение трех рабочих дней со дня получения таких сведений обязан провести обследование условий жизни ребенка и при установлении факта отсутствия попечения его родителей или его родственников обеспечить защиту прав и интересов ребенка до решения вопроса о его устройстве, а также направить имеющуюся информацию об этом ребенке в соответствующий орган исполнительной власти субъекта Российской Федерации для первичного учета в региональном банке данных о детях, оставшихся без попечения родителей, и одновременного направления в федеральный орган исполнительной власти, определяемый Правительством Российской Федерации, для первичного учета в федеральном банке данных о детях, оставшихся без попечения родителей, в соответствии с Федеральным законом от 16 апреля 2001 года N 44-ФЗ "О государственном банке данных о детях, оставшихся без попечения родителей".</a:t>
            </a:r>
          </a:p>
          <a:p>
            <a:endParaRPr lang="ru-RU" dirty="0"/>
          </a:p>
        </p:txBody>
      </p:sp>
    </p:spTree>
    <p:extLst>
      <p:ext uri="{BB962C8B-B14F-4D97-AF65-F5344CB8AC3E}">
        <p14:creationId xmlns:p14="http://schemas.microsoft.com/office/powerpoint/2010/main" val="38920468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137 СК РФ</a:t>
            </a:r>
          </a:p>
        </p:txBody>
      </p:sp>
      <p:sp>
        <p:nvSpPr>
          <p:cNvPr id="3" name="Объект 2"/>
          <p:cNvSpPr>
            <a:spLocks noGrp="1"/>
          </p:cNvSpPr>
          <p:nvPr>
            <p:ph idx="1"/>
          </p:nvPr>
        </p:nvSpPr>
        <p:spPr/>
        <p:txBody>
          <a:bodyPr/>
          <a:lstStyle/>
          <a:p>
            <a:r>
              <a:rPr lang="ru-RU" dirty="0"/>
              <a:t>Усыновленные дети и их потомство по отношению к усыновителям и их родственникам, а усыновители и их родственники по отношению к усыновленным детям и их потомству приравниваются в личных неимущественных и имущественных правах и обязанностях к родственникам по происхождению.</a:t>
            </a:r>
          </a:p>
          <a:p>
            <a:endParaRPr lang="ru-RU" dirty="0"/>
          </a:p>
        </p:txBody>
      </p:sp>
    </p:spTree>
    <p:extLst>
      <p:ext uri="{BB962C8B-B14F-4D97-AF65-F5344CB8AC3E}">
        <p14:creationId xmlns:p14="http://schemas.microsoft.com/office/powerpoint/2010/main" val="1201763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b="1" dirty="0"/>
              <a:t>Статья 153.2. Прекращение договора о приемной семье</a:t>
            </a:r>
            <a:endParaRPr lang="ru-RU" dirty="0"/>
          </a:p>
          <a:p>
            <a:endParaRPr lang="ru-RU" dirty="0"/>
          </a:p>
          <a:p>
            <a:r>
              <a:rPr lang="ru-RU" dirty="0"/>
              <a:t>Орган опеки и попечительства вправе отказаться от исполнения договора о приемной семье в случае возникновения в приемной семье неблагоприятных условий для содержания, воспитания и образования ребенка или детей, возвращения ребенка или детей родителям либо усыновления ребенка или детей.</a:t>
            </a:r>
          </a:p>
          <a:p>
            <a:endParaRPr lang="ru-RU" dirty="0"/>
          </a:p>
        </p:txBody>
      </p:sp>
    </p:spTree>
    <p:extLst>
      <p:ext uri="{BB962C8B-B14F-4D97-AF65-F5344CB8AC3E}">
        <p14:creationId xmlns:p14="http://schemas.microsoft.com/office/powerpoint/2010/main" val="35214961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F63A1F6-7E46-4840-9431-32FAA5DA0ABC}"/>
              </a:ext>
            </a:extLst>
          </p:cNvPr>
          <p:cNvSpPr>
            <a:spLocks noGrp="1"/>
          </p:cNvSpPr>
          <p:nvPr>
            <p:ph type="title"/>
          </p:nvPr>
        </p:nvSpPr>
        <p:spPr/>
        <p:txBody>
          <a:bodyPr>
            <a:noAutofit/>
          </a:bodyPr>
          <a:lstStyle/>
          <a:p>
            <a:r>
              <a:rPr lang="ru-RU" sz="3200" b="0" i="0" dirty="0">
                <a:solidFill>
                  <a:srgbClr val="444444"/>
                </a:solidFill>
                <a:effectLst/>
                <a:latin typeface="Roboto"/>
              </a:rPr>
              <a:t>Съемка в образовательной организации: видеонаблюдение, аудио- и видеозаписи обучающихся, родителей</a:t>
            </a:r>
            <a:endParaRPr lang="ru-RU" sz="3200" dirty="0"/>
          </a:p>
        </p:txBody>
      </p:sp>
      <p:sp>
        <p:nvSpPr>
          <p:cNvPr id="3" name="Объект 2">
            <a:extLst>
              <a:ext uri="{FF2B5EF4-FFF2-40B4-BE49-F238E27FC236}">
                <a16:creationId xmlns:a16="http://schemas.microsoft.com/office/drawing/2014/main" id="{A35DEACC-776A-47AF-949E-F31715D7D197}"/>
              </a:ext>
            </a:extLst>
          </p:cNvPr>
          <p:cNvSpPr>
            <a:spLocks noGrp="1"/>
          </p:cNvSpPr>
          <p:nvPr>
            <p:ph idx="1"/>
          </p:nvPr>
        </p:nvSpPr>
        <p:spPr/>
        <p:txBody>
          <a:bodyPr/>
          <a:lstStyle/>
          <a:p>
            <a:r>
              <a:rPr lang="ru-RU" dirty="0"/>
              <a:t>1. Выполнение положений ЛНА организации</a:t>
            </a:r>
          </a:p>
          <a:p>
            <a:r>
              <a:rPr lang="ru-RU" dirty="0"/>
              <a:t>2. Законные способы контроля </a:t>
            </a:r>
          </a:p>
          <a:p>
            <a:r>
              <a:rPr lang="ru-RU" dirty="0"/>
              <a:t>3. Получение согласия: от законных представителей ребенка (согласованная позиция)</a:t>
            </a:r>
          </a:p>
        </p:txBody>
      </p:sp>
    </p:spTree>
    <p:extLst>
      <p:ext uri="{BB962C8B-B14F-4D97-AF65-F5344CB8AC3E}">
        <p14:creationId xmlns:p14="http://schemas.microsoft.com/office/powerpoint/2010/main" val="350313448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r>
              <a:rPr lang="ru-RU" dirty="0"/>
              <a:t>Современные средства фото, аудио и видео записи</a:t>
            </a:r>
            <a:endParaRPr lang="ru-RU" altLang="ru-RU" dirty="0"/>
          </a:p>
        </p:txBody>
      </p:sp>
      <p:sp>
        <p:nvSpPr>
          <p:cNvPr id="3075" name="Объект 2"/>
          <p:cNvSpPr>
            <a:spLocks noGrp="1"/>
          </p:cNvSpPr>
          <p:nvPr>
            <p:ph idx="1"/>
          </p:nvPr>
        </p:nvSpPr>
        <p:spPr/>
        <p:txBody>
          <a:bodyPr/>
          <a:lstStyle/>
          <a:p>
            <a:r>
              <a:rPr lang="ru-RU" altLang="ru-RU" dirty="0">
                <a:latin typeface="Arial" panose="020B0604020202020204" pitchFamily="34" charset="0"/>
                <a:cs typeface="Calibri" panose="020F0502020204030204" pitchFamily="34" charset="0"/>
              </a:rPr>
              <a:t>Кто снимает?                    Зачем снимает?</a:t>
            </a:r>
          </a:p>
          <a:p>
            <a:endParaRPr lang="ru-RU" altLang="ru-RU" dirty="0">
              <a:latin typeface="Arial" panose="020B0604020202020204" pitchFamily="34" charset="0"/>
              <a:cs typeface="Calibri" panose="020F0502020204030204" pitchFamily="34" charset="0"/>
            </a:endParaRPr>
          </a:p>
          <a:p>
            <a:r>
              <a:rPr lang="ru-RU" altLang="ru-RU" dirty="0">
                <a:latin typeface="Arial" panose="020B0604020202020204" pitchFamily="34" charset="0"/>
                <a:cs typeface="Calibri" panose="020F0502020204030204" pitchFamily="34" charset="0"/>
              </a:rPr>
              <a:t>Дети               Развлечение, общение, конфликты с учителем</a:t>
            </a:r>
          </a:p>
          <a:p>
            <a:r>
              <a:rPr lang="ru-RU" altLang="ru-RU" dirty="0">
                <a:latin typeface="Arial" panose="020B0604020202020204" pitchFamily="34" charset="0"/>
                <a:cs typeface="Calibri" panose="020F0502020204030204" pitchFamily="34" charset="0"/>
              </a:rPr>
              <a:t>Родители            На память, фиксация полезного, конфликты </a:t>
            </a:r>
          </a:p>
          <a:p>
            <a:r>
              <a:rPr lang="ru-RU" altLang="ru-RU" dirty="0">
                <a:latin typeface="Arial" panose="020B0604020202020204" pitchFamily="34" charset="0"/>
                <a:cs typeface="Calibri" panose="020F0502020204030204" pitchFamily="34" charset="0"/>
              </a:rPr>
              <a:t>Педагоги                        Фиксация для отчетов и презентации </a:t>
            </a:r>
          </a:p>
          <a:p>
            <a:r>
              <a:rPr lang="ru-RU" altLang="ru-RU" dirty="0">
                <a:latin typeface="Arial" panose="020B0604020202020204" pitchFamily="34" charset="0"/>
                <a:cs typeface="Calibri" panose="020F0502020204030204" pitchFamily="34" charset="0"/>
              </a:rPr>
              <a:t>Администрация             Фиксация для отчетов и презентации</a:t>
            </a:r>
            <a:endParaRPr lang="ru-RU" altLang="ru-RU" dirty="0"/>
          </a:p>
        </p:txBody>
      </p:sp>
      <p:sp>
        <p:nvSpPr>
          <p:cNvPr id="2" name="Стрелка вправо 1"/>
          <p:cNvSpPr/>
          <p:nvPr/>
        </p:nvSpPr>
        <p:spPr>
          <a:xfrm>
            <a:off x="3490175" y="2021983"/>
            <a:ext cx="1725769" cy="90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право 4"/>
          <p:cNvSpPr/>
          <p:nvPr/>
        </p:nvSpPr>
        <p:spPr>
          <a:xfrm>
            <a:off x="1996225" y="3039414"/>
            <a:ext cx="1313645" cy="7727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право 5"/>
          <p:cNvSpPr/>
          <p:nvPr/>
        </p:nvSpPr>
        <p:spPr>
          <a:xfrm>
            <a:off x="2794716" y="3552121"/>
            <a:ext cx="1056068" cy="9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право 6"/>
          <p:cNvSpPr/>
          <p:nvPr/>
        </p:nvSpPr>
        <p:spPr>
          <a:xfrm>
            <a:off x="2987899" y="4080155"/>
            <a:ext cx="1725769" cy="901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право 8"/>
          <p:cNvSpPr/>
          <p:nvPr/>
        </p:nvSpPr>
        <p:spPr>
          <a:xfrm>
            <a:off x="3850783" y="4555449"/>
            <a:ext cx="1056068" cy="92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9421031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Конфликтные ситуации</a:t>
            </a:r>
          </a:p>
        </p:txBody>
      </p:sp>
      <p:sp>
        <p:nvSpPr>
          <p:cNvPr id="3" name="Объект 2"/>
          <p:cNvSpPr>
            <a:spLocks noGrp="1"/>
          </p:cNvSpPr>
          <p:nvPr>
            <p:ph idx="1"/>
          </p:nvPr>
        </p:nvSpPr>
        <p:spPr>
          <a:xfrm>
            <a:off x="838200" y="1915777"/>
            <a:ext cx="10515600" cy="4351338"/>
          </a:xfrm>
        </p:spPr>
        <p:txBody>
          <a:bodyPr/>
          <a:lstStyle/>
          <a:p>
            <a:r>
              <a:rPr lang="ru-RU" dirty="0"/>
              <a:t>Скрытая запись грубого поведения педагога</a:t>
            </a:r>
          </a:p>
          <a:p>
            <a:r>
              <a:rPr lang="ru-RU" dirty="0"/>
              <a:t>Скрытая запись давления на старшеклассников по вопросам политических убеждений </a:t>
            </a:r>
          </a:p>
          <a:p>
            <a:r>
              <a:rPr lang="ru-RU" dirty="0"/>
              <a:t>Съемки ребенка, родители которого не желают съемок, и публикация</a:t>
            </a:r>
          </a:p>
          <a:p>
            <a:r>
              <a:rPr lang="ru-RU" dirty="0"/>
              <a:t>Съемки с целью травли</a:t>
            </a:r>
          </a:p>
          <a:p>
            <a:r>
              <a:rPr lang="ru-RU" dirty="0"/>
              <a:t>Съемки на публичных мероприятиях, съемка класса</a:t>
            </a:r>
          </a:p>
          <a:p>
            <a:r>
              <a:rPr lang="ru-RU" dirty="0"/>
              <a:t>Видеонаблюдение и его установка </a:t>
            </a:r>
          </a:p>
        </p:txBody>
      </p:sp>
    </p:spTree>
    <p:extLst>
      <p:ext uri="{BB962C8B-B14F-4D97-AF65-F5344CB8AC3E}">
        <p14:creationId xmlns:p14="http://schemas.microsoft.com/office/powerpoint/2010/main" val="53331892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Для чего нужна скрытая запись?</a:t>
            </a:r>
          </a:p>
        </p:txBody>
      </p:sp>
      <p:sp>
        <p:nvSpPr>
          <p:cNvPr id="3" name="Объект 2"/>
          <p:cNvSpPr>
            <a:spLocks noGrp="1"/>
          </p:cNvSpPr>
          <p:nvPr>
            <p:ph idx="1"/>
          </p:nvPr>
        </p:nvSpPr>
        <p:spPr/>
        <p:txBody>
          <a:bodyPr>
            <a:normAutofit lnSpcReduction="10000"/>
          </a:bodyPr>
          <a:lstStyle/>
          <a:p>
            <a:r>
              <a:rPr lang="ru-RU" dirty="0"/>
              <a:t>Показатель </a:t>
            </a:r>
            <a:r>
              <a:rPr lang="ru-RU" dirty="0" err="1"/>
              <a:t>неналаженной</a:t>
            </a:r>
            <a:r>
              <a:rPr lang="ru-RU" dirty="0"/>
              <a:t> работы с опасениями и возражениями родителей и детей </a:t>
            </a:r>
          </a:p>
          <a:p>
            <a:r>
              <a:rPr lang="ru-RU" dirty="0"/>
              <a:t>Не может служить достаточным материалом для оценки</a:t>
            </a:r>
          </a:p>
          <a:p>
            <a:r>
              <a:rPr lang="ru-RU" dirty="0"/>
              <a:t>Не может служить доказательством (в большинстве случаев)</a:t>
            </a:r>
          </a:p>
          <a:p>
            <a:r>
              <a:rPr lang="ru-RU" dirty="0"/>
              <a:t>=</a:t>
            </a:r>
          </a:p>
          <a:p>
            <a:r>
              <a:rPr lang="ru-RU" dirty="0"/>
              <a:t>Не решает проблем родителей и детей, нужен лучший вариант</a:t>
            </a:r>
          </a:p>
          <a:p>
            <a:r>
              <a:rPr lang="ru-RU" dirty="0"/>
              <a:t>+ </a:t>
            </a:r>
          </a:p>
          <a:p>
            <a:r>
              <a:rPr lang="ru-RU" dirty="0"/>
              <a:t>Создает риски нарушения прав иных лиц (нарушение тайны переговоров и переписки, съемка в не подходящих для этого местах)</a:t>
            </a:r>
          </a:p>
          <a:p>
            <a:endParaRPr lang="ru-RU" dirty="0"/>
          </a:p>
        </p:txBody>
      </p:sp>
    </p:spTree>
    <p:extLst>
      <p:ext uri="{BB962C8B-B14F-4D97-AF65-F5344CB8AC3E}">
        <p14:creationId xmlns:p14="http://schemas.microsoft.com/office/powerpoint/2010/main" val="34528822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a:xfrm>
            <a:off x="695459" y="274638"/>
            <a:ext cx="10658341" cy="1143000"/>
          </a:xfrm>
        </p:spPr>
        <p:txBody>
          <a:bodyPr>
            <a:normAutofit fontScale="90000"/>
          </a:bodyPr>
          <a:lstStyle/>
          <a:p>
            <a:pPr eaLnBrk="1" hangingPunct="1"/>
            <a:r>
              <a:rPr lang="ru-RU" altLang="ru-RU" dirty="0"/>
              <a:t>Персональные данные как ключевое ограничение</a:t>
            </a:r>
          </a:p>
        </p:txBody>
      </p:sp>
      <p:sp>
        <p:nvSpPr>
          <p:cNvPr id="4099" name="Объект 2"/>
          <p:cNvSpPr>
            <a:spLocks noGrp="1"/>
          </p:cNvSpPr>
          <p:nvPr>
            <p:ph idx="1"/>
          </p:nvPr>
        </p:nvSpPr>
        <p:spPr>
          <a:xfrm>
            <a:off x="838200" y="1825625"/>
            <a:ext cx="10515600" cy="4858510"/>
          </a:xfrm>
        </p:spPr>
        <p:txBody>
          <a:bodyPr>
            <a:normAutofit/>
          </a:bodyPr>
          <a:lstStyle/>
          <a:p>
            <a:r>
              <a:rPr lang="ru-RU" altLang="ru-RU" dirty="0"/>
              <a:t>Персональные данные - любая информация, относящаяся к прямо или косвенно определенному или определяемому физическому лицу (субъекту персональных данных)</a:t>
            </a:r>
          </a:p>
          <a:p>
            <a:r>
              <a:rPr lang="ru-RU" altLang="ru-RU" dirty="0"/>
              <a:t>Кого касаются вопросы персональных данных?</a:t>
            </a:r>
          </a:p>
          <a:p>
            <a:pPr lvl="1"/>
            <a:r>
              <a:rPr lang="ru-RU" altLang="ru-RU" sz="2000" dirty="0"/>
              <a:t>Руководителя: выстраивает политику организации в сфере их охраны, принимает решения</a:t>
            </a:r>
          </a:p>
          <a:p>
            <a:pPr lvl="1"/>
            <a:r>
              <a:rPr lang="ru-RU" altLang="ru-RU" sz="2000" dirty="0"/>
              <a:t>Заместителей (включая завучей): реализуют принятые решения, контролируют работников</a:t>
            </a:r>
          </a:p>
          <a:p>
            <a:pPr lvl="1"/>
            <a:r>
              <a:rPr lang="ru-RU" altLang="ru-RU" sz="2000" dirty="0"/>
              <a:t>Административных работников: имеют доступ к данным работников</a:t>
            </a:r>
          </a:p>
          <a:p>
            <a:pPr lvl="1"/>
            <a:r>
              <a:rPr lang="ru-RU" altLang="ru-RU" sz="2000" dirty="0"/>
              <a:t>Педагогов: имеют доступ к данным обучающихся, их законных представителей</a:t>
            </a:r>
          </a:p>
          <a:p>
            <a:pPr lvl="1"/>
            <a:r>
              <a:rPr lang="ru-RU" altLang="ru-RU" sz="2000" dirty="0"/>
              <a:t>Обучающихся и законных представителей: могут получить доступ к данным третьих лиц</a:t>
            </a:r>
          </a:p>
        </p:txBody>
      </p:sp>
    </p:spTree>
    <p:extLst>
      <p:ext uri="{BB962C8B-B14F-4D97-AF65-F5344CB8AC3E}">
        <p14:creationId xmlns:p14="http://schemas.microsoft.com/office/powerpoint/2010/main" val="396281444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267200" y="274638"/>
            <a:ext cx="5943600" cy="1143000"/>
          </a:xfrm>
        </p:spPr>
        <p:txBody>
          <a:bodyPr>
            <a:normAutofit fontScale="90000"/>
          </a:bodyPr>
          <a:lstStyle/>
          <a:p>
            <a:pPr eaLnBrk="1" hangingPunct="1"/>
            <a:r>
              <a:rPr lang="ru-RU" altLang="ru-RU" sz="4000"/>
              <a:t>Конституция Российской Федерации </a:t>
            </a:r>
          </a:p>
        </p:txBody>
      </p:sp>
      <p:sp>
        <p:nvSpPr>
          <p:cNvPr id="12291" name="Rectangle 3"/>
          <p:cNvSpPr>
            <a:spLocks noGrp="1" noChangeArrowheads="1"/>
          </p:cNvSpPr>
          <p:nvPr>
            <p:ph idx="1"/>
          </p:nvPr>
        </p:nvSpPr>
        <p:spPr/>
        <p:txBody>
          <a:bodyPr/>
          <a:lstStyle/>
          <a:p>
            <a:pPr eaLnBrk="1" hangingPunct="1"/>
            <a:r>
              <a:rPr lang="ru-RU" altLang="ru-RU"/>
              <a:t>Статья 24 </a:t>
            </a:r>
          </a:p>
          <a:p>
            <a:pPr eaLnBrk="1" hangingPunct="1">
              <a:buFont typeface="Arial" panose="020B0604020202020204" pitchFamily="34" charset="0"/>
              <a:buNone/>
            </a:pPr>
            <a:endParaRPr lang="ru-RU" altLang="ru-RU"/>
          </a:p>
          <a:p>
            <a:pPr eaLnBrk="1" hangingPunct="1"/>
            <a:r>
              <a:rPr lang="ru-RU" altLang="ru-RU"/>
              <a:t>Сбор, хранение, использование и распространение информации о частной жизни лица без его согласия не допускаются.</a:t>
            </a:r>
          </a:p>
        </p:txBody>
      </p:sp>
    </p:spTree>
    <p:extLst>
      <p:ext uri="{BB962C8B-B14F-4D97-AF65-F5344CB8AC3E}">
        <p14:creationId xmlns:p14="http://schemas.microsoft.com/office/powerpoint/2010/main" val="48182735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Гражданский кодекс</a:t>
            </a:r>
          </a:p>
        </p:txBody>
      </p:sp>
      <p:sp>
        <p:nvSpPr>
          <p:cNvPr id="3" name="Объект 2"/>
          <p:cNvSpPr>
            <a:spLocks noGrp="1"/>
          </p:cNvSpPr>
          <p:nvPr>
            <p:ph idx="1"/>
          </p:nvPr>
        </p:nvSpPr>
        <p:spPr/>
        <p:txBody>
          <a:bodyPr>
            <a:normAutofit fontScale="92500" lnSpcReduction="20000"/>
          </a:bodyPr>
          <a:lstStyle/>
          <a:p>
            <a:r>
              <a:rPr lang="ru-RU" dirty="0"/>
              <a:t>Компенсация морального вреда </a:t>
            </a:r>
          </a:p>
          <a:p>
            <a:pPr lvl="1"/>
            <a:r>
              <a:rPr lang="ru-RU" dirty="0"/>
              <a:t>Если гражданину причинен моральный вред (физические или нравственные страдания) действиями, нарушающими его личные неимущественные права либо посягающими на принадлежащие гражданину нематериальные блага, а также в других случаях, предусмотренных законом, суд может возложить на нарушителя обязанность денежной компенсации указанного вреда.</a:t>
            </a:r>
          </a:p>
          <a:p>
            <a:r>
              <a:rPr lang="ru-RU" dirty="0"/>
              <a:t>Защита чести и достоинства</a:t>
            </a:r>
          </a:p>
          <a:p>
            <a:pPr lvl="1"/>
            <a:r>
              <a:rPr lang="ru-RU" dirty="0"/>
              <a:t>Гражданин вправе требовать по суду опровержения порочащих его честь, достоинство или деловую репутацию сведений, если распространивший такие сведения не докажет, что они соответствуют действительности. Опровержение должно быть сделано тем же способом, которым были распространены сведения о гражданине, или другим аналогичным способом.</a:t>
            </a:r>
          </a:p>
          <a:p>
            <a:r>
              <a:rPr lang="ru-RU" dirty="0"/>
              <a:t>Защита изображения гражданина</a:t>
            </a:r>
          </a:p>
          <a:p>
            <a:r>
              <a:rPr lang="ru-RU" dirty="0"/>
              <a:t>Охрана частной жизни гражданина</a:t>
            </a:r>
          </a:p>
        </p:txBody>
      </p:sp>
    </p:spTree>
    <p:extLst>
      <p:ext uri="{BB962C8B-B14F-4D97-AF65-F5344CB8AC3E}">
        <p14:creationId xmlns:p14="http://schemas.microsoft.com/office/powerpoint/2010/main" val="1544953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37DD26E-E5DF-48E6-B9C8-EB321C1A7236}"/>
              </a:ext>
            </a:extLst>
          </p:cNvPr>
          <p:cNvSpPr>
            <a:spLocks noGrp="1"/>
          </p:cNvSpPr>
          <p:nvPr>
            <p:ph type="title"/>
          </p:nvPr>
        </p:nvSpPr>
        <p:spPr/>
        <p:txBody>
          <a:bodyPr>
            <a:normAutofit fontScale="90000"/>
          </a:bodyPr>
          <a:lstStyle/>
          <a:p>
            <a:r>
              <a:rPr lang="ru-RU" sz="3600" b="0" i="0" dirty="0">
                <a:solidFill>
                  <a:srgbClr val="333333"/>
                </a:solidFill>
                <a:effectLst/>
                <a:latin typeface="Roboto"/>
              </a:rPr>
              <a:t>Права законных представителей и их обязанности в отношении как ребенка, так и образовательной организации</a:t>
            </a:r>
            <a:br>
              <a:rPr lang="ru-RU" b="0" i="0" dirty="0">
                <a:solidFill>
                  <a:srgbClr val="333333"/>
                </a:solidFill>
                <a:effectLst/>
                <a:latin typeface="Roboto"/>
              </a:rPr>
            </a:br>
            <a:endParaRPr lang="ru-RU" dirty="0"/>
          </a:p>
        </p:txBody>
      </p:sp>
      <p:sp>
        <p:nvSpPr>
          <p:cNvPr id="3" name="Объект 2">
            <a:extLst>
              <a:ext uri="{FF2B5EF4-FFF2-40B4-BE49-F238E27FC236}">
                <a16:creationId xmlns:a16="http://schemas.microsoft.com/office/drawing/2014/main" id="{C48F169C-48A1-4C83-A09A-BF8B88BA3790}"/>
              </a:ext>
            </a:extLst>
          </p:cNvPr>
          <p:cNvSpPr>
            <a:spLocks noGrp="1"/>
          </p:cNvSpPr>
          <p:nvPr>
            <p:ph idx="1"/>
          </p:nvPr>
        </p:nvSpPr>
        <p:spPr/>
        <p:txBody>
          <a:bodyPr/>
          <a:lstStyle/>
          <a:p>
            <a:r>
              <a:rPr lang="ru-RU" dirty="0"/>
              <a:t>Право решать за ребенка </a:t>
            </a:r>
            <a:r>
              <a:rPr lang="en-US" dirty="0"/>
              <a:t>vs</a:t>
            </a:r>
            <a:r>
              <a:rPr lang="ru-RU" dirty="0"/>
              <a:t> обязанность обеспечить получение образования</a:t>
            </a:r>
          </a:p>
          <a:p>
            <a:r>
              <a:rPr lang="ru-RU" dirty="0"/>
              <a:t>Пределы обязанности обеспечить получение образования (в т.ч. в 2020 году)</a:t>
            </a:r>
          </a:p>
          <a:p>
            <a:r>
              <a:rPr lang="ru-RU" dirty="0"/>
              <a:t>ПВР для родителей в образовательной организации: последствия нарушения</a:t>
            </a:r>
          </a:p>
          <a:p>
            <a:r>
              <a:rPr lang="ru-RU" dirty="0"/>
              <a:t>Допуск родителей в организацию</a:t>
            </a:r>
          </a:p>
          <a:p>
            <a:r>
              <a:rPr lang="ru-RU" dirty="0"/>
              <a:t>Защита персональных данных</a:t>
            </a:r>
          </a:p>
          <a:p>
            <a:r>
              <a:rPr lang="ru-RU" dirty="0"/>
              <a:t>Информирование об образовательном процессе</a:t>
            </a:r>
          </a:p>
        </p:txBody>
      </p:sp>
    </p:spTree>
    <p:extLst>
      <p:ext uri="{BB962C8B-B14F-4D97-AF65-F5344CB8AC3E}">
        <p14:creationId xmlns:p14="http://schemas.microsoft.com/office/powerpoint/2010/main" val="423380514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152.1. Охрана изображения</a:t>
            </a:r>
          </a:p>
        </p:txBody>
      </p:sp>
      <p:sp>
        <p:nvSpPr>
          <p:cNvPr id="3" name="Объект 2"/>
          <p:cNvSpPr>
            <a:spLocks noGrp="1"/>
          </p:cNvSpPr>
          <p:nvPr>
            <p:ph idx="1"/>
          </p:nvPr>
        </p:nvSpPr>
        <p:spPr>
          <a:xfrm>
            <a:off x="838200" y="1690688"/>
            <a:ext cx="10515600" cy="4941931"/>
          </a:xfrm>
        </p:spPr>
        <p:txBody>
          <a:bodyPr>
            <a:normAutofit fontScale="62500" lnSpcReduction="20000"/>
          </a:bodyPr>
          <a:lstStyle/>
          <a:p>
            <a:r>
              <a:rPr lang="ru-RU" dirty="0"/>
              <a:t>1. Обнародование и дальнейшее использование изображения гражданина (в том числе его фотографии, а также видеозаписи или произведения изобразительного искусства, в которых он изображен) допускаются только с согласия этого гражданина. После смерти гражданина его изображение может использоваться только с согласия детей и пережившего супруга, а при их отсутствии - с согласия родителей. Такое согласие не требуется в случаях, когда:</a:t>
            </a:r>
          </a:p>
          <a:p>
            <a:r>
              <a:rPr lang="ru-RU" dirty="0"/>
              <a:t>1) использование изображения осуществляется в государственных, общественных или иных публичных интересах;</a:t>
            </a:r>
          </a:p>
          <a:p>
            <a:r>
              <a:rPr lang="ru-RU" dirty="0"/>
              <a:t>2) изображение гражданина получено при съемке, которая проводится в местах, открытых для свободного посещения, или на публичных мероприятиях (собраниях, съездах, конференциях, концертах, представлениях, спортивных соревнованиях и подобных мероприятиях), за исключением случаев, когда такое изображение является основным объектом использования;</a:t>
            </a:r>
          </a:p>
          <a:p>
            <a:r>
              <a:rPr lang="ru-RU" dirty="0"/>
              <a:t>3) гражданин позировал за плату.</a:t>
            </a:r>
          </a:p>
          <a:p>
            <a:r>
              <a:rPr lang="ru-RU" dirty="0"/>
              <a:t>2. Изготовленные в целях введения в гражданский оборот, а также находящиеся в обороте экземпляры материальных носителей, содержащих изображение гражданина, полученное или используемое с нарушением пункта настоящей статьи, подлежат на основании судебного решения изъятию из оборота и уничтожению без какой бы то ни было компенсации.</a:t>
            </a:r>
          </a:p>
          <a:p>
            <a:r>
              <a:rPr lang="ru-RU" dirty="0"/>
              <a:t>3. Если изображение гражданина, полученное или используемое с нарушением пункта 1 настоящей статьи, распространено в сети "Интернет", гражданин вправе требовать удаления этого изображения, а также пресечения или запрещения дальнейшего его распространения.</a:t>
            </a:r>
          </a:p>
          <a:p>
            <a:endParaRPr lang="ru-RU" dirty="0"/>
          </a:p>
        </p:txBody>
      </p:sp>
    </p:spTree>
    <p:extLst>
      <p:ext uri="{BB962C8B-B14F-4D97-AF65-F5344CB8AC3E}">
        <p14:creationId xmlns:p14="http://schemas.microsoft.com/office/powerpoint/2010/main" val="24172567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Ст. 152.2. Охрана частной жизни</a:t>
            </a:r>
          </a:p>
        </p:txBody>
      </p:sp>
      <p:sp>
        <p:nvSpPr>
          <p:cNvPr id="3" name="Объект 2"/>
          <p:cNvSpPr>
            <a:spLocks noGrp="1"/>
          </p:cNvSpPr>
          <p:nvPr>
            <p:ph idx="1"/>
          </p:nvPr>
        </p:nvSpPr>
        <p:spPr>
          <a:xfrm>
            <a:off x="838200" y="1690688"/>
            <a:ext cx="10515600" cy="5032084"/>
          </a:xfrm>
        </p:spPr>
        <p:txBody>
          <a:bodyPr>
            <a:normAutofit fontScale="70000" lnSpcReduction="20000"/>
          </a:bodyPr>
          <a:lstStyle/>
          <a:p>
            <a:r>
              <a:rPr lang="ru-RU" dirty="0"/>
              <a:t>1. Если иное прямо не предусмотрено законом, не допускаются без согласия гражданина сбор, хранение, распространение и использование любой информации о его частной жизни, в частности сведений о его происхождении, о месте его пребывания или жительства, о личной и семейной жизни.</a:t>
            </a:r>
          </a:p>
          <a:p>
            <a:r>
              <a:rPr lang="ru-RU" dirty="0"/>
              <a:t>Не являются нарушением правил, установленных абзацем первым настоящего пункта, сбор, хранение, распространение и использование информации о частной жизни гражданина в государственных, общественных или иных публичных интересах, а также в случаях, если информация о частной жизни гражданина ранее стала общедоступной либо была раскрыта самим гражданином или по его воле.</a:t>
            </a:r>
          </a:p>
          <a:p>
            <a:r>
              <a:rPr lang="ru-RU" dirty="0"/>
              <a:t>3. Неправомерным распространением полученной с нарушением закона информации о частной жизни гражданина считается, в частности, ее использование при создании произведений науки, литературы и искусства, если такое использование нарушает интересы гражданина.</a:t>
            </a:r>
          </a:p>
          <a:p>
            <a:r>
              <a:rPr lang="ru-RU" dirty="0"/>
              <a:t>4. В случаях, когда информация о частной жизни гражданина, полученная с нарушением закона, содержится в документах, видеозаписях или на иных материальных носителях, гражданин вправе обратиться в суд с требованием об удалении соответствующей информации, а также о пресечении или запрещении дальнейшего ее распространения путем изъятия и уничтожения без какой бы то ни было компенсации изготовленных в целях введения в гражданский оборот экземпляров материальных носителей, содержащих соответствующую информацию, если без уничтожения таких экземпляров материальных носителей удаление соответствующей информации невозможно.</a:t>
            </a:r>
          </a:p>
          <a:p>
            <a:endParaRPr lang="ru-RU" dirty="0"/>
          </a:p>
        </p:txBody>
      </p:sp>
    </p:spTree>
    <p:extLst>
      <p:ext uri="{BB962C8B-B14F-4D97-AF65-F5344CB8AC3E}">
        <p14:creationId xmlns:p14="http://schemas.microsoft.com/office/powerpoint/2010/main" val="88048082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223457"/>
            <a:ext cx="10515600" cy="1325563"/>
          </a:xfrm>
        </p:spPr>
        <p:txBody>
          <a:bodyPr/>
          <a:lstStyle/>
          <a:p>
            <a:r>
              <a:rPr lang="ru-RU" dirty="0"/>
              <a:t>Что такое общественное место?</a:t>
            </a:r>
          </a:p>
        </p:txBody>
      </p:sp>
      <p:sp>
        <p:nvSpPr>
          <p:cNvPr id="3" name="Объект 2"/>
          <p:cNvSpPr>
            <a:spLocks noGrp="1"/>
          </p:cNvSpPr>
          <p:nvPr>
            <p:ph idx="1"/>
          </p:nvPr>
        </p:nvSpPr>
        <p:spPr>
          <a:xfrm>
            <a:off x="838200" y="1645321"/>
            <a:ext cx="10515600" cy="4351338"/>
          </a:xfrm>
        </p:spPr>
        <p:txBody>
          <a:bodyPr>
            <a:normAutofit fontScale="70000" lnSpcReduction="20000"/>
          </a:bodyPr>
          <a:lstStyle/>
          <a:p>
            <a:r>
              <a:rPr lang="ru-RU" dirty="0"/>
              <a:t>Ст. 20.20 КоАП. «На улицах, стадионах, в скверах, парках, в транспортном средстве общего пользования, а также в других общественных местах»</a:t>
            </a:r>
          </a:p>
          <a:p>
            <a:r>
              <a:rPr lang="ru-RU" dirty="0"/>
              <a:t>Федеральный закон от 22.11.1995 № 171-ФЗ «О государственном регулировании производства и оборота этилового спирта, алкогольной и спиртосодержащей продукции и об ограничении потребления (распития) алкогольной продукции». </a:t>
            </a:r>
          </a:p>
          <a:p>
            <a:r>
              <a:rPr lang="ru-RU" dirty="0"/>
              <a:t>Ст. 16. 2. Розничная продажа … не допускаются:</a:t>
            </a:r>
          </a:p>
          <a:p>
            <a:r>
              <a:rPr lang="ru-RU" dirty="0"/>
              <a:t>1) в зданиях, строениях, сооружениях, помещениях, находящихся во владении, распоряжении и (или) пользовании:</a:t>
            </a:r>
          </a:p>
          <a:p>
            <a:r>
              <a:rPr lang="ru-RU" dirty="0"/>
              <a:t>образовательных организаций</a:t>
            </a:r>
          </a:p>
          <a:p>
            <a:r>
              <a:rPr lang="ru-RU" dirty="0"/>
              <a:t>7. Не допускается ... в местах, указанных в подпунктах 1 - 9 пункта 2 настоящей статьи, в других общественных местах, в том числе во дворах, в подъездах, на лестницах, лестничных площадках, в лифтах жилых домов, на детских площадках, в зонах рекреационного назначения (в границах территорий, занятых городскими лесами, скверами, парками, городскими садами, прудами, озерами, водохранилищами, пляжами, в границах иных территорий, используемых и предназначенных для отдыха, туризма, занятий физической культурой и спортом)</a:t>
            </a:r>
          </a:p>
          <a:p>
            <a:endParaRPr lang="ru-RU" dirty="0"/>
          </a:p>
          <a:p>
            <a:endParaRPr lang="ru-RU" dirty="0"/>
          </a:p>
          <a:p>
            <a:endParaRPr lang="ru-RU" dirty="0"/>
          </a:p>
        </p:txBody>
      </p:sp>
    </p:spTree>
    <p:extLst>
      <p:ext uri="{BB962C8B-B14F-4D97-AF65-F5344CB8AC3E}">
        <p14:creationId xmlns:p14="http://schemas.microsoft.com/office/powerpoint/2010/main" val="62286990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Образовательное учреждение – общественное место</a:t>
            </a:r>
          </a:p>
        </p:txBody>
      </p:sp>
      <p:sp>
        <p:nvSpPr>
          <p:cNvPr id="3" name="Объект 2"/>
          <p:cNvSpPr>
            <a:spLocks noGrp="1"/>
          </p:cNvSpPr>
          <p:nvPr>
            <p:ph idx="1"/>
          </p:nvPr>
        </p:nvSpPr>
        <p:spPr>
          <a:xfrm>
            <a:off x="838200" y="2163651"/>
            <a:ext cx="10515600" cy="4013312"/>
          </a:xfrm>
        </p:spPr>
        <p:txBody>
          <a:bodyPr>
            <a:normAutofit fontScale="85000" lnSpcReduction="20000"/>
          </a:bodyPr>
          <a:lstStyle/>
          <a:p>
            <a:r>
              <a:rPr lang="ru-RU" dirty="0"/>
              <a:t>Любое место, где в могут появиться посторонние люди в любой момент (? магазин ночью), без платы за вход (? транспорт)</a:t>
            </a:r>
          </a:p>
          <a:p>
            <a:r>
              <a:rPr lang="ru-RU" dirty="0"/>
              <a:t>Обычно относят объекты городского хозяйства, учреждения, обслуживающие  население, транспортная инфраструктура: любое место, куда заходят граждане </a:t>
            </a:r>
          </a:p>
          <a:p>
            <a:r>
              <a:rPr lang="ru-RU" dirty="0"/>
              <a:t>Признаки:</a:t>
            </a:r>
          </a:p>
          <a:p>
            <a:pPr lvl="1"/>
            <a:r>
              <a:rPr lang="ru-RU" dirty="0"/>
              <a:t>не в частной собственности для личного пользования (правила устанавливает собственник), не место индивидуального использования</a:t>
            </a:r>
          </a:p>
          <a:p>
            <a:pPr lvl="1"/>
            <a:r>
              <a:rPr lang="ru-RU" dirty="0"/>
              <a:t>допускается появление различных людей </a:t>
            </a:r>
          </a:p>
          <a:p>
            <a:pPr lvl="1"/>
            <a:r>
              <a:rPr lang="ru-RU" dirty="0"/>
              <a:t>появление людей не требует разрешений и согласований (?: охраняемая территория, но право на зачисление любого желающего)</a:t>
            </a:r>
          </a:p>
          <a:p>
            <a:r>
              <a:rPr lang="ru-RU" dirty="0"/>
              <a:t>Зарубежная практика: противопоставление </a:t>
            </a:r>
            <a:r>
              <a:rPr lang="en-US" dirty="0"/>
              <a:t>public – private</a:t>
            </a:r>
            <a:r>
              <a:rPr lang="ru-RU" dirty="0"/>
              <a:t>, учреждения относятся к публичным, даже если доступ ограничен временем их работы</a:t>
            </a:r>
          </a:p>
          <a:p>
            <a:endParaRPr lang="ru-RU" dirty="0"/>
          </a:p>
        </p:txBody>
      </p:sp>
    </p:spTree>
    <p:extLst>
      <p:ext uri="{BB962C8B-B14F-4D97-AF65-F5344CB8AC3E}">
        <p14:creationId xmlns:p14="http://schemas.microsoft.com/office/powerpoint/2010/main" val="33610229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27828"/>
            <a:ext cx="10515600" cy="1325563"/>
          </a:xfrm>
        </p:spPr>
        <p:txBody>
          <a:bodyPr/>
          <a:lstStyle/>
          <a:p>
            <a:r>
              <a:rPr lang="ru-RU" dirty="0"/>
              <a:t>Можно ли запретить запись? </a:t>
            </a:r>
          </a:p>
        </p:txBody>
      </p:sp>
      <p:sp>
        <p:nvSpPr>
          <p:cNvPr id="3" name="Объект 2"/>
          <p:cNvSpPr>
            <a:spLocks noGrp="1"/>
          </p:cNvSpPr>
          <p:nvPr>
            <p:ph idx="1"/>
          </p:nvPr>
        </p:nvSpPr>
        <p:spPr>
          <a:xfrm>
            <a:off x="283335" y="1197735"/>
            <a:ext cx="11771290" cy="5447764"/>
          </a:xfrm>
        </p:spPr>
        <p:txBody>
          <a:bodyPr>
            <a:normAutofit fontScale="70000" lnSpcReduction="20000"/>
          </a:bodyPr>
          <a:lstStyle/>
          <a:p>
            <a:r>
              <a:rPr lang="ru-RU" dirty="0"/>
              <a:t>Ст. 28 273-ФЗ. </a:t>
            </a:r>
          </a:p>
          <a:p>
            <a:pPr lvl="1"/>
            <a:r>
              <a:rPr lang="ru-RU" dirty="0"/>
              <a:t>Образовательная организация обладает автономией, под которой понимается самостоятельность в осуществлении образовательной, научной, административной, финансово-экономической деятельности, разработке и принятии локальных нормативных актов в соответствии с настоящим Федеральным законом, иными нормативными правовыми актами Российской Федерации и уставом образовательной организации.</a:t>
            </a:r>
          </a:p>
          <a:p>
            <a:pPr lvl="1"/>
            <a:r>
              <a:rPr lang="ru-RU" dirty="0"/>
              <a:t>К компетенции образовательной организации в установленной сфере деятельности относятся:</a:t>
            </a:r>
          </a:p>
          <a:p>
            <a:pPr lvl="1"/>
            <a:r>
              <a:rPr lang="ru-RU" dirty="0"/>
              <a:t>1) разработка и принятие правил внутреннего распорядка обучающихся, правил внутреннего трудового распорядка, иных локальных нормативных актов</a:t>
            </a:r>
          </a:p>
          <a:p>
            <a:r>
              <a:rPr lang="ru-RU" dirty="0"/>
              <a:t>НО:</a:t>
            </a:r>
          </a:p>
          <a:p>
            <a:r>
              <a:rPr lang="ru-RU" dirty="0"/>
              <a:t>Конституция и Гражданский кодекс, охраняемое право собственности</a:t>
            </a:r>
          </a:p>
          <a:p>
            <a:pPr lvl="1"/>
            <a:r>
              <a:rPr lang="ru-RU" dirty="0"/>
              <a:t>Никто не может быть лишен своего имущества иначе как по решению суда.</a:t>
            </a:r>
          </a:p>
          <a:p>
            <a:r>
              <a:rPr lang="ru-RU" dirty="0"/>
              <a:t>Невозможность проведения досмотра \ обыска. КоАП ст. 27.7. </a:t>
            </a:r>
          </a:p>
          <a:p>
            <a:pPr lvl="1"/>
            <a:r>
              <a:rPr lang="ru-RU" dirty="0"/>
              <a:t>1. Личный досмотр, досмотр вещей, находящихся при физическом лице, то есть обследование вещей, проводимое без нарушения их конструктивной целостности, осуществляются в случае необходимости в целях обнаружения орудий совершения либо предметов административного правонарушения.</a:t>
            </a:r>
          </a:p>
          <a:p>
            <a:pPr lvl="1"/>
            <a:r>
              <a:rPr lang="ru-RU" dirty="0"/>
              <a:t>2. Личный досмотр, досмотр вещей, находящихся при физическом лице, осуществляются должностными лицами, указанными в статьях 27.2, 27.3 настоящего Кодекса.</a:t>
            </a:r>
          </a:p>
          <a:p>
            <a:pPr lvl="1"/>
            <a:r>
              <a:rPr lang="ru-RU" dirty="0"/>
              <a:t>3. Личный досмотр производится лицом одного пола с досматриваемым в присутствии двух понятых того же пола. Досмотр вещей, находящихся при физическом лице (ручной клади, багажа, орудий охоты и рыболовства, добытой продукции и иных предметов), осуществляется уполномоченными на то должностными лицами в присутствии двух понятых либо с применением видеозаписи.</a:t>
            </a:r>
          </a:p>
          <a:p>
            <a:endParaRPr lang="ru-RU" dirty="0"/>
          </a:p>
          <a:p>
            <a:endParaRPr lang="ru-RU" dirty="0"/>
          </a:p>
        </p:txBody>
      </p:sp>
    </p:spTree>
    <p:extLst>
      <p:ext uri="{BB962C8B-B14F-4D97-AF65-F5344CB8AC3E}">
        <p14:creationId xmlns:p14="http://schemas.microsoft.com/office/powerpoint/2010/main" val="499687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C736C4-5A3A-48CD-A081-3F65A7CA1DE6}"/>
              </a:ext>
            </a:extLst>
          </p:cNvPr>
          <p:cNvSpPr>
            <a:spLocks noGrp="1"/>
          </p:cNvSpPr>
          <p:nvPr>
            <p:ph type="title"/>
          </p:nvPr>
        </p:nvSpPr>
        <p:spPr/>
        <p:txBody>
          <a:bodyPr>
            <a:normAutofit fontScale="90000"/>
          </a:bodyPr>
          <a:lstStyle/>
          <a:p>
            <a:r>
              <a:rPr lang="ru-RU" sz="3600" b="0" i="0" dirty="0">
                <a:solidFill>
                  <a:srgbClr val="333333"/>
                </a:solidFill>
                <a:effectLst/>
                <a:latin typeface="Roboto"/>
              </a:rPr>
              <a:t>Право на защиту персональных данных, на защиту от информации, которая может причинить вред здоровью и нравственному развитию</a:t>
            </a:r>
            <a:br>
              <a:rPr lang="ru-RU" b="0" i="0" dirty="0">
                <a:solidFill>
                  <a:srgbClr val="333333"/>
                </a:solidFill>
                <a:effectLst/>
                <a:latin typeface="Roboto"/>
              </a:rPr>
            </a:br>
            <a:endParaRPr lang="ru-RU" dirty="0"/>
          </a:p>
        </p:txBody>
      </p:sp>
      <p:sp>
        <p:nvSpPr>
          <p:cNvPr id="3" name="Объект 2">
            <a:extLst>
              <a:ext uri="{FF2B5EF4-FFF2-40B4-BE49-F238E27FC236}">
                <a16:creationId xmlns:a16="http://schemas.microsoft.com/office/drawing/2014/main" id="{2E7B3B98-A07E-422F-83DD-F84BFDB2C502}"/>
              </a:ext>
            </a:extLst>
          </p:cNvPr>
          <p:cNvSpPr>
            <a:spLocks noGrp="1"/>
          </p:cNvSpPr>
          <p:nvPr>
            <p:ph idx="1"/>
          </p:nvPr>
        </p:nvSpPr>
        <p:spPr/>
        <p:txBody>
          <a:bodyPr/>
          <a:lstStyle/>
          <a:p>
            <a:r>
              <a:rPr lang="ru-RU" dirty="0"/>
              <a:t>- видеонаблюдение, съемки видео-, аудио-, фото-, размещение информации </a:t>
            </a:r>
            <a:r>
              <a:rPr lang="ru-RU"/>
              <a:t>на сайте</a:t>
            </a:r>
          </a:p>
          <a:p>
            <a:r>
              <a:rPr lang="ru-RU" dirty="0"/>
              <a:t>- требования законодательства о персональных данных</a:t>
            </a:r>
          </a:p>
          <a:p>
            <a:pPr lvl="1"/>
            <a:r>
              <a:rPr lang="ru-RU" dirty="0"/>
              <a:t>- дополнительные обязанности для персонала</a:t>
            </a:r>
          </a:p>
          <a:p>
            <a:pPr lvl="1"/>
            <a:r>
              <a:rPr lang="ru-RU" dirty="0"/>
              <a:t>- дополнительные документы</a:t>
            </a:r>
          </a:p>
          <a:p>
            <a:pPr lvl="1"/>
            <a:r>
              <a:rPr lang="ru-RU" dirty="0"/>
              <a:t>- новые особенности в связи с </a:t>
            </a:r>
            <a:r>
              <a:rPr lang="ru-RU" dirty="0" err="1"/>
              <a:t>дистантом</a:t>
            </a:r>
            <a:endParaRPr lang="ru-RU" dirty="0"/>
          </a:p>
          <a:p>
            <a:r>
              <a:rPr lang="ru-RU" dirty="0"/>
              <a:t>- требования законодательства о защите от информации, которая может причинить вред</a:t>
            </a:r>
          </a:p>
          <a:p>
            <a:pPr lvl="1"/>
            <a:r>
              <a:rPr lang="ru-RU" dirty="0"/>
              <a:t>- дополнительные обязанности для персонала</a:t>
            </a:r>
          </a:p>
          <a:p>
            <a:pPr lvl="1"/>
            <a:r>
              <a:rPr lang="ru-RU" dirty="0"/>
              <a:t>- дополнительные документы</a:t>
            </a:r>
          </a:p>
          <a:p>
            <a:endParaRPr lang="ru-RU" dirty="0"/>
          </a:p>
        </p:txBody>
      </p:sp>
    </p:spTree>
    <p:extLst>
      <p:ext uri="{BB962C8B-B14F-4D97-AF65-F5344CB8AC3E}">
        <p14:creationId xmlns:p14="http://schemas.microsoft.com/office/powerpoint/2010/main" val="3077157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425B447-07AF-4F37-99A4-EC3E22C54D9D}"/>
              </a:ext>
            </a:extLst>
          </p:cNvPr>
          <p:cNvSpPr>
            <a:spLocks noGrp="1"/>
          </p:cNvSpPr>
          <p:nvPr>
            <p:ph type="title"/>
          </p:nvPr>
        </p:nvSpPr>
        <p:spPr/>
        <p:txBody>
          <a:bodyPr>
            <a:normAutofit fontScale="90000"/>
          </a:bodyPr>
          <a:lstStyle/>
          <a:p>
            <a:r>
              <a:rPr lang="ru-RU" sz="3600" b="0" i="0" dirty="0">
                <a:solidFill>
                  <a:srgbClr val="333333"/>
                </a:solidFill>
                <a:effectLst/>
                <a:latin typeface="Roboto"/>
              </a:rPr>
              <a:t>Право на охрану здоровья (включая противоэпидемические мероприятия): спорные моменты</a:t>
            </a:r>
            <a:br>
              <a:rPr lang="ru-RU" b="0" i="0" dirty="0">
                <a:solidFill>
                  <a:srgbClr val="333333"/>
                </a:solidFill>
                <a:effectLst/>
                <a:latin typeface="Roboto"/>
              </a:rPr>
            </a:br>
            <a:endParaRPr lang="ru-RU" dirty="0"/>
          </a:p>
        </p:txBody>
      </p:sp>
      <p:sp>
        <p:nvSpPr>
          <p:cNvPr id="3" name="Объект 2">
            <a:extLst>
              <a:ext uri="{FF2B5EF4-FFF2-40B4-BE49-F238E27FC236}">
                <a16:creationId xmlns:a16="http://schemas.microsoft.com/office/drawing/2014/main" id="{4AA53BFF-2135-4631-AD62-11D84A665941}"/>
              </a:ext>
            </a:extLst>
          </p:cNvPr>
          <p:cNvSpPr>
            <a:spLocks noGrp="1"/>
          </p:cNvSpPr>
          <p:nvPr>
            <p:ph idx="1"/>
          </p:nvPr>
        </p:nvSpPr>
        <p:spPr/>
        <p:txBody>
          <a:bodyPr/>
          <a:lstStyle/>
          <a:p>
            <a:r>
              <a:rPr lang="ru-RU" dirty="0"/>
              <a:t>Новые правила в связи с </a:t>
            </a:r>
            <a:r>
              <a:rPr lang="ru-RU" dirty="0" err="1"/>
              <a:t>Ковид</a:t>
            </a:r>
            <a:endParaRPr lang="ru-RU" dirty="0"/>
          </a:p>
          <a:p>
            <a:r>
              <a:rPr lang="ru-RU" dirty="0"/>
              <a:t>А если нет прививок?</a:t>
            </a:r>
          </a:p>
          <a:p>
            <a:r>
              <a:rPr lang="ru-RU" dirty="0"/>
              <a:t>А если признаки заболевания?</a:t>
            </a:r>
          </a:p>
          <a:p>
            <a:r>
              <a:rPr lang="ru-RU" dirty="0"/>
              <a:t>А если нужно давать лекарства?</a:t>
            </a:r>
          </a:p>
          <a:p>
            <a:r>
              <a:rPr lang="ru-RU" dirty="0"/>
              <a:t>А если родители отказываются от медицинской помощи?</a:t>
            </a:r>
          </a:p>
        </p:txBody>
      </p:sp>
    </p:spTree>
    <p:extLst>
      <p:ext uri="{BB962C8B-B14F-4D97-AF65-F5344CB8AC3E}">
        <p14:creationId xmlns:p14="http://schemas.microsoft.com/office/powerpoint/2010/main" val="3096311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9F0F5BD-0FB2-48D1-9C7F-E838F8BD13A8}"/>
              </a:ext>
            </a:extLst>
          </p:cNvPr>
          <p:cNvSpPr>
            <a:spLocks noGrp="1"/>
          </p:cNvSpPr>
          <p:nvPr>
            <p:ph type="title"/>
          </p:nvPr>
        </p:nvSpPr>
        <p:spPr/>
        <p:txBody>
          <a:bodyPr>
            <a:normAutofit fontScale="90000"/>
          </a:bodyPr>
          <a:lstStyle/>
          <a:p>
            <a:r>
              <a:rPr lang="ru-RU" sz="3600" b="0" i="0" dirty="0">
                <a:solidFill>
                  <a:srgbClr val="333333"/>
                </a:solidFill>
                <a:effectLst/>
                <a:latin typeface="Roboto"/>
              </a:rPr>
              <a:t>Право собственности детей и родителей: смартфоны и прочие предметы, которые могут вредить дисциплине и образовательному процессу</a:t>
            </a:r>
            <a:br>
              <a:rPr lang="ru-RU" b="0" i="0" dirty="0">
                <a:solidFill>
                  <a:srgbClr val="333333"/>
                </a:solidFill>
                <a:effectLst/>
                <a:latin typeface="Roboto"/>
              </a:rPr>
            </a:br>
            <a:endParaRPr lang="ru-RU" dirty="0"/>
          </a:p>
        </p:txBody>
      </p:sp>
      <p:sp>
        <p:nvSpPr>
          <p:cNvPr id="3" name="Объект 2">
            <a:extLst>
              <a:ext uri="{FF2B5EF4-FFF2-40B4-BE49-F238E27FC236}">
                <a16:creationId xmlns:a16="http://schemas.microsoft.com/office/drawing/2014/main" id="{2DF3B8B1-A576-43EE-9FA5-C7BA6DACF412}"/>
              </a:ext>
            </a:extLst>
          </p:cNvPr>
          <p:cNvSpPr>
            <a:spLocks noGrp="1"/>
          </p:cNvSpPr>
          <p:nvPr>
            <p:ph idx="1"/>
          </p:nvPr>
        </p:nvSpPr>
        <p:spPr/>
        <p:txBody>
          <a:bodyPr/>
          <a:lstStyle/>
          <a:p>
            <a:endParaRPr lang="ru-RU" dirty="0"/>
          </a:p>
          <a:p>
            <a:r>
              <a:rPr lang="ru-RU" dirty="0"/>
              <a:t>Право собственности: гарантировано Конституцией</a:t>
            </a:r>
          </a:p>
          <a:p>
            <a:r>
              <a:rPr lang="ru-RU" dirty="0"/>
              <a:t>Изъятие незаконно</a:t>
            </a:r>
          </a:p>
          <a:p>
            <a:r>
              <a:rPr lang="ru-RU" dirty="0"/>
              <a:t>Проверка наличия – обыск…?</a:t>
            </a:r>
          </a:p>
          <a:p>
            <a:r>
              <a:rPr lang="ru-RU" dirty="0"/>
              <a:t>Обеспечение сохранности</a:t>
            </a:r>
          </a:p>
          <a:p>
            <a:r>
              <a:rPr lang="ru-RU" dirty="0"/>
              <a:t>ПВР, запрещающие иметь на территории организации устройства</a:t>
            </a:r>
          </a:p>
        </p:txBody>
      </p:sp>
    </p:spTree>
    <p:extLst>
      <p:ext uri="{BB962C8B-B14F-4D97-AF65-F5344CB8AC3E}">
        <p14:creationId xmlns:p14="http://schemas.microsoft.com/office/powerpoint/2010/main" val="14800026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79A4AB-8670-494B-8FE4-CD79DDD0308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9596AB1D-AB90-4E1F-947E-5492B6BE19CE}"/>
              </a:ext>
            </a:extLst>
          </p:cNvPr>
          <p:cNvSpPr>
            <a:spLocks noGrp="1"/>
          </p:cNvSpPr>
          <p:nvPr>
            <p:ph idx="1"/>
          </p:nvPr>
        </p:nvSpPr>
        <p:spPr/>
        <p:txBody>
          <a:bodyPr>
            <a:normAutofit/>
          </a:bodyPr>
          <a:lstStyle/>
          <a:p>
            <a:r>
              <a:rPr lang="ru-RU" sz="4400" b="1" dirty="0"/>
              <a:t>Взаимодействие педагогического работника с обучающимися, их законными представителями</a:t>
            </a:r>
          </a:p>
        </p:txBody>
      </p:sp>
    </p:spTree>
    <p:extLst>
      <p:ext uri="{BB962C8B-B14F-4D97-AF65-F5344CB8AC3E}">
        <p14:creationId xmlns:p14="http://schemas.microsoft.com/office/powerpoint/2010/main" val="206544376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4843</Words>
  <Application>Microsoft Office PowerPoint</Application>
  <PresentationFormat>Широкоэкранный</PresentationFormat>
  <Paragraphs>299</Paragraphs>
  <Slides>54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54</vt:i4>
      </vt:variant>
    </vt:vector>
  </HeadingPairs>
  <TitlesOfParts>
    <vt:vector size="59" baseType="lpstr">
      <vt:lpstr>Arial</vt:lpstr>
      <vt:lpstr>Calibri</vt:lpstr>
      <vt:lpstr>Calibri Light</vt:lpstr>
      <vt:lpstr>Roboto</vt:lpstr>
      <vt:lpstr>Тема Office</vt:lpstr>
      <vt:lpstr>Основные права и обязанности обучающихся, законных представителей</vt:lpstr>
      <vt:lpstr>Право на образование: варианты реализации, ответственность за нарушение </vt:lpstr>
      <vt:lpstr>Право на индивидуальный учебный план, на совмещение освоения образовательных программ, на зачет результатов предыдущего обучения – порядок и пределы реализации </vt:lpstr>
      <vt:lpstr>Обязанности обучающегося по освоению образовательной программы и варианты реагирования при их невыполнении</vt:lpstr>
      <vt:lpstr>Права законных представителей и их обязанности в отношении как ребенка, так и образовательной организации </vt:lpstr>
      <vt:lpstr>Право на защиту персональных данных, на защиту от информации, которая может причинить вред здоровью и нравственному развитию </vt:lpstr>
      <vt:lpstr>Право на охрану здоровья (включая противоэпидемические мероприятия): спорные моменты </vt:lpstr>
      <vt:lpstr>Право собственности детей и родителей: смартфоны и прочие предметы, которые могут вредить дисциплине и образовательному процессу </vt:lpstr>
      <vt:lpstr>Презентация PowerPoint</vt:lpstr>
      <vt:lpstr>Роль педагога в разработке и реализации индивидуальных образовательных маршрутов: юридические вопросы нагрузки и оплаты труда </vt:lpstr>
      <vt:lpstr>Надзор за обучающимися: ответственность педагога и образовательной организации </vt:lpstr>
      <vt:lpstr>Особенности опроса детей</vt:lpstr>
      <vt:lpstr>Защита персональных данных обучающихся, их родителей и законных представителей педагогом, пределы передачи информации о ребенке </vt:lpstr>
      <vt:lpstr>152-ФЗ ст. 18.1</vt:lpstr>
      <vt:lpstr>Это могут быть документы:</vt:lpstr>
      <vt:lpstr>Презентация PowerPoint</vt:lpstr>
      <vt:lpstr>Решение конфликтов в образовательной организации: взаимодействие педагога с администрацией, родителями, обучающимся </vt:lpstr>
      <vt:lpstr>Взаимодействие образования и системы органов, защищающих права детей (комиссия по делам несовершеннолетних, органы опеки и попечительства и т.п.) </vt:lpstr>
      <vt:lpstr>Права и законные интересы ребенка в сфере образования</vt:lpstr>
      <vt:lpstr>273-ФЗ ст. 17</vt:lpstr>
      <vt:lpstr>Ст. 63 273-ФЗ</vt:lpstr>
      <vt:lpstr>34.3</vt:lpstr>
      <vt:lpstr>Ст. 63 273-ФЗ</vt:lpstr>
      <vt:lpstr>ТК РФ, ст. 4</vt:lpstr>
      <vt:lpstr>Ст. 66 273-ФЗ</vt:lpstr>
      <vt:lpstr>Реализация прав ребенка: действия его родителей, законных представителей</vt:lpstr>
      <vt:lpstr>Ст. 61 СК РФ</vt:lpstr>
      <vt:lpstr>Ст. 63 СК РФ</vt:lpstr>
      <vt:lpstr>Презентация PowerPoint</vt:lpstr>
      <vt:lpstr>В какой момент возникает «образовательная дееспособность»? </vt:lpstr>
      <vt:lpstr>ГК РФ</vt:lpstr>
      <vt:lpstr>Решения в сфере образования, возможно нарушающие интересы ребенка</vt:lpstr>
      <vt:lpstr>Как может отреагировать орган опеки и попечительства?</vt:lpstr>
      <vt:lpstr>СК РФ</vt:lpstr>
      <vt:lpstr>Презентация PowerPoint</vt:lpstr>
      <vt:lpstr>Ст. 56 СК РФ</vt:lpstr>
      <vt:lpstr>СК РФ</vt:lpstr>
      <vt:lpstr>Презентация PowerPoint</vt:lpstr>
      <vt:lpstr>Ст. 121 СК РФ</vt:lpstr>
      <vt:lpstr>Ст. 122 СК РФ</vt:lpstr>
      <vt:lpstr>Ст. 137 СК РФ</vt:lpstr>
      <vt:lpstr>Презентация PowerPoint</vt:lpstr>
      <vt:lpstr>Съемка в образовательной организации: видеонаблюдение, аудио- и видеозаписи обучающихся, родителей</vt:lpstr>
      <vt:lpstr>Современные средства фото, аудио и видео записи</vt:lpstr>
      <vt:lpstr>Конфликтные ситуации</vt:lpstr>
      <vt:lpstr>Для чего нужна скрытая запись?</vt:lpstr>
      <vt:lpstr>Персональные данные как ключевое ограничение</vt:lpstr>
      <vt:lpstr>Конституция Российской Федерации </vt:lpstr>
      <vt:lpstr>Гражданский кодекс</vt:lpstr>
      <vt:lpstr>Ст. 152.1. Охрана изображения</vt:lpstr>
      <vt:lpstr>Ст. 152.2. Охрана частной жизни</vt:lpstr>
      <vt:lpstr>Что такое общественное место?</vt:lpstr>
      <vt:lpstr>Образовательное учреждение – общественное место</vt:lpstr>
      <vt:lpstr>Можно ли запретить запись?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права и обязанности обучающихся, законных представителей</dc:title>
  <dc:creator>Anna</dc:creator>
  <cp:lastModifiedBy>Anna</cp:lastModifiedBy>
  <cp:revision>7</cp:revision>
  <dcterms:created xsi:type="dcterms:W3CDTF">2021-01-26T11:47:09Z</dcterms:created>
  <dcterms:modified xsi:type="dcterms:W3CDTF">2021-01-28T12:51:03Z</dcterms:modified>
</cp:coreProperties>
</file>