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77" r:id="rId5"/>
    <p:sldId id="283" r:id="rId6"/>
    <p:sldId id="280" r:id="rId7"/>
    <p:sldId id="281" r:id="rId8"/>
    <p:sldId id="313" r:id="rId9"/>
    <p:sldId id="284" r:id="rId10"/>
    <p:sldId id="479" r:id="rId11"/>
    <p:sldId id="269" r:id="rId12"/>
    <p:sldId id="353" r:id="rId13"/>
    <p:sldId id="354" r:id="rId14"/>
    <p:sldId id="356" r:id="rId15"/>
    <p:sldId id="357" r:id="rId16"/>
    <p:sldId id="473" r:id="rId17"/>
    <p:sldId id="262" r:id="rId18"/>
    <p:sldId id="263" r:id="rId19"/>
    <p:sldId id="264" r:id="rId20"/>
    <p:sldId id="265" r:id="rId21"/>
    <p:sldId id="266" r:id="rId22"/>
    <p:sldId id="267" r:id="rId23"/>
    <p:sldId id="294" r:id="rId24"/>
    <p:sldId id="478" r:id="rId25"/>
    <p:sldId id="295" r:id="rId26"/>
    <p:sldId id="261" r:id="rId27"/>
    <p:sldId id="452" r:id="rId28"/>
    <p:sldId id="453" r:id="rId29"/>
    <p:sldId id="454" r:id="rId30"/>
    <p:sldId id="455" r:id="rId31"/>
    <p:sldId id="307" r:id="rId32"/>
    <p:sldId id="474" r:id="rId33"/>
    <p:sldId id="312" r:id="rId34"/>
    <p:sldId id="475" r:id="rId35"/>
    <p:sldId id="456" r:id="rId36"/>
    <p:sldId id="268" r:id="rId37"/>
    <p:sldId id="355" r:id="rId38"/>
    <p:sldId id="322" r:id="rId39"/>
    <p:sldId id="323" r:id="rId40"/>
    <p:sldId id="480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35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1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7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68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2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71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5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2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9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364E7-728C-4874-8737-D9B9B015559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4549B-2F48-4CDC-AB36-E48B43831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4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права и обязанности дошкольников в образовательном процессе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109" y="4239347"/>
            <a:ext cx="6530109" cy="1655762"/>
          </a:xfrm>
        </p:spPr>
        <p:txBody>
          <a:bodyPr/>
          <a:lstStyle/>
          <a:p>
            <a:r>
              <a:rPr lang="ru-RU" dirty="0"/>
              <a:t>Вавилова А.А., </a:t>
            </a:r>
            <a:r>
              <a:rPr lang="ru-RU" dirty="0" err="1"/>
              <a:t>к.ю.н</a:t>
            </a:r>
            <a:r>
              <a:rPr lang="ru-RU" dirty="0"/>
              <a:t>., ведущий эксперт Института образования НИУ ВШЭ</a:t>
            </a:r>
          </a:p>
        </p:txBody>
      </p:sp>
    </p:spTree>
    <p:extLst>
      <p:ext uri="{BB962C8B-B14F-4D97-AF65-F5344CB8AC3E}">
        <p14:creationId xmlns:p14="http://schemas.microsoft.com/office/powerpoint/2010/main" val="2219709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106BF-7267-4739-AC3A-938FFACE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Приказ Министерства образования и науки РФ от 28 декабря 2015 г. № 1527 “Об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</a:t>
            </a:r>
            <a:r>
              <a:rPr lang="ru-RU" sz="2000" b="1" dirty="0"/>
              <a:t>дошкольного</a:t>
            </a:r>
            <a:r>
              <a:rPr lang="ru-RU" sz="2000" dirty="0"/>
              <a:t>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направленности”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55DC49-FB32-44C1-8770-84945A24B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81145" cy="4870739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4. В случае перевода обучающегося по инициативе его родителей (законных представителей) родители (законные представители) обучающегося: … обращаются в выбранную организацию с запросом о наличии свободных мест …; </a:t>
            </a:r>
            <a:r>
              <a:rPr lang="ru-RU" b="1" u="sng" dirty="0"/>
              <a:t>при отсутствии свободных мест … обращаются в органы местного самоуправления … для определения принимающей организации</a:t>
            </a:r>
            <a:r>
              <a:rPr lang="ru-RU" dirty="0"/>
              <a:t> из числа муниципальных образовательных организаций; обращаются в исходную организацию с заявлением об отчислении</a:t>
            </a:r>
          </a:p>
          <a:p>
            <a:r>
              <a:rPr lang="ru-RU" dirty="0"/>
              <a:t>5. В заявлении … об отчислении в порядке перевода … указываются: … г) </a:t>
            </a:r>
            <a:r>
              <a:rPr lang="ru-RU" b="1" u="sng" dirty="0"/>
              <a:t>наименование</a:t>
            </a:r>
            <a:r>
              <a:rPr lang="ru-RU" dirty="0"/>
              <a:t> принимающей организации. В случае </a:t>
            </a:r>
            <a:r>
              <a:rPr lang="ru-RU" b="1" u="sng" dirty="0"/>
              <a:t>переезда</a:t>
            </a:r>
            <a:r>
              <a:rPr lang="ru-RU" dirty="0"/>
              <a:t> в другую местность … указывается </a:t>
            </a:r>
            <a:r>
              <a:rPr lang="ru-RU" b="1" u="sng" dirty="0"/>
              <a:t>в том числе населенный пункт</a:t>
            </a:r>
            <a:r>
              <a:rPr lang="ru-RU" dirty="0"/>
              <a:t>, муниципальное образование, субъект Российской Федерации, в который осуществляется переезд.</a:t>
            </a:r>
          </a:p>
          <a:p>
            <a:r>
              <a:rPr lang="ru-RU" dirty="0"/>
              <a:t>6. На основании заявления родителей (законных представителей) обучающегося об отчислении в порядке перевода исходная организация </a:t>
            </a:r>
            <a:r>
              <a:rPr lang="ru-RU" b="1" u="sng" dirty="0"/>
              <a:t>в трехдневный срок издает распорядительный акт об отчислении обучающегося в порядке перевода с указанием принимающей организации</a:t>
            </a:r>
            <a:r>
              <a:rPr lang="ru-RU" dirty="0"/>
              <a:t>.</a:t>
            </a:r>
          </a:p>
          <a:p>
            <a:r>
              <a:rPr lang="ru-RU" dirty="0"/>
              <a:t>7. Исходная организация </a:t>
            </a:r>
            <a:r>
              <a:rPr lang="ru-RU" b="1" u="sng" dirty="0"/>
              <a:t>выдает</a:t>
            </a:r>
            <a:r>
              <a:rPr lang="ru-RU" dirty="0"/>
              <a:t> родителям (законным представителям) </a:t>
            </a:r>
            <a:r>
              <a:rPr lang="ru-RU" b="1" u="sng" dirty="0"/>
              <a:t>личное дело </a:t>
            </a:r>
            <a:r>
              <a:rPr lang="ru-RU" dirty="0"/>
              <a:t>обучающегося.</a:t>
            </a:r>
          </a:p>
          <a:p>
            <a:r>
              <a:rPr lang="ru-RU" dirty="0"/>
              <a:t>8. Требование предоставления других документов в качестве основания для зачисления … в принимающую организацию в связи с переводом … не допускается.</a:t>
            </a:r>
          </a:p>
          <a:p>
            <a:r>
              <a:rPr lang="ru-RU" dirty="0"/>
              <a:t>9. Личное дело представляется родителями (законными представителями) обучающегося в принимающую организацию вместе с заявлением о зачислении … в порядке перевода … и предъявлением оригинала документа, удостоверяющего личность родителя (законного представителя) обучающегося.</a:t>
            </a:r>
          </a:p>
          <a:p>
            <a:r>
              <a:rPr lang="ru-RU" dirty="0"/>
              <a:t>10. </a:t>
            </a:r>
            <a:r>
              <a:rPr lang="ru-RU" b="1" u="sng" dirty="0"/>
              <a:t>После приема заявления и личного дела принимающая организация заключает договор </a:t>
            </a:r>
            <a:r>
              <a:rPr lang="ru-RU" dirty="0"/>
              <a:t>об образовании по образовательным программам дошкольного образования … и в течение трех рабочих дней после заключения договора издает распорядительный акт о зачислении ...</a:t>
            </a:r>
          </a:p>
          <a:p>
            <a:r>
              <a:rPr lang="ru-RU" dirty="0"/>
              <a:t>11. Принимающая организация при зачислении обучающегося, отчисленного из исходной организации, в течение двух рабочих дней с даты издания распорядительного акта о зачислении обучающегося в порядке перевода </a:t>
            </a:r>
            <a:r>
              <a:rPr lang="ru-RU" b="1" u="sng" dirty="0"/>
              <a:t>письменно уведомляет исходную организацию о номере и дате</a:t>
            </a:r>
            <a:r>
              <a:rPr lang="ru-RU" dirty="0"/>
              <a:t> распорядительного акта о зачислении обучающегося в принимающую организацию.</a:t>
            </a:r>
          </a:p>
        </p:txBody>
      </p:sp>
    </p:spTree>
    <p:extLst>
      <p:ext uri="{BB962C8B-B14F-4D97-AF65-F5344CB8AC3E}">
        <p14:creationId xmlns:p14="http://schemas.microsoft.com/office/powerpoint/2010/main" val="356551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Равенство в доступе к образованию: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Факторы, которые могут влиять:</a:t>
            </a:r>
          </a:p>
          <a:p>
            <a:pPr lvl="1"/>
            <a:r>
              <a:rPr lang="ru-RU" dirty="0"/>
              <a:t>- заинтересованность семьи</a:t>
            </a:r>
          </a:p>
          <a:p>
            <a:pPr lvl="1"/>
            <a:r>
              <a:rPr lang="ru-RU" dirty="0"/>
              <a:t>- материальные возможности для приобретения дорогих программ</a:t>
            </a:r>
          </a:p>
          <a:p>
            <a:pPr lvl="1"/>
            <a:r>
              <a:rPr lang="ru-RU" dirty="0"/>
              <a:t>- материальные возможности для организации учебного места, приобретения дополнительных учебных материалов</a:t>
            </a:r>
          </a:p>
          <a:p>
            <a:pPr lvl="1"/>
            <a:r>
              <a:rPr lang="ru-RU" dirty="0"/>
              <a:t>- наличие и объем дополнительного образования (платных программ + бесплатных, для которых требуется организация подвоза)</a:t>
            </a:r>
          </a:p>
          <a:p>
            <a:pPr lvl="1"/>
            <a:r>
              <a:rPr lang="ru-RU" dirty="0"/>
              <a:t>- доступность развивающих мероприятий за рамками образования («умный» отдых в виде самых разных досуговых и культурных программ)</a:t>
            </a:r>
          </a:p>
          <a:p>
            <a:pPr lvl="1"/>
            <a:r>
              <a:rPr lang="ru-RU" dirty="0"/>
              <a:t>- ориентация на продолжение образования \ на ранний выход на работу</a:t>
            </a:r>
          </a:p>
          <a:p>
            <a:pPr lvl="1"/>
            <a:r>
              <a:rPr lang="ru-RU" dirty="0"/>
              <a:t>- состояние здоровья</a:t>
            </a:r>
          </a:p>
          <a:p>
            <a:pPr lvl="1"/>
            <a:r>
              <a:rPr lang="ru-RU" dirty="0"/>
              <a:t>- место жительства (территориальная доступность образовательных организаций)</a:t>
            </a:r>
          </a:p>
        </p:txBody>
      </p:sp>
    </p:spTree>
    <p:extLst>
      <p:ext uri="{BB962C8B-B14F-4D97-AF65-F5344CB8AC3E}">
        <p14:creationId xmlns:p14="http://schemas.microsoft.com/office/powerpoint/2010/main" val="164577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7743" cy="1325563"/>
          </a:xfrm>
        </p:spPr>
        <p:txBody>
          <a:bodyPr/>
          <a:lstStyle/>
          <a:p>
            <a:r>
              <a:rPr lang="ru-RU" dirty="0"/>
              <a:t>Индивидуализация образования, варианты: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Выбор программы </a:t>
            </a:r>
          </a:p>
          <a:p>
            <a:r>
              <a:rPr lang="ru-RU" dirty="0"/>
              <a:t>Сочетание программ (без ИУП)</a:t>
            </a:r>
          </a:p>
          <a:p>
            <a:r>
              <a:rPr lang="ru-RU" dirty="0"/>
              <a:t>Выбор внутри программы (без ИУП)</a:t>
            </a:r>
          </a:p>
          <a:p>
            <a:r>
              <a:rPr lang="ru-RU" dirty="0"/>
              <a:t>Выбор программы с сетевой формой реализации (без ИУП)</a:t>
            </a:r>
          </a:p>
          <a:p>
            <a:r>
              <a:rPr lang="ru-RU" dirty="0"/>
              <a:t>ИУП (внутри одной программы)</a:t>
            </a:r>
          </a:p>
          <a:p>
            <a:r>
              <a:rPr lang="ru-RU" dirty="0"/>
              <a:t>ИУП по причине сочетания программ (зачет)</a:t>
            </a:r>
          </a:p>
          <a:p>
            <a:r>
              <a:rPr lang="ru-RU" dirty="0"/>
              <a:t>ИУП внутри программы сетевой формы (сетевая форма без зачета, но с ИУП)</a:t>
            </a:r>
          </a:p>
          <a:p>
            <a:endParaRPr lang="ru-RU" dirty="0"/>
          </a:p>
          <a:p>
            <a:r>
              <a:rPr lang="ru-RU" dirty="0"/>
              <a:t>Востребованность семей, запрос на индивидуализацию образовательного маршрута очевидно растет </a:t>
            </a:r>
          </a:p>
          <a:p>
            <a:r>
              <a:rPr lang="ru-RU" dirty="0"/>
              <a:t>ИУП – один из форматов индивидуализации образования, не единственный и работающий во взаимодействии и сочетании с другими инструментами</a:t>
            </a:r>
          </a:p>
        </p:txBody>
      </p:sp>
    </p:spTree>
    <p:extLst>
      <p:ext uri="{BB962C8B-B14F-4D97-AF65-F5344CB8AC3E}">
        <p14:creationId xmlns:p14="http://schemas.microsoft.com/office/powerpoint/2010/main" val="290083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ИУП. Основные принципы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571" y="1146629"/>
            <a:ext cx="10773229" cy="547188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Две задачи. </a:t>
            </a:r>
          </a:p>
          <a:p>
            <a:r>
              <a:rPr lang="ru-RU" dirty="0"/>
              <a:t>Подстройка программы под ситуацию вне нормы: </a:t>
            </a:r>
          </a:p>
          <a:p>
            <a:pPr lvl="1"/>
            <a:r>
              <a:rPr lang="ru-RU" dirty="0"/>
              <a:t>одаренные дети (ИУП для развития), </a:t>
            </a:r>
          </a:p>
          <a:p>
            <a:pPr lvl="1"/>
            <a:r>
              <a:rPr lang="ru-RU" dirty="0"/>
              <a:t>дети с ОВЗ и особыми образовательными потребностями (ИУП для компенсации сложной ситуации - в сочетании с дополнительной поддержкой отдельный уязвимых групп)</a:t>
            </a:r>
          </a:p>
          <a:p>
            <a:r>
              <a:rPr lang="ru-RU" dirty="0"/>
              <a:t>Подстройка под интересы семьи: «обычные» дети, с запросом на индивидуализацию (ИУП для выбора по интересам)</a:t>
            </a:r>
          </a:p>
          <a:p>
            <a:endParaRPr lang="ru-RU" dirty="0"/>
          </a:p>
          <a:p>
            <a:r>
              <a:rPr lang="ru-RU" dirty="0"/>
              <a:t>В рамках ИУП для обучающихся «проблемных» категорий (ОВЗ, сложная ситуация в семье, многодетная семья и т.п.): </a:t>
            </a:r>
          </a:p>
          <a:p>
            <a:pPr lvl="1"/>
            <a:r>
              <a:rPr lang="ru-RU" dirty="0"/>
              <a:t>закрепить гарантии возможности индивидуализации через ИУП за счет средств субсидии для достижения результатов по программе </a:t>
            </a:r>
          </a:p>
          <a:p>
            <a:pPr lvl="1"/>
            <a:r>
              <a:rPr lang="ru-RU" dirty="0"/>
              <a:t>+ интегрировать с дополнительными мерами социальной поддержки, существующими для таких групп граждан (задача: обеспечить не-потерю мер поддержки при переходе на ИУП, если в том виде, в котором они задуманы, при реализации ИУП они теряются)</a:t>
            </a:r>
          </a:p>
          <a:p>
            <a:pPr lvl="1"/>
            <a:r>
              <a:rPr lang="ru-RU" dirty="0"/>
              <a:t>+ для ОВЗ обеспечить соответствие ИУП требуемым особым образовательным потребностям</a:t>
            </a:r>
          </a:p>
          <a:p>
            <a:r>
              <a:rPr lang="ru-RU" dirty="0"/>
              <a:t>В рамках ИУП для развития и для выбора по интересам – ИУП в пределах возможностей, предоставляемых системой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21488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07EEB-476C-47BC-88EC-332E318C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воспитательного воздействия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F9F471-9F68-4CEA-A673-419FE4891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соблюдением прав и достоинства ребенка</a:t>
            </a:r>
          </a:p>
          <a:p>
            <a:r>
              <a:rPr lang="ru-RU" dirty="0"/>
              <a:t>Физическое и психическое насилие запрещено</a:t>
            </a:r>
          </a:p>
          <a:p>
            <a:r>
              <a:rPr lang="ru-RU" dirty="0"/>
              <a:t>Конфликты между детьми… и родителями…?</a:t>
            </a:r>
          </a:p>
        </p:txBody>
      </p:sp>
    </p:spTree>
    <p:extLst>
      <p:ext uri="{BB962C8B-B14F-4D97-AF65-F5344CB8AC3E}">
        <p14:creationId xmlns:p14="http://schemas.microsoft.com/office/powerpoint/2010/main" val="2955790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70261-7769-4A95-888B-F81209A0E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444444"/>
                </a:solidFill>
                <a:effectLst/>
                <a:latin typeface="Roboto"/>
              </a:rPr>
              <a:t>Надзор за обучающимися: ответственность педагога и образовательной организации</a:t>
            </a:r>
            <a:br>
              <a:rPr lang="ru-RU" b="0" i="0" dirty="0">
                <a:solidFill>
                  <a:srgbClr val="444444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5D577D-7BBE-4746-B1CF-F89FD9505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Судебная практика:</a:t>
            </a:r>
          </a:p>
          <a:p>
            <a:r>
              <a:rPr lang="ru-RU" dirty="0"/>
              <a:t>Проблемы надзора </a:t>
            </a:r>
            <a:r>
              <a:rPr lang="en-US" dirty="0"/>
              <a:t>vs</a:t>
            </a:r>
            <a:r>
              <a:rPr lang="ru-RU" dirty="0"/>
              <a:t> проблемы воспитания</a:t>
            </a:r>
          </a:p>
          <a:p>
            <a:r>
              <a:rPr lang="ru-RU" dirty="0"/>
              <a:t>Образовательная организация виновна, ЕСЛИ виновен ее работник</a:t>
            </a:r>
          </a:p>
          <a:p>
            <a:pPr lvl="1"/>
            <a:r>
              <a:rPr lang="ru-RU" dirty="0"/>
              <a:t>Пример: прогулка в опасную погоду и травма ребенка, травма при использовании игрового оборудования, несчастный случай при «пропаже» ребенка: ушел сам, ушел с неуполномоченным лицом</a:t>
            </a:r>
          </a:p>
          <a:p>
            <a:r>
              <a:rPr lang="ru-RU" dirty="0"/>
              <a:t>Процедурный вопрос: расследование несчастного случая + акт</a:t>
            </a:r>
          </a:p>
          <a:p>
            <a:r>
              <a:rPr lang="ru-RU" dirty="0"/>
              <a:t>Принципы опроса: сразу + с фиксацией</a:t>
            </a:r>
          </a:p>
        </p:txBody>
      </p:sp>
    </p:spTree>
    <p:extLst>
      <p:ext uri="{BB962C8B-B14F-4D97-AF65-F5344CB8AC3E}">
        <p14:creationId xmlns:p14="http://schemas.microsoft.com/office/powerpoint/2010/main" val="201153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4481C-73FD-4E46-B686-633F2D60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опроса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B9E30A-469E-4E98-88C6-E73BC049C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1201400" cy="52070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Для примера: УПК РФ</a:t>
            </a:r>
          </a:p>
          <a:p>
            <a:r>
              <a:rPr lang="ru-RU" dirty="0"/>
              <a:t>1. При проведении допроса, очной ставки,… с участием несовершеннолетнего потерпевшего или свидетеля, не достигшего возраста шестнадцати лет либо достигшего этого возраста, но страдающего психическим расстройством или отстающего в психическом развитии, участие педагога или психолога обязательно. </a:t>
            </a:r>
          </a:p>
          <a:p>
            <a:r>
              <a:rPr lang="ru-RU" dirty="0"/>
              <a:t>…Указанные следственные действия с участием несовершеннолетнего потерпевшего или свидетеля в возрасте до семи лет не могут продолжаться без перерыва более 30 минут, а в общей сложности - более одного часа, в возрасте от семи до четырнадцати лет - более одного часа, а в общей сложности - более двух часов, в возрасте старше четырнадцати лет - более двух часов, а в общей сложности - более четырех часов в день. При производстве указанных следственных действий вправе присутствовать законный представитель несовершеннолетнего потерпевшего или свидетеля.</a:t>
            </a:r>
          </a:p>
          <a:p>
            <a:r>
              <a:rPr lang="ru-RU" dirty="0"/>
              <a:t>3. Следователь вправе не допустить к участию в допросе несовершеннолетнего потерпевшего или свидетеля его законного представителя и (или) представителя, если это противоречит интересам несовершеннолетнего потерпевшего или свидетеля. В этом случае следователь обеспечивает участие в допросе другого законного представителя несовершеннолетнего потерпевшего или свидетеля. </a:t>
            </a:r>
          </a:p>
          <a:p>
            <a:r>
              <a:rPr lang="ru-RU" dirty="0"/>
              <a:t>5. Применение видеозаписи или киносъемки обязательно в ходе следственных действий, предусмотренных настоящей главой, с участием несовершеннолетнего потерпевшего или свидетеля, за исключением случаев, если несовершеннолетний потерпевший или свидетель либо его законный представитель против этого возражает. Материалы видеозаписи или киносъемки хранятся при уголовном деле.</a:t>
            </a:r>
          </a:p>
        </p:txBody>
      </p:sp>
    </p:spTree>
    <p:extLst>
      <p:ext uri="{BB962C8B-B14F-4D97-AF65-F5344CB8AC3E}">
        <p14:creationId xmlns:p14="http://schemas.microsoft.com/office/powerpoint/2010/main" val="419996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Временные </a:t>
            </a:r>
            <a:r>
              <a:rPr lang="ru-RU" dirty="0" err="1"/>
              <a:t>санпины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Постановлением Главного государственного санитарного врача Российской Федерации от 30.06.2020 г. №16 утверждены санитарно-эпидемиологические правила СП 3.1/2.4.3598-20 «Санитарно-эпидемиологические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(COVID-19)». </a:t>
            </a:r>
          </a:p>
          <a:p>
            <a:r>
              <a:rPr lang="ru-RU" dirty="0"/>
              <a:t>Постановление действует в 2021.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034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1.2. Санитарные правила устанавливают санитарно-эпидемиологические требования к особому режиму работы Организаций в условиях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(далее - COVID-19).</a:t>
            </a:r>
          </a:p>
          <a:p>
            <a:r>
              <a:rPr lang="ru-RU" dirty="0"/>
              <a:t>1.3. В условиях распространения COVID-19 санитарные правила применяются в дополнение к обязательным требованиям, установленным для Организаций государственными санитарно-эпидемиологическими правилами и гигиеническими нормативами.</a:t>
            </a:r>
          </a:p>
          <a:p>
            <a:r>
              <a:rPr lang="ru-RU" dirty="0"/>
              <a:t>1.4. Организации не позднее чем за 1 рабочий день до их открытия должны уведомлять территориальный орган федерального органа исполнительной власти, уполномоченного осуществлять федеральный государственный санитарно-эпидемиологический надзор, о планируемых сроках открытия Организации в условиях распространения COVID-19, информировать родителей (законных представителей детей) о режиме функционирования Организации в условиях распространения COVID-19.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258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9" y="725714"/>
            <a:ext cx="10613571" cy="545124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2.1. Запрещается проведение массовых мероприятий с участием различных групп лиц (групповых ячеек, классов, отрядов и иных), а также массовых мероприятий с привлечением лиц из иных организаций.</a:t>
            </a:r>
          </a:p>
          <a:p>
            <a:r>
              <a:rPr lang="ru-RU" dirty="0"/>
              <a:t>2.2. Лица, находящиеся в Организации при круглосуточном режиме ее работы, а также лица, посещающие Организацию (на входе), подлежат термометрии с занесением ее результатов в журнал в отношении лиц с температурой тела 37,1 °C и выше в целях учета при проведении противоэпидемических мероприятий.</a:t>
            </a:r>
          </a:p>
          <a:p>
            <a:r>
              <a:rPr lang="ru-RU" dirty="0"/>
              <a:t>При круглосуточном режиме работы Организации термометрия проводится не менее двух раз в сутки (утром и вечером).</a:t>
            </a:r>
          </a:p>
          <a:p>
            <a:r>
              <a:rPr lang="ru-RU" dirty="0"/>
              <a:t>Лица с признаками инфекционных заболеваний (респираторными, кишечными, повышенной температурой тела) должны быть незамедлительно изолированы с момента выявления указанных признаков до приезда бригады скорой (неотложной) медицинской помощи либо прибытия родителей (законных представителей) или самостоятельной самоизоляции в домашних условиях. При этом дети должны размещаться отдельно от взрослых.</a:t>
            </a:r>
          </a:p>
          <a:p>
            <a:r>
              <a:rPr lang="ru-RU" dirty="0"/>
              <a:t>С момента выявления указанных лиц Организация в течение 2 часов должна любым доступным способом уведомить территориальный орган федерального органа исполнительной власти, уполномоченного осуществлять федеральный государственный санитарно-эпидемиологический надзор.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4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Права и законные интересы ребенка в сфере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Устанавливаются: </a:t>
            </a:r>
          </a:p>
          <a:p>
            <a:r>
              <a:rPr lang="ru-RU" dirty="0"/>
              <a:t>Семейный кодекс</a:t>
            </a:r>
          </a:p>
          <a:p>
            <a:r>
              <a:rPr lang="ru-RU" dirty="0"/>
              <a:t>Федеральный закон от 29.12.2012 N 273-ФЗ "Об образовании в Российской Федерации»</a:t>
            </a:r>
          </a:p>
          <a:p>
            <a:r>
              <a:rPr lang="ru-RU" dirty="0"/>
              <a:t>Принятые в соответствии с ним подзаконные нормативные акты (о порядке приема, порядке организации и осуществления образовательной деятельности по программам соответствующего уровня)</a:t>
            </a:r>
          </a:p>
          <a:p>
            <a:r>
              <a:rPr lang="ru-RU" dirty="0"/>
              <a:t>ФГОС соответствующего уровня образования</a:t>
            </a:r>
          </a:p>
          <a:p>
            <a:r>
              <a:rPr lang="ru-RU" dirty="0"/>
              <a:t>Санитарные требования </a:t>
            </a:r>
          </a:p>
        </p:txBody>
      </p:sp>
    </p:spTree>
    <p:extLst>
      <p:ext uri="{BB962C8B-B14F-4D97-AF65-F5344CB8AC3E}">
        <p14:creationId xmlns:p14="http://schemas.microsoft.com/office/powerpoint/2010/main" val="2454411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515" y="508000"/>
            <a:ext cx="10831286" cy="613954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2.3. В Организации должны проводиться противоэпидемические мероприятия, включающие:</a:t>
            </a:r>
          </a:p>
          <a:p>
            <a:r>
              <a:rPr lang="ru-RU" dirty="0"/>
              <a:t>уборку всех помещений с применением моющих и дезинфицирующих средств и очисткой вентиляционных решеток (далее - генеральная уборка) непосредственно перед началом функционирования Организации;</a:t>
            </a:r>
          </a:p>
          <a:p>
            <a:r>
              <a:rPr lang="ru-RU" dirty="0"/>
              <a:t>обеспечение условий для гигиенической обработки рук с применением кожных антисептиков при входе в Организацию, помещения для приема пищи, санитарные узлы и туалетные комнаты;</a:t>
            </a:r>
          </a:p>
          <a:p>
            <a:r>
              <a:rPr lang="ru-RU" dirty="0"/>
              <a:t>ежедневную влажную уборку помещений с применением дезинфицирующих средств с обработкой всех контактных поверхностей;</a:t>
            </a:r>
          </a:p>
          <a:p>
            <a:r>
              <a:rPr lang="ru-RU" dirty="0"/>
              <a:t>генеральную уборку не реже одного раза в неделю;</a:t>
            </a:r>
          </a:p>
          <a:p>
            <a:r>
              <a:rPr lang="ru-RU" dirty="0"/>
              <a:t>обеспечение постоянного наличия в санитарных узлах для детей и сотрудников мыла, а также кожных антисептиков для обработки рук;</a:t>
            </a:r>
          </a:p>
          <a:p>
            <a:r>
              <a:rPr lang="ru-RU" dirty="0"/>
              <a:t>регулярное обеззараживание воздуха с использованием оборудования по обеззараживанию воздуха и проветривание помещений в соответствии с графиком учебного, тренировочного, иных организационных процессов и режима работы Организаций;</a:t>
            </a:r>
          </a:p>
          <a:p>
            <a:r>
              <a:rPr lang="ru-RU" dirty="0"/>
              <a:t>организацию работы сотрудников, участвующих в приготовлении и раздаче пищи, обслуживающего персонала с использованием средств индивидуальной защиты органов дыхания (одноразовых масок или многоразовых масок со сменными фильтрами), а также перчаток. При этом смена одноразовых масок должна производиться не реже 1 раза в 3 часа, фильтров - в соответствии с инструкцией по их применению;</a:t>
            </a:r>
          </a:p>
          <a:p>
            <a:r>
              <a:rPr lang="ru-RU" dirty="0"/>
              <a:t>мытье посуды и столовых приборов в посудомоечных машинах при максимальных температурных режимах. При отсутствии посудомоечной машины мытье посуды должно осуществляться ручным способом с обработкой столовой посуды и приборов дезинфицирующими средствами в соответствии с инструкциями по их применению либо питание детей и питьевой режим должны быть организованы с использованием одноразовой посуды.</a:t>
            </a:r>
          </a:p>
        </p:txBody>
      </p:sp>
    </p:spTree>
    <p:extLst>
      <p:ext uri="{BB962C8B-B14F-4D97-AF65-F5344CB8AC3E}">
        <p14:creationId xmlns:p14="http://schemas.microsoft.com/office/powerpoint/2010/main" val="3477524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2.4. Посещение бассейнов в Организациях допускается по расписанию отдельными группами лиц (групповая ячейка, класс, отряд и иные). При этом Организацией должно быть обеспечено проведение обработки помещений и контактных поверхностей с применением дезинфицирующих средств и обеззараживания воздуха в раздевалках после каждого посещения бассейна отдельной группой лиц.</a:t>
            </a:r>
          </a:p>
          <a:p>
            <a:r>
              <a:rPr lang="ru-RU" dirty="0"/>
              <a:t>2.5. Для проведения дезинфекции должны использоваться дезинфицирующие средства, применяемые для обеззараживания объектов при вирусных инфекциях, в соответствии с инструкцией по их применению.</a:t>
            </a:r>
          </a:p>
          <a:p>
            <a:r>
              <a:rPr lang="ru-RU" dirty="0"/>
              <a:t>2.6. Посещение Организации детьми, перенесшими заболевание, и (или) в случае, если ребенок был в контакте с больным COVID-19, допускается при наличии медицинского заключения врача об отсутствии медицинских противопоказаний для пребывания в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49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3.1. В дошкольной образовательной организации должна быть обеспечена групповая изоляция с проведением всех занятий в помещениях групповой ячейки и (или) на открытом воздухе отдельно от других групповых ячеек.</a:t>
            </a:r>
          </a:p>
          <a:p>
            <a:r>
              <a:rPr lang="ru-RU" dirty="0"/>
              <a:t>При использовании музыкального или спортивного зала после каждого посещения должна проводиться влажная уборка с применением дезинфицирующих средств.</a:t>
            </a:r>
          </a:p>
          <a:p>
            <a:r>
              <a:rPr lang="ru-RU" dirty="0"/>
              <a:t>Обработка игрушек и игрового и иного оборудования должна проводиться ежедневно с применением дезинфицирующих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75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10515600" cy="1325563"/>
          </a:xfrm>
        </p:spPr>
        <p:txBody>
          <a:bodyPr/>
          <a:lstStyle/>
          <a:p>
            <a:r>
              <a:rPr lang="ru-RU" dirty="0"/>
              <a:t>Ст. 42 273-ФЗ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008"/>
            <a:ext cx="10868696" cy="558299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Психолого-педагогическая, медицинская и социальная помощь оказывается детям, испытывающим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являющимся потерпевшими или свидетелями преступления, в центрах психолого-педагогической, медицинской и социальной помощи, создаваемых органами государственной власти субъектов Российской Федерации, а также психологами, педагогами-психологами организаций, осуществляющих образовательную деятельность, в которых такие дети обучаются. Органы местного самоуправления имеют право на создание центров психолого-педагогической, медицинской и социальной помощи.</a:t>
            </a:r>
          </a:p>
          <a:p>
            <a:r>
              <a:rPr lang="ru-RU" dirty="0"/>
              <a:t>Психолого-педагогическая, медицинская и социальная помощь включает в себя:</a:t>
            </a:r>
          </a:p>
          <a:p>
            <a:r>
              <a:rPr lang="ru-RU" dirty="0"/>
              <a:t>1) психолого-педагогическое консультирование обучающихся, их родителей (законных представителей) и педагогических работников;</a:t>
            </a:r>
          </a:p>
          <a:p>
            <a:r>
              <a:rPr lang="ru-RU" dirty="0"/>
              <a:t>2) коррекционно-развивающие и компенсирующие занятия с обучающимися, логопедическую помощь обучающимся;</a:t>
            </a:r>
          </a:p>
          <a:p>
            <a:r>
              <a:rPr lang="ru-RU" dirty="0"/>
              <a:t>3) комплекс реабилитационных и других медицинских мероприятий;</a:t>
            </a:r>
          </a:p>
          <a:p>
            <a:r>
              <a:rPr lang="ru-RU" dirty="0"/>
              <a:t>4) помощь обучающимся в профориентации, получении профессии и социальной адаптации.</a:t>
            </a:r>
          </a:p>
          <a:p>
            <a:r>
              <a:rPr lang="ru-RU" dirty="0"/>
              <a:t>Психолого-педагогическая, медицинская и социальная помощь оказывается детям на основании заявления или согласия в письменной форме их родителей (законных представителей).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120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37120-49DB-42A5-A371-91E97B94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64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7675E9-B7E1-4219-A809-14BDBB50E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PT Sans"/>
              </a:rPr>
              <a:t>Родители (законные представители) несовершеннолетних обучающихся, обеспечивающие получение детьми дошкольного образования в форме семейного образования, имеют право на получение методической, психолого-педагогической, диагностической и консультативной помощи 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центры. Обеспечение предоставления таких видов помощи осуществляется органами государственной власти субъектов Российской Федерации.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23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43 273-ФЗ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2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Обучающиеся обязаны:</a:t>
            </a:r>
          </a:p>
          <a:p>
            <a:r>
              <a:rPr lang="ru-RU" dirty="0"/>
              <a:t>1) добросовестно осваивать образовательную программу, выполнять индивидуальный учебный план, в том числе посещать предусмотренные учебным планом или индивидуальным учебным планом учебные занятия, осуществлять самостоятельную подготовку к занятиям, выполнять задания, данные педагогическими работниками в рамках образовательной программы;</a:t>
            </a:r>
          </a:p>
          <a:p>
            <a:r>
              <a:rPr lang="ru-RU" dirty="0"/>
              <a:t>2) выполнять требования устава организации, осуществляющей образовательную деятельность, правил внутреннего распорядка, правил проживания в общежитиях и интернатах и иных локальных нормативных актов по вопросам организации и осуществления образовательной деятельности;</a:t>
            </a:r>
          </a:p>
          <a:p>
            <a:r>
              <a:rPr lang="ru-RU" dirty="0"/>
              <a:t>3) заботиться о сохранении и об укреплении своего здоровья, стремиться к нравственному, духовному и физическому развитию и самосовершенствованию;</a:t>
            </a:r>
          </a:p>
          <a:p>
            <a:r>
              <a:rPr lang="ru-RU" dirty="0"/>
              <a:t>4) уважать честь и достоинство других обучающихся и работников организации, осуществляющей образовательную деятельность, не создавать препятствий для получения образования другими обучающимися;</a:t>
            </a:r>
          </a:p>
          <a:p>
            <a:r>
              <a:rPr lang="ru-RU" dirty="0"/>
              <a:t>5) бережно относиться к имуществу организации, осуществляющей образовательную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547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736C4-5A3A-48CD-A081-3F65A7CA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Право на защиту персональных данных, на защиту от информации, которая может причинить вред здоровью и нравственному развитию</a:t>
            </a:r>
            <a:br>
              <a:rPr lang="ru-RU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7B3B98-A07E-422F-83DD-F84BFDB2C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видеонаблюдение, съемки видео-, аудио-, фото-, размещение информации </a:t>
            </a:r>
            <a:r>
              <a:rPr lang="ru-RU"/>
              <a:t>на сайте</a:t>
            </a:r>
          </a:p>
          <a:p>
            <a:r>
              <a:rPr lang="ru-RU" dirty="0"/>
              <a:t>- требования законодательства о персональных данных</a:t>
            </a:r>
          </a:p>
          <a:p>
            <a:pPr lvl="1"/>
            <a:r>
              <a:rPr lang="ru-RU" dirty="0"/>
              <a:t>- дополнительные обязанности для персонала</a:t>
            </a:r>
          </a:p>
          <a:p>
            <a:pPr lvl="1"/>
            <a:r>
              <a:rPr lang="ru-RU" dirty="0"/>
              <a:t>- дополнительные документы</a:t>
            </a:r>
          </a:p>
          <a:p>
            <a:pPr lvl="1"/>
            <a:r>
              <a:rPr lang="ru-RU" dirty="0"/>
              <a:t>- новые особенности в связи с </a:t>
            </a:r>
            <a:r>
              <a:rPr lang="ru-RU" dirty="0" err="1"/>
              <a:t>дистантом</a:t>
            </a:r>
            <a:endParaRPr lang="ru-RU" dirty="0"/>
          </a:p>
          <a:p>
            <a:r>
              <a:rPr lang="ru-RU" dirty="0"/>
              <a:t>- требования законодательства о защите от информации, которая может причинить вред</a:t>
            </a:r>
          </a:p>
          <a:p>
            <a:pPr lvl="1"/>
            <a:r>
              <a:rPr lang="ru-RU" dirty="0"/>
              <a:t>- дополнительные обязанности для персонала</a:t>
            </a:r>
          </a:p>
          <a:p>
            <a:pPr lvl="1"/>
            <a:r>
              <a:rPr lang="ru-RU" dirty="0"/>
              <a:t>- дополнительные документы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157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152.1. Охрана изображения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193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Обнародование и дальнейшее использование изображения гражданина (в том числе его фотографии, а также видеозаписи или произведения изобразительного искусства, в которых он изображен) допускаются только с согласия этого гражданина. После смерти гражданина его изображение может использоваться только с согласия детей и пережившего супруга, а при их отсутствии - с согласия родителей. Такое согласие не требуется в случаях, когда:</a:t>
            </a:r>
          </a:p>
          <a:p>
            <a:r>
              <a:rPr lang="ru-RU" dirty="0"/>
              <a:t>1) использование изображения осуществляется в государственных, общественных или иных публичных интересах;</a:t>
            </a:r>
          </a:p>
          <a:p>
            <a:r>
              <a:rPr lang="ru-RU" dirty="0"/>
              <a:t>2) изображение гражданина получено при съемке, которая проводится в местах, открытых для свободного посещения, или на публичных мероприятиях (собраниях, съездах, конференциях, концертах, представлениях, спортивных соревнованиях и подобных мероприятиях), за исключением случаев, когда такое изображение является основным объектом использования;</a:t>
            </a:r>
          </a:p>
          <a:p>
            <a:r>
              <a:rPr lang="ru-RU" dirty="0"/>
              <a:t>3) гражданин позировал за плату.</a:t>
            </a:r>
          </a:p>
          <a:p>
            <a:r>
              <a:rPr lang="ru-RU" dirty="0"/>
              <a:t>2. Изготовленные в целях введения в гражданский оборот, а также находящиеся в обороте экземпляры материальных носителей, содержащих изображение гражданина, полученное или используемое с нарушением пункта настоящей статьи, подлежат на основании судебного решения изъятию из оборота и уничтожению без какой бы то ни было компенсации.</a:t>
            </a:r>
          </a:p>
          <a:p>
            <a:r>
              <a:rPr lang="ru-RU" dirty="0"/>
              <a:t>3. Если изображение гражданина, полученное или используемое с нарушением пункта 1 настоящей статьи, распространено в сети "Интернет", гражданин вправе требовать удаления этого изображения, а также пресечения или запрещения дальнейшего его распространения.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256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152.2. Охрана частной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0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Если иное прямо не предусмотрено законом, не допускаются без согласия гражданина сбор, хранение, распространение и использование любой информации о его частной жизни, в частности сведений о его происхождении, о месте его пребывания или жительства, о личной и семейной жизни.</a:t>
            </a:r>
          </a:p>
          <a:p>
            <a:r>
              <a:rPr lang="ru-RU" dirty="0"/>
              <a:t>Не являются нарушением правил, установленных абзацем первым настоящего пункта, сбор, хранение, распространение и использование информации о частной жизни гражданина в государственных, общественных или иных публичных интересах, а также в случаях, если информация о частной жизни гражданина ранее стала общедоступной либо была раскрыта самим гражданином или по его воле.</a:t>
            </a:r>
          </a:p>
          <a:p>
            <a:r>
              <a:rPr lang="ru-RU" dirty="0"/>
              <a:t>3. Неправомерным распространением полученной с нарушением закона информации о частной жизни гражданина считается, в частности, ее использование при создании произведений науки, литературы и искусства, если такое использование нарушает интересы гражданина.</a:t>
            </a:r>
          </a:p>
          <a:p>
            <a:r>
              <a:rPr lang="ru-RU" dirty="0"/>
              <a:t>4. В случаях, когда информация о частной жизни гражданина, полученная с нарушением закона, содержится в документах, видеозаписях или на иных материальных носителях, гражданин вправе обратиться в суд с требованием об удалении соответствующей информации, а также о пресечении или запрещении дальнейшего ее распространения путем изъятия и уничтожения без какой бы то ни было компенсации изготовленных в целях введения в гражданский оборот экземпляров материальных носителей, содержащих соответствующую информацию, если без уничтожения таких экземпляров материальных носителей удаление соответствующей информации невозможно.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480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3457"/>
            <a:ext cx="10515600" cy="1325563"/>
          </a:xfrm>
        </p:spPr>
        <p:txBody>
          <a:bodyPr/>
          <a:lstStyle/>
          <a:p>
            <a:r>
              <a:rPr lang="ru-RU" dirty="0"/>
              <a:t>Что такое общественное место?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5321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Ст. 20.20 КоАП. «На улицах, стадионах, в скверах, парках, в транспортном средстве общего пользования, а также в других общественных местах»</a:t>
            </a:r>
          </a:p>
          <a:p>
            <a:r>
              <a:rPr lang="ru-RU" dirty="0"/>
              <a:t>Федеральный закон от 22.11.1995 № 171-ФЗ «О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продукции». </a:t>
            </a:r>
          </a:p>
          <a:p>
            <a:r>
              <a:rPr lang="ru-RU" dirty="0"/>
              <a:t>Ст. 16. 2. Розничная продажа … не допускаются:</a:t>
            </a:r>
          </a:p>
          <a:p>
            <a:r>
              <a:rPr lang="ru-RU" dirty="0"/>
              <a:t>1) в зданиях, строениях, сооружениях, помещениях, находящихся во владении, распоряжении и (или) пользовании:</a:t>
            </a:r>
          </a:p>
          <a:p>
            <a:r>
              <a:rPr lang="ru-RU" dirty="0"/>
              <a:t>образовательных организаций</a:t>
            </a:r>
          </a:p>
          <a:p>
            <a:r>
              <a:rPr lang="ru-RU" dirty="0"/>
              <a:t>7. Не допускается ... в местах, указанных в подпунктах 1 - 9 пункта 2 настоящей статьи, в других общественных местах, в том числе во дворах, в подъездах, на лестницах, лестничных площадках, в лифтах жилых домов, на детских площадках, в зонах рекреационного назначения (в границах территорий, занятых городскими лесами, скверами, парками, городскими садами, прудами, озерами, водохранилищами, пляжами, в границах иных территорий, используемых и предназначенных для отдыха, туризма, занятий физической культурой и спортом)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86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Право на образование, вне зависимости от материального достатка семьи: зачисление в соответствии с законом, перевод, отчисление по заявлению родителей</a:t>
            </a:r>
          </a:p>
          <a:p>
            <a:r>
              <a:rPr lang="ru-RU" dirty="0"/>
              <a:t>Реализовать выбранную форму обучения (очно) (кроме случаев, когда реализация права напрямую приостановлена)</a:t>
            </a:r>
          </a:p>
          <a:p>
            <a:r>
              <a:rPr lang="ru-RU" dirty="0"/>
              <a:t>Зачет и ИУП</a:t>
            </a:r>
          </a:p>
          <a:p>
            <a:r>
              <a:rPr lang="ru-RU" dirty="0"/>
              <a:t>Индивидуализация образовательной траектории: выбор в пределах программы и в виде сочетания программ, сочетание форм получения образования и форм обучения</a:t>
            </a:r>
          </a:p>
          <a:p>
            <a:r>
              <a:rPr lang="ru-RU" dirty="0"/>
              <a:t> Присмотр и уход при реализации программы дошкольного образования (задолженность: судебный порядок)</a:t>
            </a:r>
          </a:p>
        </p:txBody>
      </p:sp>
    </p:spTree>
    <p:extLst>
      <p:ext uri="{BB962C8B-B14F-4D97-AF65-F5344CB8AC3E}">
        <p14:creationId xmlns:p14="http://schemas.microsoft.com/office/powerpoint/2010/main" val="2099469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Образовательное учреждение – общественное место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3651"/>
            <a:ext cx="10515600" cy="40133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Любое место, где в могут появиться посторонние люди в любой момент (? магазин ночью), без платы за вход (? транспорт)</a:t>
            </a:r>
          </a:p>
          <a:p>
            <a:r>
              <a:rPr lang="ru-RU" dirty="0"/>
              <a:t>Обычно относят объекты городского хозяйства, учреждения, обслуживающие  население, транспортная инфраструктура: любое место, куда заходят граждане </a:t>
            </a:r>
          </a:p>
          <a:p>
            <a:r>
              <a:rPr lang="ru-RU" dirty="0"/>
              <a:t>Признаки:</a:t>
            </a:r>
          </a:p>
          <a:p>
            <a:pPr lvl="1"/>
            <a:r>
              <a:rPr lang="ru-RU" dirty="0"/>
              <a:t>не в частной собственности для личного пользования (правила устанавливает собственник), не место индивидуального использования</a:t>
            </a:r>
          </a:p>
          <a:p>
            <a:pPr lvl="1"/>
            <a:r>
              <a:rPr lang="ru-RU" dirty="0"/>
              <a:t>допускается появление различных людей </a:t>
            </a:r>
          </a:p>
          <a:p>
            <a:pPr lvl="1"/>
            <a:r>
              <a:rPr lang="ru-RU" dirty="0"/>
              <a:t>появление людей не требует разрешений и согласований (?: охраняемая территория, но право на зачисление любого желающего)</a:t>
            </a:r>
          </a:p>
          <a:p>
            <a:r>
              <a:rPr lang="ru-RU" dirty="0"/>
              <a:t>Зарубежная практика: противопоставление </a:t>
            </a:r>
            <a:r>
              <a:rPr lang="en-US" dirty="0"/>
              <a:t>public – private</a:t>
            </a:r>
            <a:r>
              <a:rPr lang="ru-RU" dirty="0"/>
              <a:t>, учреждения относятся к публичным, даже если доступ ограничен временем их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022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Федеральный закон "О персональных данных" от 27.07.2006 N 152-ФЗ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Субъект персональных данных принимает решение о предоставлении его персональных данных и дает согласие на их обработку свободно, своей волей и в своем интересе. Согласие на обработку персональных данных должно быть конкретным, информированным и сознательным. Согласие на обработку персональных данных может быть дано субъектом персональных данных или его представителем в любой позволяющей подтвердить факт его получения форме, если иное не установлено федеральным законом. В случае получения согласия на обработку персональных данных от представителя субъекта персональных данных полномочия данного представителя на дачу согласия от имени субъекта персональных данных проверяются оператором.</a:t>
            </a:r>
          </a:p>
          <a:p>
            <a:r>
              <a:rPr lang="ru-RU" dirty="0"/>
              <a:t>Согласие на обработку персональных данных может быть отозвано субъектом персональных данных.</a:t>
            </a:r>
          </a:p>
          <a:p>
            <a:r>
              <a:rPr lang="ru-RU" dirty="0"/>
              <a:t>В случае недееспособности субъекта персональных данных согласие на обработку его персональных данных дает законный представитель субъекта персональных данных.</a:t>
            </a:r>
          </a:p>
          <a:p>
            <a:r>
              <a:rPr lang="ru-RU" dirty="0"/>
              <a:t>Представитель ребенка НЕ ЯВЛЯЕТСЯ представителем всех членов семьи.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522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B3168D-08E0-4471-83A0-A24CC3950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444444"/>
                </a:solidFill>
                <a:effectLst/>
                <a:latin typeface="Roboto"/>
              </a:rPr>
              <a:t>Защита персональных данных обучающихся, их родителей и законных представителей педагогом, пределы передачи информации о ребенке</a:t>
            </a:r>
            <a:br>
              <a:rPr lang="ru-RU" b="0" i="0" dirty="0">
                <a:solidFill>
                  <a:srgbClr val="444444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8EF9C4-CF64-4349-915D-A1FD4FBFA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Действия в пределах ЛНА, трудовых договоров</a:t>
            </a:r>
          </a:p>
          <a:p>
            <a:r>
              <a:rPr lang="ru-RU" dirty="0"/>
              <a:t>2. Учет содержания оформленных согласий</a:t>
            </a:r>
          </a:p>
          <a:p>
            <a:r>
              <a:rPr lang="ru-RU" dirty="0"/>
              <a:t>3. Учет согласованности позиции законных представителей</a:t>
            </a:r>
          </a:p>
          <a:p>
            <a:r>
              <a:rPr lang="ru-RU" dirty="0"/>
              <a:t>4. Максимальное обезличение данных</a:t>
            </a:r>
          </a:p>
        </p:txBody>
      </p:sp>
    </p:spTree>
    <p:extLst>
      <p:ext uri="{BB962C8B-B14F-4D97-AF65-F5344CB8AC3E}">
        <p14:creationId xmlns:p14="http://schemas.microsoft.com/office/powerpoint/2010/main" val="299413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2984500" y="11112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dirty="0"/>
              <a:t>152-ФЗ ст. 18.1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054100"/>
            <a:ext cx="11442700" cy="5457825"/>
          </a:xfrm>
        </p:spPr>
        <p:txBody>
          <a:bodyPr rtlCol="0">
            <a:normAutofit fontScale="40000" lnSpcReduction="20000"/>
          </a:bodyPr>
          <a:lstStyle/>
          <a:p>
            <a:pPr>
              <a:defRPr/>
            </a:pPr>
            <a:r>
              <a:rPr lang="ru-RU" sz="4300" dirty="0"/>
              <a:t>Оператор обязан принимать меры, необходимые и достаточные для обеспечения выполнения обязанностей, предусмотренных настоящим Федеральным законом и принятыми в соответствии с ним нормативными правовыми актами. Оператор самостоятельно определяет состав и перечень мер, необходимых и достаточных для обеспечения выполнения обязанностей, предусмотренных настоящим Федеральным законом и принятыми в соответствии с ним нормативными правовыми актами, если иное не предусмотрено настоящим Федеральным законом или другими федеральными законами. К таким мерам могут, в частности, относиться:</a:t>
            </a:r>
          </a:p>
          <a:p>
            <a:pPr>
              <a:defRPr/>
            </a:pPr>
            <a:r>
              <a:rPr lang="ru-RU" sz="4300" dirty="0"/>
              <a:t>1) назначение оператором, являющимся юридическим лицом, ответственного за организацию обработки персональных данных;</a:t>
            </a:r>
          </a:p>
          <a:p>
            <a:pPr>
              <a:defRPr/>
            </a:pPr>
            <a:r>
              <a:rPr lang="ru-RU" sz="4300" dirty="0"/>
              <a:t>2) издание оператором, являющимся юридическим лицом, документов, определяющих политику оператора в отношении обработки персональных данных, локальных актов по вопросам обработки персональных данных, а также локальных актов, устанавливающих процедуры, направленные на предотвращение и выявление нарушений законодательства Российской Федерации, устранение последствий таких нарушений;</a:t>
            </a:r>
          </a:p>
          <a:p>
            <a:pPr>
              <a:defRPr/>
            </a:pPr>
            <a:r>
              <a:rPr lang="ru-RU" sz="4300" dirty="0"/>
              <a:t>3) применение правовых, организационных и технических мер по обеспечению безопасности персональных данных в соответствии со статьей 19 настоящего Федерального закона;</a:t>
            </a:r>
          </a:p>
          <a:p>
            <a:pPr>
              <a:defRPr/>
            </a:pPr>
            <a:r>
              <a:rPr lang="ru-RU" sz="4300" dirty="0"/>
              <a:t>4) осуществление внутреннего контроля и (или) аудита соответствия обработки персональных данных настоящему Федеральному закону и принятым в соответствии с ним нормативным правовым актам, требованиям к защите персональных данных, политике оператора в отношении обработки персональных данных, локальным актам оператора;</a:t>
            </a:r>
          </a:p>
          <a:p>
            <a:pPr>
              <a:defRPr/>
            </a:pPr>
            <a:r>
              <a:rPr lang="ru-RU" sz="4300" dirty="0"/>
              <a:t>5) оценка вреда, который может быть причинен субъектам персональных данных в случае нарушения настоящего Федерального закона, соотношение указанного вреда и принимаемых оператором мер, направленных на обеспечение выполнения обязанностей, предусмотренных настоящим Федеральным законом;</a:t>
            </a:r>
          </a:p>
          <a:p>
            <a:pPr>
              <a:defRPr/>
            </a:pPr>
            <a:r>
              <a:rPr lang="ru-RU" sz="4300" dirty="0"/>
              <a:t>6) ознакомление работников оператора, непосредственно осуществляющих обработку персональных данных, с положениями законодательства Российской Федерации о персональных данных, в том числе требованиями к защите персональных данных, документами, определяющими политику оператора в отношении обработки персональных данных, локальными актами по вопросам обработки персональных данных, и (или) обучение указанных работников.</a:t>
            </a:r>
          </a:p>
          <a:p>
            <a:pPr>
              <a:defRPr/>
            </a:pPr>
            <a:endParaRPr lang="ru-RU" sz="3400" dirty="0"/>
          </a:p>
          <a:p>
            <a:pPr>
              <a:defRPr/>
            </a:pPr>
            <a:endParaRPr lang="ru-RU" sz="3400" dirty="0"/>
          </a:p>
          <a:p>
            <a:pPr>
              <a:defRPr/>
            </a:pPr>
            <a:endParaRPr lang="ru-RU" sz="3400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54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3687764" y="274638"/>
            <a:ext cx="6523037" cy="1143000"/>
          </a:xfrm>
        </p:spPr>
        <p:txBody>
          <a:bodyPr>
            <a:normAutofit fontScale="90000"/>
          </a:bodyPr>
          <a:lstStyle/>
          <a:p>
            <a:r>
              <a:rPr lang="ru-RU" altLang="ru-RU"/>
              <a:t>Это могут быть документы:</a:t>
            </a:r>
          </a:p>
        </p:txBody>
      </p:sp>
      <p:sp>
        <p:nvSpPr>
          <p:cNvPr id="60419" name="Объект 2"/>
          <p:cNvSpPr>
            <a:spLocks noGrp="1"/>
          </p:cNvSpPr>
          <p:nvPr>
            <p:ph idx="1"/>
          </p:nvPr>
        </p:nvSpPr>
        <p:spPr>
          <a:xfrm>
            <a:off x="431800" y="1231900"/>
            <a:ext cx="11455399" cy="5130800"/>
          </a:xfrm>
        </p:spPr>
        <p:txBody>
          <a:bodyPr>
            <a:normAutofit/>
          </a:bodyPr>
          <a:lstStyle/>
          <a:p>
            <a:r>
              <a:rPr lang="ru-RU" altLang="ru-RU" sz="1600" dirty="0"/>
              <a:t>– приказ о назначении ответственного за организацию обработки персональных данных;</a:t>
            </a:r>
          </a:p>
          <a:p>
            <a:r>
              <a:rPr lang="ru-RU" altLang="ru-RU" sz="1600" dirty="0"/>
              <a:t>– перечень обрабатываемых </a:t>
            </a:r>
            <a:r>
              <a:rPr lang="ru-RU" altLang="ru-RU" sz="1600" dirty="0" err="1"/>
              <a:t>персданных</a:t>
            </a:r>
            <a:r>
              <a:rPr lang="ru-RU" altLang="ru-RU" sz="1600" dirty="0"/>
              <a:t>;</a:t>
            </a:r>
          </a:p>
          <a:p>
            <a:r>
              <a:rPr lang="ru-RU" altLang="ru-RU" sz="1600" dirty="0"/>
              <a:t>– списки работников, допущенных к обработке </a:t>
            </a:r>
            <a:r>
              <a:rPr lang="ru-RU" altLang="ru-RU" sz="1600" dirty="0" err="1"/>
              <a:t>персданных</a:t>
            </a:r>
            <a:r>
              <a:rPr lang="ru-RU" altLang="ru-RU" sz="1600" dirty="0"/>
              <a:t>, обязательства о неразглашении </a:t>
            </a:r>
            <a:r>
              <a:rPr lang="ru-RU" altLang="ru-RU" sz="1600" dirty="0" err="1"/>
              <a:t>персданных</a:t>
            </a:r>
            <a:r>
              <a:rPr lang="ru-RU" altLang="ru-RU" sz="1600" dirty="0"/>
              <a:t> и документы об обучении таких работников;</a:t>
            </a:r>
          </a:p>
          <a:p>
            <a:r>
              <a:rPr lang="ru-RU" altLang="ru-RU" sz="1600" dirty="0"/>
              <a:t>– уведомление об обработке персональных данных (при необходимости);</a:t>
            </a:r>
          </a:p>
          <a:p>
            <a:r>
              <a:rPr lang="ru-RU" altLang="ru-RU" sz="1600" dirty="0"/>
              <a:t>– политику обработки персональных данных;</a:t>
            </a:r>
          </a:p>
          <a:p>
            <a:r>
              <a:rPr lang="ru-RU" altLang="ru-RU" sz="1600" dirty="0"/>
              <a:t>– положение об обработке персональных данных работников и обучающихся;</a:t>
            </a:r>
          </a:p>
          <a:p>
            <a:r>
              <a:rPr lang="ru-RU" altLang="ru-RU" sz="1600" dirty="0"/>
              <a:t>– типовые формы согласий на обработку данных работников и детей, отзывов согласий;</a:t>
            </a:r>
          </a:p>
          <a:p>
            <a:r>
              <a:rPr lang="ru-RU" altLang="ru-RU" sz="1600" dirty="0"/>
              <a:t>– уведомление и согласие работников о получении персональных данных у третьих лиц;</a:t>
            </a:r>
          </a:p>
          <a:p>
            <a:r>
              <a:rPr lang="ru-RU" altLang="ru-RU" sz="1600" dirty="0"/>
              <a:t>– запрос информации об обработке персональных данных ;</a:t>
            </a:r>
          </a:p>
          <a:p>
            <a:r>
              <a:rPr lang="ru-RU" altLang="ru-RU" sz="1600" dirty="0"/>
              <a:t>– журналы, реестры или книги учета </a:t>
            </a:r>
            <a:r>
              <a:rPr lang="ru-RU" altLang="ru-RU" sz="1600" dirty="0" err="1"/>
              <a:t>персданных</a:t>
            </a:r>
            <a:r>
              <a:rPr lang="ru-RU" altLang="ru-RU" sz="1600" dirty="0"/>
              <a:t>;</a:t>
            </a:r>
          </a:p>
          <a:p>
            <a:r>
              <a:rPr lang="ru-RU" altLang="ru-RU" sz="1600" dirty="0"/>
              <a:t>– документ, определяющий места хранения </a:t>
            </a:r>
            <a:r>
              <a:rPr lang="ru-RU" altLang="ru-RU" sz="1600" dirty="0" err="1"/>
              <a:t>персданных</a:t>
            </a:r>
            <a:r>
              <a:rPr lang="ru-RU" altLang="ru-RU" sz="1600" dirty="0"/>
              <a:t>;</a:t>
            </a:r>
          </a:p>
          <a:p>
            <a:r>
              <a:rPr lang="ru-RU" altLang="ru-RU" sz="1600" dirty="0"/>
              <a:t>– документы об ознакомлении работников с требованиями законов и локальных актов;</a:t>
            </a:r>
          </a:p>
          <a:p>
            <a:r>
              <a:rPr lang="ru-RU" altLang="ru-RU" sz="1600" dirty="0"/>
              <a:t>– документы об уничтожении либо обезличивании данных после достижения цели их обработки;</a:t>
            </a:r>
          </a:p>
          <a:p>
            <a:r>
              <a:rPr lang="ru-RU" altLang="ru-RU" sz="1600" dirty="0"/>
              <a:t>– акт, модель угроз и сертификаты на средства защиты информации (для </a:t>
            </a:r>
            <a:r>
              <a:rPr lang="ru-RU" altLang="ru-RU" sz="1600" dirty="0" err="1"/>
              <a:t>ИСПДн</a:t>
            </a:r>
            <a:r>
              <a:rPr lang="ru-RU" altLang="ru-RU" sz="1600" dirty="0"/>
              <a:t>).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81123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C3529-11C7-498B-AB8C-93F62C94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D4F699-B07C-48D8-8990-54BA4B11D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Методические рекомендации – совместный документ </a:t>
            </a:r>
            <a:r>
              <a:rPr lang="ru-RU" dirty="0" err="1"/>
              <a:t>Росконадзора</a:t>
            </a:r>
            <a:r>
              <a:rPr lang="ru-RU" dirty="0"/>
              <a:t>, </a:t>
            </a:r>
            <a:r>
              <a:rPr lang="ru-RU" dirty="0" err="1"/>
              <a:t>Минпросвещения</a:t>
            </a:r>
            <a:r>
              <a:rPr lang="ru-RU" dirty="0"/>
              <a:t> и Минкомсвязи от 28 августа 2020 года. Предназначен для школ, разъясняет спорные моменты, связанные с обработкой данных педагогов и учеников.</a:t>
            </a:r>
          </a:p>
          <a:p>
            <a:r>
              <a:rPr lang="ru-RU" dirty="0"/>
              <a:t>Не надо брать с родителей и детей согласия для реализации образовательных отношений. Например, чтобы вести электронный дневник и электронный журнал успеваемости в качестве оператора персональных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2895741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90AF3-AB5B-4F66-AB91-DE536A5E6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0" i="0" dirty="0">
                <a:solidFill>
                  <a:srgbClr val="444444"/>
                </a:solidFill>
                <a:effectLst/>
                <a:latin typeface="Roboto"/>
              </a:rPr>
              <a:t>Решение конфликтов в образовательной организации: взаимодействие педагога с администрацией, родителями, обучающимся</a:t>
            </a:r>
            <a:br>
              <a:rPr lang="ru-RU" sz="3200" b="0" i="0" dirty="0">
                <a:solidFill>
                  <a:srgbClr val="444444"/>
                </a:solidFill>
                <a:effectLst/>
                <a:latin typeface="Roboto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861AD3-8B3C-4454-9B6D-9FAA271B7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Переговоры</a:t>
            </a:r>
          </a:p>
          <a:p>
            <a:r>
              <a:rPr lang="ru-RU" dirty="0"/>
              <a:t>Комиссия по урегулированию споров организации</a:t>
            </a:r>
          </a:p>
          <a:p>
            <a:r>
              <a:rPr lang="ru-RU" dirty="0"/>
              <a:t>КДН, КТС, …, прокуратура</a:t>
            </a:r>
          </a:p>
          <a:p>
            <a:r>
              <a:rPr lang="ru-RU" dirty="0"/>
              <a:t>Суд</a:t>
            </a:r>
          </a:p>
        </p:txBody>
      </p:sp>
    </p:spTree>
    <p:extLst>
      <p:ext uri="{BB962C8B-B14F-4D97-AF65-F5344CB8AC3E}">
        <p14:creationId xmlns:p14="http://schemas.microsoft.com/office/powerpoint/2010/main" val="16146654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5B447-07AF-4F37-99A4-EC3E22C5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Roboto"/>
              </a:rPr>
              <a:t>Право на охрану здоровья (включая противоэпидемические мероприятия): спорные моменты</a:t>
            </a:r>
            <a:br>
              <a:rPr lang="ru-RU" b="0" i="0" dirty="0">
                <a:solidFill>
                  <a:srgbClr val="333333"/>
                </a:solidFill>
                <a:effectLst/>
                <a:latin typeface="Roboto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A53BFF-2135-4631-AD62-11D84A665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Новые правила в связи с </a:t>
            </a:r>
            <a:r>
              <a:rPr lang="ru-RU" dirty="0" err="1"/>
              <a:t>Ковид</a:t>
            </a:r>
            <a:endParaRPr lang="ru-RU" dirty="0"/>
          </a:p>
          <a:p>
            <a:r>
              <a:rPr lang="ru-RU" dirty="0"/>
              <a:t>А если нет прививок?</a:t>
            </a:r>
          </a:p>
          <a:p>
            <a:r>
              <a:rPr lang="ru-RU" dirty="0"/>
              <a:t>А если признаки заболевания?</a:t>
            </a:r>
          </a:p>
          <a:p>
            <a:r>
              <a:rPr lang="ru-RU" dirty="0"/>
              <a:t>А если нужно давать лекарства?</a:t>
            </a:r>
          </a:p>
          <a:p>
            <a:r>
              <a:rPr lang="ru-RU" dirty="0"/>
              <a:t>А если родители отказываются от медицинской помощи?</a:t>
            </a:r>
          </a:p>
        </p:txBody>
      </p:sp>
    </p:spTree>
    <p:extLst>
      <p:ext uri="{BB962C8B-B14F-4D97-AF65-F5344CB8AC3E}">
        <p14:creationId xmlns:p14="http://schemas.microsoft.com/office/powerpoint/2010/main" val="30963112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ъект 2">
            <a:extLst>
              <a:ext uri="{FF2B5EF4-FFF2-40B4-BE49-F238E27FC236}">
                <a16:creationId xmlns:a16="http://schemas.microsoft.com/office/drawing/2014/main" id="{64F77B65-21E6-4520-BD74-5A6C45F1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150" y="600076"/>
            <a:ext cx="9537700" cy="5953124"/>
          </a:xfrm>
        </p:spPr>
        <p:txBody>
          <a:bodyPr>
            <a:normAutofit/>
          </a:bodyPr>
          <a:lstStyle/>
          <a:p>
            <a:r>
              <a:rPr lang="ru-RU" altLang="ru-RU" sz="2400" dirty="0"/>
              <a:t>Постановление Правительства РФ от 8 октября 2020 г. № 1631 </a:t>
            </a:r>
            <a:r>
              <a:rPr lang="ru-RU" altLang="ru-RU" sz="2400" b="1" dirty="0"/>
              <a:t>“Об отмене нормативных правовых актов федеральных органов исполнительной власти, содержащих обязательные требования, соблюдение которых оценивается при проведении мероприятий по контролю при осуществлении федерального государственного санитарно-эпидемиологического надзора” </a:t>
            </a:r>
          </a:p>
          <a:p>
            <a:r>
              <a:rPr lang="ru-RU" altLang="ru-RU" sz="2400" dirty="0"/>
              <a:t>1. Отменить нормативные правовые акты федеральных органов исполнительной власти, содержащие обязательные требования, соблюдение которых оценивается при проведении мероприятий по контролю при осуществлении федерального государственного санитарно-эпидемиологического надзора, по перечню согласно приложению.</a:t>
            </a:r>
          </a:p>
          <a:p>
            <a:r>
              <a:rPr lang="ru-RU" altLang="ru-RU" sz="2400" dirty="0"/>
              <a:t>2. Настоящее постановление вступает в силу с 1 января 2021 г.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>
            <a:extLst>
              <a:ext uri="{FF2B5EF4-FFF2-40B4-BE49-F238E27FC236}">
                <a16:creationId xmlns:a16="http://schemas.microsoft.com/office/drawing/2014/main" id="{95B5C5F1-FE11-4316-A843-5CCE2C87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488" y="0"/>
            <a:ext cx="8229600" cy="1143001"/>
          </a:xfrm>
        </p:spPr>
        <p:txBody>
          <a:bodyPr/>
          <a:lstStyle/>
          <a:p>
            <a:r>
              <a:rPr lang="ru-RU" altLang="ru-RU" dirty="0"/>
              <a:t>В перечне:</a:t>
            </a:r>
          </a:p>
        </p:txBody>
      </p:sp>
      <p:sp>
        <p:nvSpPr>
          <p:cNvPr id="39939" name="Объект 2">
            <a:extLst>
              <a:ext uri="{FF2B5EF4-FFF2-40B4-BE49-F238E27FC236}">
                <a16:creationId xmlns:a16="http://schemas.microsoft.com/office/drawing/2014/main" id="{D50B3F51-A6AA-4809-B396-E98F58438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20788"/>
            <a:ext cx="9956800" cy="5942012"/>
          </a:xfrm>
        </p:spPr>
        <p:txBody>
          <a:bodyPr>
            <a:normAutofit/>
          </a:bodyPr>
          <a:lstStyle/>
          <a:p>
            <a:r>
              <a:rPr lang="ru-RU" altLang="ru-RU" sz="1600" dirty="0"/>
              <a:t>Постановление Главного государственного санитарного врача Российской Федерации от 29 декабря 2010 г. N 189 "Об утверждении СанПиН 2.4.2.2821-10 "Санитарно-эпидемиологические требования к условиям и организации обучения в </a:t>
            </a:r>
            <a:r>
              <a:rPr lang="ru-RU" altLang="ru-RU" sz="1600" b="1" dirty="0"/>
              <a:t>общеобразовательных</a:t>
            </a:r>
            <a:r>
              <a:rPr lang="ru-RU" altLang="ru-RU" sz="1600" dirty="0"/>
              <a:t> учреждениях" (зарегистрировано Министерством юстиции Российской Федерации 3 марта 2011 г., N 19993) </a:t>
            </a:r>
          </a:p>
          <a:p>
            <a:r>
              <a:rPr lang="ru-RU" altLang="ru-RU" sz="1600" dirty="0"/>
              <a:t>Постановление Главного государственного санитарного врача Российской Федерации от 15 мая 2013 г. N 26 "Об утверждении СанПиН 2.4.1.3049-13 "Санитарно-эпидемиологические требования к устройству, содержанию и организации режима работы </a:t>
            </a:r>
            <a:r>
              <a:rPr lang="ru-RU" altLang="ru-RU" sz="1600" b="1" dirty="0"/>
              <a:t>дошкольных</a:t>
            </a:r>
            <a:r>
              <a:rPr lang="ru-RU" altLang="ru-RU" sz="1600" dirty="0"/>
              <a:t> образовательных организаций" (зарегистрировано Министерством юстиции Российской Федерации 29 мая 2013 г., N 28564) </a:t>
            </a:r>
          </a:p>
          <a:p>
            <a:r>
              <a:rPr lang="ru-RU" altLang="ru-RU" sz="1600" dirty="0"/>
              <a:t>Постановление Главного государственного санитарного врача Российской Федерации от 4 июля 2014 г. N 41 "Об утверждении СанПиН 2.4.4.3172-14 "Санитарно-эпидемиологические требования к устройству, содержанию и организации режима работы образовательных организаций </a:t>
            </a:r>
            <a:r>
              <a:rPr lang="ru-RU" altLang="ru-RU" sz="1600" b="1" dirty="0"/>
              <a:t>дополнительного образования детей</a:t>
            </a:r>
            <a:r>
              <a:rPr lang="ru-RU" altLang="ru-RU" sz="1600" dirty="0"/>
              <a:t>" (зарегистрировано Министерством юстиции Российской Федерации 20 августа 2014 г., N 33660)</a:t>
            </a:r>
          </a:p>
          <a:p>
            <a:r>
              <a:rPr lang="ru-RU" altLang="ru-RU" sz="1600" dirty="0"/>
              <a:t>Постановление Главного государственного санитарного врача Российской Федерации от 10 июля 2015 г. N 26 "Об утверждении СанПиН 2.4.2.3286-15 "Санитарно-эпидемиологические требования к условиям и организации обучения и воспитания в организациях, осуществляющих образовательную деятельность </a:t>
            </a:r>
            <a:r>
              <a:rPr lang="ru-RU" altLang="ru-RU" sz="1600" b="1" dirty="0"/>
              <a:t>по адаптированным </a:t>
            </a:r>
            <a:r>
              <a:rPr lang="ru-RU" altLang="ru-RU" sz="1600" dirty="0"/>
              <a:t>основным общеобразовательным программам для обучающихся с ограниченными возможностями здоровья" (зарегистрировано Министерством юстиции Российской Федерации 14 августа 2015 г., регистрационный N 38528)</a:t>
            </a:r>
            <a:endParaRPr lang="ru-RU" altLang="ru-RU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273-ФЗ ст.5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820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В Российской Федерации гарантируется право каждого человека на образование.</a:t>
            </a:r>
          </a:p>
          <a:p>
            <a:r>
              <a:rPr lang="ru-RU" dirty="0"/>
              <a:t>2. Право на образование в Российской Федерации гарантируется независимо от пола, расы, национальности, языка, происхождения, имущественного, социального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</a:t>
            </a:r>
          </a:p>
          <a:p>
            <a:r>
              <a:rPr lang="ru-RU" dirty="0"/>
              <a:t>3. В Российской Федерации гарантируются общедоступность и бесплатность в соответствии с федеральными государственными образовательными стандартами дошкольного, начального общего, основного общего и среднего общего образования,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</a:p>
          <a:p>
            <a:endParaRPr lang="ru-RU" dirty="0"/>
          </a:p>
          <a:p>
            <a:r>
              <a:rPr lang="ru-RU" dirty="0"/>
              <a:t>+ Политические требования в части охвата дополнительным образованием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6779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E1B4BF-FF70-45D5-9D54-81AE2A43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74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ГЛАВНЫЙ ГОСУДАРСТВЕННЫЙ САНИТАРНЫЙ ВРАЧ РОССИЙСКОЙ ФЕДЕРАЦИИ </a:t>
            </a:r>
          </a:p>
          <a:p>
            <a:r>
              <a:rPr lang="ru-RU" dirty="0"/>
              <a:t>ПОСТАНОВЛЕНИЕ от 28 сентября 2020 года N 28 </a:t>
            </a:r>
          </a:p>
          <a:p>
            <a:r>
              <a:rPr lang="ru-RU" dirty="0"/>
              <a:t>Об утверждении санитарных правил СП 2.4.3648-20 </a:t>
            </a:r>
          </a:p>
          <a:p>
            <a:r>
              <a:rPr lang="ru-RU" dirty="0"/>
              <a:t>"</a:t>
            </a:r>
            <a:r>
              <a:rPr lang="ru-RU" dirty="0" err="1"/>
              <a:t>Санитарноэпидемиологические</a:t>
            </a:r>
            <a:r>
              <a:rPr lang="ru-RU" dirty="0"/>
              <a:t> требования к организациям воспитания и обучения, отдыха и оздоровления детей и молодежи" </a:t>
            </a:r>
          </a:p>
          <a:p>
            <a:r>
              <a:rPr lang="ru-RU" dirty="0"/>
              <a:t>+</a:t>
            </a:r>
          </a:p>
          <a:p>
            <a:r>
              <a:rPr lang="ru-RU" dirty="0"/>
              <a:t>Постановление Главного государственного санитарного врача РФ от 28.01.2021 N 2 "Об утверждении санитарных правил и норм СанПиН 1.2.3685-21 "Гигиенические нормативы и требования к обеспечению безопасности и (или) безвредности для человека факторов среды обитания" </a:t>
            </a:r>
          </a:p>
        </p:txBody>
      </p:sp>
    </p:spTree>
    <p:extLst>
      <p:ext uri="{BB962C8B-B14F-4D97-AF65-F5344CB8AC3E}">
        <p14:creationId xmlns:p14="http://schemas.microsoft.com/office/powerpoint/2010/main" val="348455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63 273-ФЗ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Органы местного самоуправления муниципальных районов и городских округов ведут учет детей, имеющих право на получение общего образования каждого уровня и проживающих на территориях соответствующих муниципальных образований, и форм получения образования, определенных родителями (законными представителями) детей. При выборе родителями (законными представителями) детей формы получения общего образования в форме семейного образования родители (законные представители) информируют об этом выборе орган местного самоуправления муниципального района или городского округа, на территориях которых они проживают.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76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273-ФЗ ст. 17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Российской Федерации образование может быть получено:</a:t>
            </a:r>
          </a:p>
          <a:p>
            <a:r>
              <a:rPr lang="ru-RU" dirty="0"/>
              <a:t>1) в организациях, осуществляющих образовательную деятельность;</a:t>
            </a:r>
          </a:p>
          <a:p>
            <a:r>
              <a:rPr lang="ru-RU" dirty="0"/>
              <a:t>2) вне организаций, осуществляющих образовательную деятельность (в форме семейного образования и самообразования).</a:t>
            </a:r>
          </a:p>
          <a:p>
            <a:r>
              <a:rPr lang="ru-RU" dirty="0"/>
              <a:t>Обучение в форме семейного образования и самообразования осуществляется с правом последующего прохождения в соответствии с частью 3 статьи 34 настоящего Федерального закона промежуточной и государственной итоговой аттестации в организациях, осуществляющих образовательную деятельность.</a:t>
            </a:r>
          </a:p>
          <a:p>
            <a:r>
              <a:rPr lang="ru-RU" dirty="0"/>
              <a:t>Допускается сочетание различных форм получения образования и форм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2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63 273-ФЗ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89397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4. Форма получения общего образования и форма обучения по конкретной основной общеобразовательной программе определяются родителями (законными представителями) несовершеннолетнего обучающегося. При выборе родителями (законными представителями) несовершеннолетнего обучающегося формы получения общего образования и формы обучения учитывается мнение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54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55 273-ФЗ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Прием на обучение в организацию, осуществляющую образовательную деятельность, проводится на принципах равных условий приема для всех поступающих, за исключением лиц, которым в соответствии с настоящим Федеральным законом предоставлены особые права (преимущества) при приеме на обучение.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82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Приказ Минобрнауки России от 12.03.2014 N 177 "Об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</a:t>
            </a:r>
            <a:r>
              <a:rPr lang="ru-RU" sz="2000" b="1" dirty="0"/>
              <a:t>начального общего</a:t>
            </a:r>
            <a:r>
              <a:rPr lang="ru-RU" sz="2000" dirty="0"/>
              <a:t>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(для сравнения)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48266"/>
            <a:ext cx="10971727" cy="516731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случае перевода совершеннолетнего обучающегося по его инициативе или несовершеннолетнего обучающегося по инициативе его родителей (законных представителей) совершеннолетний обучающийся или родители (законные представители) несовершеннолетнего обучающегося осуществляют выбор принимающей организации; обращаются в выбранную организацию с запросом о наличии свободных мест</a:t>
            </a:r>
          </a:p>
          <a:p>
            <a:r>
              <a:rPr lang="ru-RU" dirty="0"/>
              <a:t>В заявлении совершеннолетнего обучающегося или родителей (законных представителей) несовершеннолетнего обучающегося об отчислении в порядке перевода в принимающую организацию указываются наименование принимающей организации. В случае </a:t>
            </a:r>
            <a:r>
              <a:rPr lang="ru-RU" b="1" u="sng" dirty="0"/>
              <a:t>переезда</a:t>
            </a:r>
            <a:r>
              <a:rPr lang="ru-RU" dirty="0"/>
              <a:t> в другую местность указывается </a:t>
            </a:r>
            <a:r>
              <a:rPr lang="ru-RU" b="1" u="sng" dirty="0"/>
              <a:t>только населенный пункт</a:t>
            </a:r>
            <a:r>
              <a:rPr lang="ru-RU" dirty="0"/>
              <a:t>, субъект Российской Федерации.</a:t>
            </a:r>
            <a:endParaRPr lang="ru-RU" b="1" u="sng" dirty="0"/>
          </a:p>
          <a:p>
            <a:r>
              <a:rPr lang="ru-RU" b="1" u="sng" dirty="0"/>
              <a:t>На основании заявления</a:t>
            </a:r>
            <a:r>
              <a:rPr lang="ru-RU" dirty="0"/>
              <a:t> совершеннолетнего обучающегося или родителей (законных представителей) несовершеннолетнего обучающегося об отчислении в порядке перевода исходная организация в трехдневный срок </a:t>
            </a:r>
            <a:r>
              <a:rPr lang="ru-RU" b="1" u="sng" dirty="0"/>
              <a:t>издает распорядительный акт об отчислении обучающегося в порядке перевода с указанием принимающей организации</a:t>
            </a:r>
            <a:r>
              <a:rPr lang="ru-RU" dirty="0"/>
              <a:t>.</a:t>
            </a:r>
          </a:p>
          <a:p>
            <a:r>
              <a:rPr lang="ru-RU" dirty="0"/>
              <a:t>Исходная организация </a:t>
            </a:r>
            <a:r>
              <a:rPr lang="ru-RU" b="1" u="sng" dirty="0"/>
              <a:t>выдает</a:t>
            </a:r>
            <a:r>
              <a:rPr lang="ru-RU" dirty="0"/>
              <a:t> совершеннолетнему обучающемуся или родителям (законным представителям) несовершеннолетнего обучающегося </a:t>
            </a:r>
            <a:r>
              <a:rPr lang="ru-RU" b="1" u="sng" dirty="0"/>
              <a:t>документы</a:t>
            </a:r>
            <a:r>
              <a:rPr lang="ru-RU" dirty="0"/>
              <a:t> … </a:t>
            </a:r>
          </a:p>
          <a:p>
            <a:r>
              <a:rPr lang="ru-RU" dirty="0"/>
              <a:t>…</a:t>
            </a:r>
            <a:r>
              <a:rPr lang="ru-RU" b="1" u="sng" dirty="0"/>
              <a:t>документы представляются </a:t>
            </a:r>
            <a:r>
              <a:rPr lang="ru-RU" dirty="0"/>
              <a:t>совершеннолетним обучающимся или родителями (законными представителями) несовершеннолетнего обучающегося в принимающую организацию </a:t>
            </a:r>
            <a:r>
              <a:rPr lang="ru-RU" b="1" u="sng" dirty="0"/>
              <a:t>вместе с заявлением о зачислении обучающегося в указанную организацию в порядке перевода </a:t>
            </a:r>
            <a:r>
              <a:rPr lang="ru-RU" dirty="0"/>
              <a:t>из исходной организации и предъявлением оригинала документа, удостоверяющего личность совершеннолетнего обучающегося или родителя (законного представителя) несовершеннолетнего обучающегося.</a:t>
            </a:r>
          </a:p>
          <a:p>
            <a:r>
              <a:rPr lang="ru-RU" dirty="0"/>
              <a:t>Зачисление обучающегося в принимающую организацию в порядке перевода оформляется распорядительным актом руководителя принимающей организации (уполномоченного им лица) в течение трех рабочих дней после приема заявления и документов…, с указанием даты зачисления и класса.</a:t>
            </a:r>
          </a:p>
          <a:p>
            <a:r>
              <a:rPr lang="ru-RU" dirty="0"/>
              <a:t>Принимающая организация при зачислении обучающегося, отчисленного из исходной организации, в течение двух рабочих дней с даты издания распорядительного акта о зачислении обучающегося в порядке перевода </a:t>
            </a:r>
            <a:r>
              <a:rPr lang="ru-RU" b="1" u="sng" dirty="0"/>
              <a:t>письменно уведомляет исходную организацию о номере и дате </a:t>
            </a:r>
            <a:r>
              <a:rPr lang="ru-RU" dirty="0"/>
              <a:t>распорядительного акта о зачислении обучающегося в принимающую организацию.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2213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5087</Words>
  <Application>Microsoft Office PowerPoint</Application>
  <PresentationFormat>Широкоэкранный</PresentationFormat>
  <Paragraphs>244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PT Sans</vt:lpstr>
      <vt:lpstr>Roboto</vt:lpstr>
      <vt:lpstr>Тема Office</vt:lpstr>
      <vt:lpstr>Основные права и обязанности дошкольников в образовательном процессе</vt:lpstr>
      <vt:lpstr>Права и законные интересы ребенка в сфере образования</vt:lpstr>
      <vt:lpstr>Основные права</vt:lpstr>
      <vt:lpstr>273-ФЗ ст.5</vt:lpstr>
      <vt:lpstr>Ст. 63 273-ФЗ</vt:lpstr>
      <vt:lpstr>273-ФЗ ст. 17</vt:lpstr>
      <vt:lpstr>Ст. 63 273-ФЗ</vt:lpstr>
      <vt:lpstr>Ст. 55 273-ФЗ</vt:lpstr>
      <vt:lpstr>Приказ Минобрнауки России от 12.03.2014 N 177 "Об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начального общего, основного общего и среднего общего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(для сравнения) </vt:lpstr>
      <vt:lpstr>Приказ Министерства образования и науки РФ от 28 декабря 2015 г. № 1527 “Об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направленности”</vt:lpstr>
      <vt:lpstr>Равенство в доступе к образованию:</vt:lpstr>
      <vt:lpstr>Индивидуализация образования, варианты:</vt:lpstr>
      <vt:lpstr>ИУП. Основные принципы</vt:lpstr>
      <vt:lpstr>Меры воспитательного воздействия</vt:lpstr>
      <vt:lpstr>Надзор за обучающимися: ответственность педагога и образовательной организации </vt:lpstr>
      <vt:lpstr>Особенности опроса детей</vt:lpstr>
      <vt:lpstr>Временные санпины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Ст. 42 273-ФЗ</vt:lpstr>
      <vt:lpstr>Ст. 64</vt:lpstr>
      <vt:lpstr>Ст. 43 273-ФЗ</vt:lpstr>
      <vt:lpstr>Право на защиту персональных данных, на защиту от информации, которая может причинить вред здоровью и нравственному развитию </vt:lpstr>
      <vt:lpstr>Ст. 152.1. Охрана изображения</vt:lpstr>
      <vt:lpstr>Ст. 152.2. Охрана частной жизни</vt:lpstr>
      <vt:lpstr>Что такое общественное место?</vt:lpstr>
      <vt:lpstr>Образовательное учреждение – общественное место</vt:lpstr>
      <vt:lpstr>Федеральный закон "О персональных данных" от 27.07.2006 N 152-ФЗ</vt:lpstr>
      <vt:lpstr>Защита персональных данных обучающихся, их родителей и законных представителей педагогом, пределы передачи информации о ребенке </vt:lpstr>
      <vt:lpstr>152-ФЗ ст. 18.1</vt:lpstr>
      <vt:lpstr>Это могут быть документы:</vt:lpstr>
      <vt:lpstr>Презентация PowerPoint</vt:lpstr>
      <vt:lpstr>Решение конфликтов в образовательной организации: взаимодействие педагога с администрацией, родителями, обучающимся </vt:lpstr>
      <vt:lpstr>Право на охрану здоровья (включая противоэпидемические мероприятия): спорные моменты </vt:lpstr>
      <vt:lpstr>Презентация PowerPoint</vt:lpstr>
      <vt:lpstr>В перечне: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обучающихся и образование в дистанте \ электронное</dc:title>
  <dc:creator>Пользователь Windows</dc:creator>
  <cp:lastModifiedBy>Anna</cp:lastModifiedBy>
  <cp:revision>24</cp:revision>
  <dcterms:created xsi:type="dcterms:W3CDTF">2020-10-03T07:23:43Z</dcterms:created>
  <dcterms:modified xsi:type="dcterms:W3CDTF">2021-02-16T13:15:21Z</dcterms:modified>
</cp:coreProperties>
</file>