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628" r:id="rId7"/>
    <p:sldId id="597" r:id="rId8"/>
    <p:sldId id="261" r:id="rId9"/>
    <p:sldId id="262" r:id="rId10"/>
    <p:sldId id="263" r:id="rId11"/>
    <p:sldId id="264" r:id="rId12"/>
    <p:sldId id="630" r:id="rId13"/>
    <p:sldId id="337" r:id="rId14"/>
    <p:sldId id="612" r:id="rId15"/>
    <p:sldId id="266" r:id="rId16"/>
    <p:sldId id="598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ADED06-8735-41D5-B1CD-DCDD86709790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9123-5CB5-4CEE-A290-F581C2F99DA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9004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787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8CD501-6BB7-45B6-B183-6435F0E3813A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11787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671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77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4788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3616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92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1520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07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6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0729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464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95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502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31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407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841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443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96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7547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B539A2E-A45E-47CC-821C-94683B2AF878}" type="datetimeFigureOut">
              <a:rPr lang="ru-RU" smtClean="0"/>
              <a:t>18.11.2020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93EBCC3-8459-4279-99E2-890C3D9C73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262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alina@prosegment.ru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atlas100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9F505E-259B-4610-9D0A-4F620D1876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Реализация ФГОС на учебном занятии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6F1CCBD-8C57-44AA-98A6-DCAC3A2CB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15533"/>
          </a:xfrm>
        </p:spPr>
        <p:txBody>
          <a:bodyPr>
            <a:normAutofit fontScale="47500" lnSpcReduction="20000"/>
          </a:bodyPr>
          <a:lstStyle/>
          <a:p>
            <a:r>
              <a:rPr lang="ru-RU" sz="3400" dirty="0"/>
              <a:t>Савиных Галина, </a:t>
            </a:r>
            <a:r>
              <a:rPr lang="ru-RU" sz="3400" dirty="0" err="1"/>
              <a:t>к.п.н</a:t>
            </a:r>
            <a:r>
              <a:rPr lang="ru-RU" sz="3400" dirty="0"/>
              <a:t>., координатор проекта «Практики ВСОКО» АРОО; </a:t>
            </a:r>
          </a:p>
          <a:p>
            <a:r>
              <a:rPr lang="ru-RU" sz="3400" dirty="0"/>
              <a:t>руководитель экспертного бюро «ПРО-сегмент»</a:t>
            </a:r>
          </a:p>
          <a:p>
            <a:r>
              <a:rPr lang="ru-RU" sz="3400" dirty="0"/>
              <a:t>19.11.2020</a:t>
            </a:r>
          </a:p>
          <a:p>
            <a:r>
              <a:rPr lang="en-US" sz="3400" dirty="0">
                <a:hlinkClick r:id="rId2"/>
              </a:rPr>
              <a:t>Galina@prosegment.ru</a:t>
            </a:r>
            <a:endParaRPr lang="en-US" sz="3400" dirty="0"/>
          </a:p>
          <a:p>
            <a:endParaRPr lang="ru-RU" sz="3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8523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2C2BE-A396-405D-BD85-6880F8C2D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Как планировать учебное занятие в </a:t>
            </a:r>
            <a:r>
              <a:rPr lang="ru-RU" dirty="0" err="1"/>
              <a:t>дистанте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117E1A-E752-4B8C-AEAA-9C435AB4B7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>
              <a:buAutoNum type="arabicPeriod"/>
            </a:pPr>
            <a:r>
              <a:rPr lang="ru-RU" dirty="0"/>
              <a:t>Выделить ключевые предметные компетенции, которые ученик должен освоить за учебный год (ориентируемся на кодификаторы  ОГЭ, ЕГЭ)</a:t>
            </a:r>
          </a:p>
          <a:p>
            <a:pPr marL="457200" indent="-457200">
              <a:buAutoNum type="arabicPeriod"/>
            </a:pPr>
            <a:r>
              <a:rPr lang="ru-RU" dirty="0"/>
              <a:t>Распределить ключевые компетенции по тематическим разделам рабочей программы (интегрируем предметные с метапредметными)</a:t>
            </a:r>
          </a:p>
          <a:p>
            <a:pPr marL="457200" indent="-457200">
              <a:buAutoNum type="arabicPeriod"/>
            </a:pPr>
            <a:r>
              <a:rPr lang="ru-RU" dirty="0"/>
              <a:t>Подбираем или составляем оценочные инструменты, которые покажут вам, на каком уровне ученик освоил ключевые компетенции по окончании каждого тематического раздела</a:t>
            </a:r>
          </a:p>
          <a:p>
            <a:pPr marL="457200" indent="-457200">
              <a:buAutoNum type="arabicPeriod"/>
            </a:pPr>
            <a:r>
              <a:rPr lang="ru-RU" dirty="0"/>
              <a:t>Подбираем электронные ресурсы (асинхронный </a:t>
            </a:r>
            <a:r>
              <a:rPr lang="ru-RU" dirty="0" err="1"/>
              <a:t>дистант</a:t>
            </a:r>
            <a:r>
              <a:rPr lang="ru-RU" dirty="0"/>
              <a:t>) для освоения выделенных компетенций; составляем навигатор для ученика</a:t>
            </a:r>
          </a:p>
          <a:p>
            <a:pPr marL="457200" indent="-457200">
              <a:buAutoNum type="arabicPeriod"/>
            </a:pPr>
            <a:r>
              <a:rPr lang="ru-RU" dirty="0"/>
              <a:t>Используем синхронный </a:t>
            </a:r>
            <a:r>
              <a:rPr lang="ru-RU" dirty="0" err="1"/>
              <a:t>дистант</a:t>
            </a:r>
            <a:r>
              <a:rPr lang="ru-RU" dirty="0"/>
              <a:t> для погружения в тему; обратной связи и корректировки самостоятельного опыта</a:t>
            </a:r>
          </a:p>
          <a:p>
            <a:pPr marL="457200" indent="-4572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6992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5E007-08AF-491C-86B4-D70670EF7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Принципы смешанного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B76D7AF-51DA-4F92-B89E-0C20C880B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Фокусировка на ключевых предметных компетенция с их разворотом в социальные практики</a:t>
            </a:r>
          </a:p>
          <a:p>
            <a:pPr marL="0" indent="0">
              <a:buNone/>
            </a:pPr>
            <a:r>
              <a:rPr lang="ru-RU" dirty="0"/>
              <a:t>Проектный подход</a:t>
            </a:r>
          </a:p>
          <a:p>
            <a:pPr marL="0" indent="0">
              <a:buNone/>
            </a:pPr>
            <a:r>
              <a:rPr lang="ru-RU" dirty="0"/>
              <a:t>Персонализация форматов</a:t>
            </a:r>
          </a:p>
          <a:p>
            <a:pPr marL="0" indent="0">
              <a:buNone/>
            </a:pPr>
            <a:r>
              <a:rPr lang="ru-RU" dirty="0"/>
              <a:t>Индивидуализация содержания</a:t>
            </a:r>
          </a:p>
          <a:p>
            <a:pPr marL="0" indent="0">
              <a:buNone/>
            </a:pPr>
            <a:r>
              <a:rPr lang="ru-RU" dirty="0"/>
              <a:t>Делегирование ответственности ученику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8053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AD3317-BC29-45D7-A3BE-CDF7AC6E26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Готовая рабочая программа курса «Индивидуальный проект»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9A79BA-648A-4F51-B86E-E43173307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/>
                </a:solidFill>
              </a:rPr>
              <a:t>Главная страница - Кнопка «Материалы» - Раздел «Проектная деятельность учащихся»</a:t>
            </a:r>
          </a:p>
          <a:p>
            <a:pPr marL="0" indent="0"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 составлении Программы использованы: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учебное пособие «Индивидуальный проект»//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Половкова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М.В.,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Майсак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М.В, </a:t>
            </a:r>
            <a:r>
              <a:rPr lang="ru-RU" sz="21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Половкова</a:t>
            </a:r>
            <a:r>
              <a:rPr lang="ru-RU" sz="21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Т.В. – М.: Изд-во Просвещение, 2019 г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УМК «Основы проектной деятельности.5-9 классы»// Голуб Г.Б., Перелыгина Е.А.,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Чуракова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О.В. – Самара, 2010 г.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методическое пособие «Исследовательская деятельность учащихся в профильной школе»// Б.А.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Татьянкин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О.Ю. Макаренков, Т.В. Иванникова, И.С. Мартынова, Л.В. Зуева/под ред. Б.А. </a:t>
            </a:r>
            <a:r>
              <a:rPr lang="ru-RU" sz="21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Татьянкина</a:t>
            </a: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М.: «5 за знания», 2007 г.</a:t>
            </a:r>
          </a:p>
          <a:p>
            <a:pPr indent="0" algn="just">
              <a:lnSpc>
                <a:spcPct val="115000"/>
              </a:lnSpc>
              <a:buNone/>
            </a:pPr>
            <a:r>
              <a:rPr lang="ru-RU" sz="2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веб-проект «Атлас новых профессий» </a:t>
            </a:r>
            <a:r>
              <a:rPr lang="ru-RU" sz="2100" u="sng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http://atlas100.ru/</a:t>
            </a:r>
            <a:endParaRPr lang="ru-RU" sz="2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093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264DE1C9-C5D3-4CEE-ADFA-25E107B9A80D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1295400" y="986589"/>
          <a:ext cx="9601200" cy="51517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05763">
                  <a:extLst>
                    <a:ext uri="{9D8B030D-6E8A-4147-A177-3AD203B41FA5}">
                      <a16:colId xmlns:a16="http://schemas.microsoft.com/office/drawing/2014/main" val="3111918965"/>
                    </a:ext>
                  </a:extLst>
                </a:gridCol>
                <a:gridCol w="1828069">
                  <a:extLst>
                    <a:ext uri="{9D8B030D-6E8A-4147-A177-3AD203B41FA5}">
                      <a16:colId xmlns:a16="http://schemas.microsoft.com/office/drawing/2014/main" val="745737800"/>
                    </a:ext>
                  </a:extLst>
                </a:gridCol>
                <a:gridCol w="1171346">
                  <a:extLst>
                    <a:ext uri="{9D8B030D-6E8A-4147-A177-3AD203B41FA5}">
                      <a16:colId xmlns:a16="http://schemas.microsoft.com/office/drawing/2014/main" val="301468074"/>
                    </a:ext>
                  </a:extLst>
                </a:gridCol>
                <a:gridCol w="1300003">
                  <a:extLst>
                    <a:ext uri="{9D8B030D-6E8A-4147-A177-3AD203B41FA5}">
                      <a16:colId xmlns:a16="http://schemas.microsoft.com/office/drawing/2014/main" val="1535825978"/>
                    </a:ext>
                  </a:extLst>
                </a:gridCol>
                <a:gridCol w="1924080">
                  <a:extLst>
                    <a:ext uri="{9D8B030D-6E8A-4147-A177-3AD203B41FA5}">
                      <a16:colId xmlns:a16="http://schemas.microsoft.com/office/drawing/2014/main" val="2806364287"/>
                    </a:ext>
                  </a:extLst>
                </a:gridCol>
                <a:gridCol w="1298082">
                  <a:extLst>
                    <a:ext uri="{9D8B030D-6E8A-4147-A177-3AD203B41FA5}">
                      <a16:colId xmlns:a16="http://schemas.microsoft.com/office/drawing/2014/main" val="793786150"/>
                    </a:ext>
                  </a:extLst>
                </a:gridCol>
                <a:gridCol w="773857">
                  <a:extLst>
                    <a:ext uri="{9D8B030D-6E8A-4147-A177-3AD203B41FA5}">
                      <a16:colId xmlns:a16="http://schemas.microsoft.com/office/drawing/2014/main" val="2433528451"/>
                    </a:ext>
                  </a:extLst>
                </a:gridCol>
              </a:tblGrid>
              <a:tr h="4657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Проекты в жизни и профессиональной деятельности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(2 ч.)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Проектный метод – как средство освоения окружающего мира. Основные характеристики проектного метода. Выводы из опыта проектной деятельности в 4-9-х классах. Требования к проектной компетенции со стороны современных работодателей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Готовность к выбору профессии.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Самоидентификация посредством личностно и общественно значимой деятельности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Межпредметное понятие «метод».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Познавательные УУД: готовность и способность к самостоятельной информационно-познавательной деятельности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рефлексировать имеющийся опыт проектной деятельности;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искать и приводить примеры востребованности проектной компетенции в описании вакансий на рынке труда;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</a:rPr>
                        <a:t>- составлять описание вакансии под одну из профессий, включенных в Атлас будущих профессий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- использовать архивные материалы для поиска исторических аналогов проектной компетенции при приеме сотрудников на работу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</a:rPr>
                        <a:t>№ 1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232" marR="61232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2653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04701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79"/>
          <p:cNvSpPr txBox="1"/>
          <p:nvPr/>
        </p:nvSpPr>
        <p:spPr>
          <a:xfrm>
            <a:off x="641803" y="886378"/>
            <a:ext cx="4913297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ru-RU" sz="4800" dirty="0">
                <a:solidFill>
                  <a:schemeClr val="tx2"/>
                </a:solidFill>
                <a:latin typeface="+mj-lt"/>
                <a:ea typeface="Lato" pitchFamily="34" charset="0"/>
                <a:cs typeface="Lato" pitchFamily="34" charset="0"/>
              </a:rPr>
              <a:t>Установки</a:t>
            </a:r>
            <a:endParaRPr lang="id-ID" sz="4800" dirty="0">
              <a:solidFill>
                <a:schemeClr val="tx2"/>
              </a:solidFill>
              <a:latin typeface="+mj-lt"/>
              <a:ea typeface="Lato" pitchFamily="34" charset="0"/>
              <a:cs typeface="Lato" pitchFamily="34" charset="0"/>
            </a:endParaRPr>
          </a:p>
        </p:txBody>
      </p:sp>
      <p:grpSp>
        <p:nvGrpSpPr>
          <p:cNvPr id="282" name="Group 1"/>
          <p:cNvGrpSpPr/>
          <p:nvPr/>
        </p:nvGrpSpPr>
        <p:grpSpPr>
          <a:xfrm>
            <a:off x="5219700" y="793915"/>
            <a:ext cx="1828801" cy="120485"/>
            <a:chOff x="10866255" y="8448874"/>
            <a:chExt cx="2738812" cy="73150"/>
          </a:xfrm>
        </p:grpSpPr>
        <p:sp>
          <p:nvSpPr>
            <p:cNvPr id="283" name="Rectangle 11"/>
            <p:cNvSpPr/>
            <p:nvPr/>
          </p:nvSpPr>
          <p:spPr>
            <a:xfrm flipV="1">
              <a:off x="10866255" y="8448874"/>
              <a:ext cx="407521" cy="7315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4" name="Rectangle 12"/>
            <p:cNvSpPr/>
            <p:nvPr/>
          </p:nvSpPr>
          <p:spPr>
            <a:xfrm flipV="1">
              <a:off x="11330497" y="8448874"/>
              <a:ext cx="407521" cy="7315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5" name="Rectangle 13"/>
            <p:cNvSpPr/>
            <p:nvPr/>
          </p:nvSpPr>
          <p:spPr>
            <a:xfrm flipV="1">
              <a:off x="11809200" y="8448874"/>
              <a:ext cx="407521" cy="7315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6" name="Rectangle 14"/>
            <p:cNvSpPr/>
            <p:nvPr/>
          </p:nvSpPr>
          <p:spPr>
            <a:xfrm flipV="1">
              <a:off x="12273541" y="8448874"/>
              <a:ext cx="407521" cy="7315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7" name="Rectangle 15"/>
            <p:cNvSpPr/>
            <p:nvPr/>
          </p:nvSpPr>
          <p:spPr>
            <a:xfrm flipV="1">
              <a:off x="12737783" y="8448874"/>
              <a:ext cx="407521" cy="73150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  <p:sp>
          <p:nvSpPr>
            <p:cNvPr id="288" name="Rectangle 16"/>
            <p:cNvSpPr/>
            <p:nvPr/>
          </p:nvSpPr>
          <p:spPr>
            <a:xfrm flipV="1">
              <a:off x="13197546" y="8448874"/>
              <a:ext cx="407521" cy="731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/>
            </a:p>
          </p:txBody>
        </p:sp>
      </p:grpSp>
      <p:grpSp>
        <p:nvGrpSpPr>
          <p:cNvPr id="5" name="กลุ่ม 4"/>
          <p:cNvGrpSpPr/>
          <p:nvPr/>
        </p:nvGrpSpPr>
        <p:grpSpPr>
          <a:xfrm>
            <a:off x="2854785" y="4657503"/>
            <a:ext cx="3589043" cy="1668305"/>
            <a:chOff x="4379039" y="9541191"/>
            <a:chExt cx="7178086" cy="3336609"/>
          </a:xfrm>
        </p:grpSpPr>
        <p:sp>
          <p:nvSpPr>
            <p:cNvPr id="112" name="Freeform 6"/>
            <p:cNvSpPr>
              <a:spLocks/>
            </p:cNvSpPr>
            <p:nvPr/>
          </p:nvSpPr>
          <p:spPr bwMode="auto">
            <a:xfrm>
              <a:off x="4379039" y="9541191"/>
              <a:ext cx="7178086" cy="3336609"/>
            </a:xfrm>
            <a:custGeom>
              <a:avLst/>
              <a:gdLst>
                <a:gd name="T0" fmla="*/ 0 w 441"/>
                <a:gd name="T1" fmla="*/ 102 h 205"/>
                <a:gd name="T2" fmla="*/ 0 w 441"/>
                <a:gd name="T3" fmla="*/ 100 h 205"/>
                <a:gd name="T4" fmla="*/ 103 w 441"/>
                <a:gd name="T5" fmla="*/ 0 h 205"/>
                <a:gd name="T6" fmla="*/ 184 w 441"/>
                <a:gd name="T7" fmla="*/ 39 h 205"/>
                <a:gd name="T8" fmla="*/ 254 w 441"/>
                <a:gd name="T9" fmla="*/ 94 h 205"/>
                <a:gd name="T10" fmla="*/ 354 w 441"/>
                <a:gd name="T11" fmla="*/ 86 h 205"/>
                <a:gd name="T12" fmla="*/ 402 w 441"/>
                <a:gd name="T13" fmla="*/ 63 h 205"/>
                <a:gd name="T14" fmla="*/ 441 w 441"/>
                <a:gd name="T15" fmla="*/ 102 h 205"/>
                <a:gd name="T16" fmla="*/ 441 w 441"/>
                <a:gd name="T17" fmla="*/ 102 h 205"/>
                <a:gd name="T18" fmla="*/ 441 w 441"/>
                <a:gd name="T19" fmla="*/ 102 h 205"/>
                <a:gd name="T20" fmla="*/ 402 w 441"/>
                <a:gd name="T21" fmla="*/ 141 h 205"/>
                <a:gd name="T22" fmla="*/ 354 w 441"/>
                <a:gd name="T23" fmla="*/ 118 h 205"/>
                <a:gd name="T24" fmla="*/ 254 w 441"/>
                <a:gd name="T25" fmla="*/ 110 h 205"/>
                <a:gd name="T26" fmla="*/ 184 w 441"/>
                <a:gd name="T27" fmla="*/ 166 h 205"/>
                <a:gd name="T28" fmla="*/ 103 w 441"/>
                <a:gd name="T29" fmla="*/ 205 h 205"/>
                <a:gd name="T30" fmla="*/ 0 w 441"/>
                <a:gd name="T31" fmla="*/ 104 h 205"/>
                <a:gd name="T32" fmla="*/ 0 w 441"/>
                <a:gd name="T33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205">
                  <a:moveTo>
                    <a:pt x="0" y="102"/>
                  </a:moveTo>
                  <a:cubicBezTo>
                    <a:pt x="0" y="101"/>
                    <a:pt x="0" y="101"/>
                    <a:pt x="0" y="100"/>
                  </a:cubicBezTo>
                  <a:cubicBezTo>
                    <a:pt x="1" y="44"/>
                    <a:pt x="47" y="0"/>
                    <a:pt x="103" y="0"/>
                  </a:cubicBezTo>
                  <a:cubicBezTo>
                    <a:pt x="136" y="0"/>
                    <a:pt x="165" y="15"/>
                    <a:pt x="184" y="39"/>
                  </a:cubicBezTo>
                  <a:cubicBezTo>
                    <a:pt x="212" y="75"/>
                    <a:pt x="229" y="89"/>
                    <a:pt x="254" y="94"/>
                  </a:cubicBezTo>
                  <a:cubicBezTo>
                    <a:pt x="288" y="102"/>
                    <a:pt x="323" y="101"/>
                    <a:pt x="354" y="86"/>
                  </a:cubicBezTo>
                  <a:cubicBezTo>
                    <a:pt x="371" y="78"/>
                    <a:pt x="383" y="63"/>
                    <a:pt x="402" y="63"/>
                  </a:cubicBezTo>
                  <a:cubicBezTo>
                    <a:pt x="423" y="63"/>
                    <a:pt x="441" y="80"/>
                    <a:pt x="441" y="102"/>
                  </a:cubicBezTo>
                  <a:cubicBezTo>
                    <a:pt x="441" y="102"/>
                    <a:pt x="441" y="102"/>
                    <a:pt x="441" y="102"/>
                  </a:cubicBezTo>
                  <a:cubicBezTo>
                    <a:pt x="441" y="102"/>
                    <a:pt x="441" y="102"/>
                    <a:pt x="441" y="102"/>
                  </a:cubicBezTo>
                  <a:cubicBezTo>
                    <a:pt x="441" y="124"/>
                    <a:pt x="423" y="141"/>
                    <a:pt x="402" y="141"/>
                  </a:cubicBezTo>
                  <a:cubicBezTo>
                    <a:pt x="383" y="141"/>
                    <a:pt x="371" y="127"/>
                    <a:pt x="354" y="118"/>
                  </a:cubicBezTo>
                  <a:cubicBezTo>
                    <a:pt x="323" y="104"/>
                    <a:pt x="288" y="103"/>
                    <a:pt x="254" y="110"/>
                  </a:cubicBezTo>
                  <a:cubicBezTo>
                    <a:pt x="229" y="115"/>
                    <a:pt x="212" y="129"/>
                    <a:pt x="184" y="166"/>
                  </a:cubicBezTo>
                  <a:cubicBezTo>
                    <a:pt x="165" y="189"/>
                    <a:pt x="136" y="205"/>
                    <a:pt x="103" y="205"/>
                  </a:cubicBezTo>
                  <a:cubicBezTo>
                    <a:pt x="47" y="205"/>
                    <a:pt x="1" y="160"/>
                    <a:pt x="0" y="104"/>
                  </a:cubicBezTo>
                  <a:cubicBezTo>
                    <a:pt x="0" y="104"/>
                    <a:pt x="0" y="103"/>
                    <a:pt x="0" y="1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13" name="Oval 14"/>
            <p:cNvSpPr>
              <a:spLocks noChangeArrowheads="1"/>
            </p:cNvSpPr>
            <p:nvPr/>
          </p:nvSpPr>
          <p:spPr bwMode="auto">
            <a:xfrm>
              <a:off x="4683971" y="9803765"/>
              <a:ext cx="2778710" cy="277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24" name="TextBox 123"/>
            <p:cNvSpPr txBox="1"/>
            <p:nvPr/>
          </p:nvSpPr>
          <p:spPr bwMode="auto">
            <a:xfrm>
              <a:off x="4711317" y="10972801"/>
              <a:ext cx="2831546" cy="10464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217">
                <a:defRPr/>
              </a:pPr>
              <a:r>
                <a:rPr lang="ru-RU" sz="14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Оперативное </a:t>
              </a:r>
            </a:p>
            <a:p>
              <a:pPr algn="ctr" defTabSz="914217">
                <a:defRPr/>
              </a:pPr>
              <a:r>
                <a:rPr lang="ru-RU" sz="1400" b="1" dirty="0">
                  <a:solidFill>
                    <a:schemeClr val="accent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реагирование</a:t>
              </a:r>
              <a:endParaRPr lang="id-ID" sz="1400" b="1" dirty="0">
                <a:solidFill>
                  <a:schemeClr val="accent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8" name="Freeform 11"/>
            <p:cNvSpPr>
              <a:spLocks noEditPoints="1"/>
            </p:cNvSpPr>
            <p:nvPr/>
          </p:nvSpPr>
          <p:spPr bwMode="auto">
            <a:xfrm>
              <a:off x="5770562" y="10231841"/>
              <a:ext cx="523875" cy="649288"/>
            </a:xfrm>
            <a:custGeom>
              <a:avLst/>
              <a:gdLst>
                <a:gd name="T0" fmla="*/ 55 w 55"/>
                <a:gd name="T1" fmla="*/ 67 h 68"/>
                <a:gd name="T2" fmla="*/ 51 w 55"/>
                <a:gd name="T3" fmla="*/ 47 h 68"/>
                <a:gd name="T4" fmla="*/ 51 w 55"/>
                <a:gd name="T5" fmla="*/ 47 h 68"/>
                <a:gd name="T6" fmla="*/ 51 w 55"/>
                <a:gd name="T7" fmla="*/ 47 h 68"/>
                <a:gd name="T8" fmla="*/ 51 w 55"/>
                <a:gd name="T9" fmla="*/ 47 h 68"/>
                <a:gd name="T10" fmla="*/ 51 w 55"/>
                <a:gd name="T11" fmla="*/ 47 h 68"/>
                <a:gd name="T12" fmla="*/ 19 w 55"/>
                <a:gd name="T13" fmla="*/ 6 h 68"/>
                <a:gd name="T14" fmla="*/ 19 w 55"/>
                <a:gd name="T15" fmla="*/ 6 h 68"/>
                <a:gd name="T16" fmla="*/ 8 w 55"/>
                <a:gd name="T17" fmla="*/ 3 h 68"/>
                <a:gd name="T18" fmla="*/ 4 w 55"/>
                <a:gd name="T19" fmla="*/ 6 h 68"/>
                <a:gd name="T20" fmla="*/ 3 w 55"/>
                <a:gd name="T21" fmla="*/ 18 h 68"/>
                <a:gd name="T22" fmla="*/ 35 w 55"/>
                <a:gd name="T23" fmla="*/ 59 h 68"/>
                <a:gd name="T24" fmla="*/ 35 w 55"/>
                <a:gd name="T25" fmla="*/ 59 h 68"/>
                <a:gd name="T26" fmla="*/ 35 w 55"/>
                <a:gd name="T27" fmla="*/ 59 h 68"/>
                <a:gd name="T28" fmla="*/ 35 w 55"/>
                <a:gd name="T29" fmla="*/ 59 h 68"/>
                <a:gd name="T30" fmla="*/ 35 w 55"/>
                <a:gd name="T31" fmla="*/ 59 h 68"/>
                <a:gd name="T32" fmla="*/ 53 w 55"/>
                <a:gd name="T33" fmla="*/ 68 h 68"/>
                <a:gd name="T34" fmla="*/ 54 w 55"/>
                <a:gd name="T35" fmla="*/ 68 h 68"/>
                <a:gd name="T36" fmla="*/ 55 w 55"/>
                <a:gd name="T37" fmla="*/ 68 h 68"/>
                <a:gd name="T38" fmla="*/ 55 w 55"/>
                <a:gd name="T39" fmla="*/ 67 h 68"/>
                <a:gd name="T40" fmla="*/ 5 w 55"/>
                <a:gd name="T41" fmla="*/ 8 h 68"/>
                <a:gd name="T42" fmla="*/ 9 w 55"/>
                <a:gd name="T43" fmla="*/ 5 h 68"/>
                <a:gd name="T44" fmla="*/ 17 w 55"/>
                <a:gd name="T45" fmla="*/ 6 h 68"/>
                <a:gd name="T46" fmla="*/ 5 w 55"/>
                <a:gd name="T47" fmla="*/ 16 h 68"/>
                <a:gd name="T48" fmla="*/ 5 w 55"/>
                <a:gd name="T49" fmla="*/ 8 h 68"/>
                <a:gd name="T50" fmla="*/ 6 w 55"/>
                <a:gd name="T51" fmla="*/ 18 h 68"/>
                <a:gd name="T52" fmla="*/ 18 w 55"/>
                <a:gd name="T53" fmla="*/ 8 h 68"/>
                <a:gd name="T54" fmla="*/ 39 w 55"/>
                <a:gd name="T55" fmla="*/ 35 h 68"/>
                <a:gd name="T56" fmla="*/ 27 w 55"/>
                <a:gd name="T57" fmla="*/ 45 h 68"/>
                <a:gd name="T58" fmla="*/ 6 w 55"/>
                <a:gd name="T59" fmla="*/ 18 h 68"/>
                <a:gd name="T60" fmla="*/ 28 w 55"/>
                <a:gd name="T61" fmla="*/ 47 h 68"/>
                <a:gd name="T62" fmla="*/ 41 w 55"/>
                <a:gd name="T63" fmla="*/ 37 h 68"/>
                <a:gd name="T64" fmla="*/ 48 w 55"/>
                <a:gd name="T65" fmla="*/ 47 h 68"/>
                <a:gd name="T66" fmla="*/ 36 w 55"/>
                <a:gd name="T67" fmla="*/ 57 h 68"/>
                <a:gd name="T68" fmla="*/ 28 w 55"/>
                <a:gd name="T69" fmla="*/ 47 h 68"/>
                <a:gd name="T70" fmla="*/ 38 w 55"/>
                <a:gd name="T71" fmla="*/ 58 h 68"/>
                <a:gd name="T72" fmla="*/ 49 w 55"/>
                <a:gd name="T73" fmla="*/ 49 h 68"/>
                <a:gd name="T74" fmla="*/ 52 w 55"/>
                <a:gd name="T75" fmla="*/ 65 h 68"/>
                <a:gd name="T76" fmla="*/ 38 w 55"/>
                <a:gd name="T77" fmla="*/ 5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5" h="68">
                  <a:moveTo>
                    <a:pt x="55" y="67"/>
                  </a:move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6" y="2"/>
                    <a:pt x="11" y="0"/>
                    <a:pt x="8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0" y="9"/>
                    <a:pt x="0" y="14"/>
                    <a:pt x="3" y="18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53" y="68"/>
                    <a:pt x="54" y="68"/>
                    <a:pt x="54" y="68"/>
                  </a:cubicBezTo>
                  <a:cubicBezTo>
                    <a:pt x="54" y="68"/>
                    <a:pt x="54" y="68"/>
                    <a:pt x="55" y="68"/>
                  </a:cubicBezTo>
                  <a:cubicBezTo>
                    <a:pt x="55" y="68"/>
                    <a:pt x="55" y="67"/>
                    <a:pt x="55" y="67"/>
                  </a:cubicBezTo>
                  <a:close/>
                  <a:moveTo>
                    <a:pt x="5" y="8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1" y="3"/>
                    <a:pt x="14" y="4"/>
                    <a:pt x="17" y="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3" y="13"/>
                    <a:pt x="3" y="9"/>
                    <a:pt x="5" y="8"/>
                  </a:cubicBezTo>
                  <a:close/>
                  <a:moveTo>
                    <a:pt x="6" y="1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39" y="35"/>
                    <a:pt x="39" y="35"/>
                    <a:pt x="39" y="35"/>
                  </a:cubicBezTo>
                  <a:cubicBezTo>
                    <a:pt x="27" y="45"/>
                    <a:pt x="27" y="45"/>
                    <a:pt x="27" y="45"/>
                  </a:cubicBezTo>
                  <a:lnTo>
                    <a:pt x="6" y="18"/>
                  </a:lnTo>
                  <a:close/>
                  <a:moveTo>
                    <a:pt x="28" y="4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36" y="57"/>
                    <a:pt x="36" y="57"/>
                    <a:pt x="36" y="57"/>
                  </a:cubicBezTo>
                  <a:lnTo>
                    <a:pt x="28" y="47"/>
                  </a:lnTo>
                  <a:close/>
                  <a:moveTo>
                    <a:pt x="38" y="58"/>
                  </a:moveTo>
                  <a:cubicBezTo>
                    <a:pt x="49" y="49"/>
                    <a:pt x="49" y="49"/>
                    <a:pt x="49" y="49"/>
                  </a:cubicBezTo>
                  <a:cubicBezTo>
                    <a:pt x="52" y="65"/>
                    <a:pt x="52" y="65"/>
                    <a:pt x="52" y="65"/>
                  </a:cubicBezTo>
                  <a:lnTo>
                    <a:pt x="38" y="5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3" name="กลุ่ม 2"/>
          <p:cNvGrpSpPr/>
          <p:nvPr/>
        </p:nvGrpSpPr>
        <p:grpSpPr>
          <a:xfrm>
            <a:off x="5770472" y="2100830"/>
            <a:ext cx="3649345" cy="1668305"/>
            <a:chOff x="10213317" y="4459428"/>
            <a:chExt cx="7298689" cy="3336609"/>
          </a:xfrm>
        </p:grpSpPr>
        <p:sp>
          <p:nvSpPr>
            <p:cNvPr id="103" name="Freeform 7"/>
            <p:cNvSpPr>
              <a:spLocks/>
            </p:cNvSpPr>
            <p:nvPr/>
          </p:nvSpPr>
          <p:spPr bwMode="auto">
            <a:xfrm>
              <a:off x="10213317" y="4459428"/>
              <a:ext cx="7179153" cy="3336609"/>
            </a:xfrm>
            <a:custGeom>
              <a:avLst/>
              <a:gdLst>
                <a:gd name="T0" fmla="*/ 441 w 441"/>
                <a:gd name="T1" fmla="*/ 103 h 205"/>
                <a:gd name="T2" fmla="*/ 441 w 441"/>
                <a:gd name="T3" fmla="*/ 105 h 205"/>
                <a:gd name="T4" fmla="*/ 339 w 441"/>
                <a:gd name="T5" fmla="*/ 205 h 205"/>
                <a:gd name="T6" fmla="*/ 258 w 441"/>
                <a:gd name="T7" fmla="*/ 166 h 205"/>
                <a:gd name="T8" fmla="*/ 188 w 441"/>
                <a:gd name="T9" fmla="*/ 110 h 205"/>
                <a:gd name="T10" fmla="*/ 87 w 441"/>
                <a:gd name="T11" fmla="*/ 119 h 205"/>
                <a:gd name="T12" fmla="*/ 40 w 441"/>
                <a:gd name="T13" fmla="*/ 142 h 205"/>
                <a:gd name="T14" fmla="*/ 0 w 441"/>
                <a:gd name="T15" fmla="*/ 103 h 205"/>
                <a:gd name="T16" fmla="*/ 0 w 441"/>
                <a:gd name="T17" fmla="*/ 103 h 205"/>
                <a:gd name="T18" fmla="*/ 0 w 441"/>
                <a:gd name="T19" fmla="*/ 102 h 205"/>
                <a:gd name="T20" fmla="*/ 40 w 441"/>
                <a:gd name="T21" fmla="*/ 63 h 205"/>
                <a:gd name="T22" fmla="*/ 87 w 441"/>
                <a:gd name="T23" fmla="*/ 86 h 205"/>
                <a:gd name="T24" fmla="*/ 188 w 441"/>
                <a:gd name="T25" fmla="*/ 95 h 205"/>
                <a:gd name="T26" fmla="*/ 258 w 441"/>
                <a:gd name="T27" fmla="*/ 39 h 205"/>
                <a:gd name="T28" fmla="*/ 339 w 441"/>
                <a:gd name="T29" fmla="*/ 0 h 205"/>
                <a:gd name="T30" fmla="*/ 441 w 441"/>
                <a:gd name="T31" fmla="*/ 100 h 205"/>
                <a:gd name="T32" fmla="*/ 441 w 441"/>
                <a:gd name="T33" fmla="*/ 1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205">
                  <a:moveTo>
                    <a:pt x="441" y="103"/>
                  </a:moveTo>
                  <a:cubicBezTo>
                    <a:pt x="441" y="103"/>
                    <a:pt x="441" y="104"/>
                    <a:pt x="441" y="105"/>
                  </a:cubicBezTo>
                  <a:cubicBezTo>
                    <a:pt x="440" y="160"/>
                    <a:pt x="395" y="205"/>
                    <a:pt x="339" y="205"/>
                  </a:cubicBezTo>
                  <a:cubicBezTo>
                    <a:pt x="306" y="205"/>
                    <a:pt x="277" y="190"/>
                    <a:pt x="258" y="166"/>
                  </a:cubicBezTo>
                  <a:cubicBezTo>
                    <a:pt x="229" y="130"/>
                    <a:pt x="213" y="116"/>
                    <a:pt x="188" y="110"/>
                  </a:cubicBezTo>
                  <a:cubicBezTo>
                    <a:pt x="153" y="103"/>
                    <a:pt x="118" y="104"/>
                    <a:pt x="87" y="119"/>
                  </a:cubicBezTo>
                  <a:cubicBezTo>
                    <a:pt x="71" y="127"/>
                    <a:pt x="58" y="142"/>
                    <a:pt x="40" y="142"/>
                  </a:cubicBezTo>
                  <a:cubicBezTo>
                    <a:pt x="18" y="142"/>
                    <a:pt x="1" y="124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81"/>
                    <a:pt x="18" y="63"/>
                    <a:pt x="40" y="63"/>
                  </a:cubicBezTo>
                  <a:cubicBezTo>
                    <a:pt x="58" y="63"/>
                    <a:pt x="71" y="78"/>
                    <a:pt x="87" y="86"/>
                  </a:cubicBezTo>
                  <a:cubicBezTo>
                    <a:pt x="118" y="101"/>
                    <a:pt x="153" y="102"/>
                    <a:pt x="188" y="95"/>
                  </a:cubicBezTo>
                  <a:cubicBezTo>
                    <a:pt x="213" y="89"/>
                    <a:pt x="229" y="75"/>
                    <a:pt x="258" y="39"/>
                  </a:cubicBezTo>
                  <a:cubicBezTo>
                    <a:pt x="277" y="15"/>
                    <a:pt x="306" y="0"/>
                    <a:pt x="339" y="0"/>
                  </a:cubicBezTo>
                  <a:cubicBezTo>
                    <a:pt x="395" y="0"/>
                    <a:pt x="440" y="45"/>
                    <a:pt x="441" y="100"/>
                  </a:cubicBezTo>
                  <a:cubicBezTo>
                    <a:pt x="441" y="101"/>
                    <a:pt x="441" y="102"/>
                    <a:pt x="441" y="10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04" name="Oval 14"/>
            <p:cNvSpPr>
              <a:spLocks noChangeArrowheads="1"/>
            </p:cNvSpPr>
            <p:nvPr/>
          </p:nvSpPr>
          <p:spPr bwMode="auto">
            <a:xfrm>
              <a:off x="14318435" y="4733404"/>
              <a:ext cx="2778710" cy="277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22" name="TextBox 121"/>
            <p:cNvSpPr txBox="1"/>
            <p:nvPr/>
          </p:nvSpPr>
          <p:spPr bwMode="auto">
            <a:xfrm>
              <a:off x="14096968" y="5791200"/>
              <a:ext cx="3415038" cy="67710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217">
                <a:defRPr/>
              </a:pPr>
              <a:r>
                <a:rPr lang="ru-RU" sz="1600" b="1" dirty="0" err="1">
                  <a:solidFill>
                    <a:srgbClr val="00B05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Самонаучение</a:t>
              </a:r>
              <a:r>
                <a:rPr lang="ru-RU" sz="1600" b="1" dirty="0">
                  <a:solidFill>
                    <a:srgbClr val="00B05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</a:t>
              </a:r>
              <a:endParaRPr lang="id-ID" sz="1600" b="1" dirty="0">
                <a:solidFill>
                  <a:srgbClr val="00B050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29" name="Freeform 94"/>
            <p:cNvSpPr>
              <a:spLocks noEditPoints="1"/>
            </p:cNvSpPr>
            <p:nvPr/>
          </p:nvSpPr>
          <p:spPr bwMode="auto">
            <a:xfrm>
              <a:off x="15341077" y="5149617"/>
              <a:ext cx="733425" cy="581025"/>
            </a:xfrm>
            <a:custGeom>
              <a:avLst/>
              <a:gdLst>
                <a:gd name="T0" fmla="*/ 76 w 77"/>
                <a:gd name="T1" fmla="*/ 8 h 61"/>
                <a:gd name="T2" fmla="*/ 75 w 77"/>
                <a:gd name="T3" fmla="*/ 7 h 61"/>
                <a:gd name="T4" fmla="*/ 75 w 77"/>
                <a:gd name="T5" fmla="*/ 7 h 61"/>
                <a:gd name="T6" fmla="*/ 71 w 77"/>
                <a:gd name="T7" fmla="*/ 7 h 61"/>
                <a:gd name="T8" fmla="*/ 71 w 77"/>
                <a:gd name="T9" fmla="*/ 1 h 61"/>
                <a:gd name="T10" fmla="*/ 69 w 77"/>
                <a:gd name="T11" fmla="*/ 0 h 61"/>
                <a:gd name="T12" fmla="*/ 67 w 77"/>
                <a:gd name="T13" fmla="*/ 0 h 61"/>
                <a:gd name="T14" fmla="*/ 38 w 77"/>
                <a:gd name="T15" fmla="*/ 5 h 61"/>
                <a:gd name="T16" fmla="*/ 10 w 77"/>
                <a:gd name="T17" fmla="*/ 0 h 61"/>
                <a:gd name="T18" fmla="*/ 8 w 77"/>
                <a:gd name="T19" fmla="*/ 0 h 61"/>
                <a:gd name="T20" fmla="*/ 6 w 77"/>
                <a:gd name="T21" fmla="*/ 1 h 61"/>
                <a:gd name="T22" fmla="*/ 6 w 77"/>
                <a:gd name="T23" fmla="*/ 7 h 61"/>
                <a:gd name="T24" fmla="*/ 2 w 77"/>
                <a:gd name="T25" fmla="*/ 7 h 61"/>
                <a:gd name="T26" fmla="*/ 1 w 77"/>
                <a:gd name="T27" fmla="*/ 8 h 61"/>
                <a:gd name="T28" fmla="*/ 0 w 77"/>
                <a:gd name="T29" fmla="*/ 9 h 61"/>
                <a:gd name="T30" fmla="*/ 0 w 77"/>
                <a:gd name="T31" fmla="*/ 53 h 61"/>
                <a:gd name="T32" fmla="*/ 2 w 77"/>
                <a:gd name="T33" fmla="*/ 55 h 61"/>
                <a:gd name="T34" fmla="*/ 4 w 77"/>
                <a:gd name="T35" fmla="*/ 55 h 61"/>
                <a:gd name="T36" fmla="*/ 35 w 77"/>
                <a:gd name="T37" fmla="*/ 60 h 61"/>
                <a:gd name="T38" fmla="*/ 36 w 77"/>
                <a:gd name="T39" fmla="*/ 61 h 61"/>
                <a:gd name="T40" fmla="*/ 41 w 77"/>
                <a:gd name="T41" fmla="*/ 61 h 61"/>
                <a:gd name="T42" fmla="*/ 42 w 77"/>
                <a:gd name="T43" fmla="*/ 60 h 61"/>
                <a:gd name="T44" fmla="*/ 73 w 77"/>
                <a:gd name="T45" fmla="*/ 55 h 61"/>
                <a:gd name="T46" fmla="*/ 75 w 77"/>
                <a:gd name="T47" fmla="*/ 55 h 61"/>
                <a:gd name="T48" fmla="*/ 77 w 77"/>
                <a:gd name="T49" fmla="*/ 53 h 61"/>
                <a:gd name="T50" fmla="*/ 77 w 77"/>
                <a:gd name="T51" fmla="*/ 9 h 61"/>
                <a:gd name="T52" fmla="*/ 76 w 77"/>
                <a:gd name="T53" fmla="*/ 8 h 61"/>
                <a:gd name="T54" fmla="*/ 3 w 77"/>
                <a:gd name="T55" fmla="*/ 52 h 61"/>
                <a:gd name="T56" fmla="*/ 3 w 77"/>
                <a:gd name="T57" fmla="*/ 10 h 61"/>
                <a:gd name="T58" fmla="*/ 6 w 77"/>
                <a:gd name="T59" fmla="*/ 10 h 61"/>
                <a:gd name="T60" fmla="*/ 6 w 77"/>
                <a:gd name="T61" fmla="*/ 52 h 61"/>
                <a:gd name="T62" fmla="*/ 4 w 77"/>
                <a:gd name="T63" fmla="*/ 52 h 61"/>
                <a:gd name="T64" fmla="*/ 3 w 77"/>
                <a:gd name="T65" fmla="*/ 52 h 61"/>
                <a:gd name="T66" fmla="*/ 9 w 77"/>
                <a:gd name="T67" fmla="*/ 52 h 61"/>
                <a:gd name="T68" fmla="*/ 9 w 77"/>
                <a:gd name="T69" fmla="*/ 9 h 61"/>
                <a:gd name="T70" fmla="*/ 9 w 77"/>
                <a:gd name="T71" fmla="*/ 9 h 61"/>
                <a:gd name="T72" fmla="*/ 9 w 77"/>
                <a:gd name="T73" fmla="*/ 3 h 61"/>
                <a:gd name="T74" fmla="*/ 10 w 77"/>
                <a:gd name="T75" fmla="*/ 3 h 61"/>
                <a:gd name="T76" fmla="*/ 37 w 77"/>
                <a:gd name="T77" fmla="*/ 8 h 61"/>
                <a:gd name="T78" fmla="*/ 37 w 77"/>
                <a:gd name="T79" fmla="*/ 57 h 61"/>
                <a:gd name="T80" fmla="*/ 9 w 77"/>
                <a:gd name="T81" fmla="*/ 52 h 61"/>
                <a:gd name="T82" fmla="*/ 40 w 77"/>
                <a:gd name="T83" fmla="*/ 57 h 61"/>
                <a:gd name="T84" fmla="*/ 40 w 77"/>
                <a:gd name="T85" fmla="*/ 8 h 61"/>
                <a:gd name="T86" fmla="*/ 67 w 77"/>
                <a:gd name="T87" fmla="*/ 3 h 61"/>
                <a:gd name="T88" fmla="*/ 68 w 77"/>
                <a:gd name="T89" fmla="*/ 3 h 61"/>
                <a:gd name="T90" fmla="*/ 68 w 77"/>
                <a:gd name="T91" fmla="*/ 9 h 61"/>
                <a:gd name="T92" fmla="*/ 68 w 77"/>
                <a:gd name="T93" fmla="*/ 52 h 61"/>
                <a:gd name="T94" fmla="*/ 40 w 77"/>
                <a:gd name="T95" fmla="*/ 57 h 61"/>
                <a:gd name="T96" fmla="*/ 74 w 77"/>
                <a:gd name="T97" fmla="*/ 52 h 61"/>
                <a:gd name="T98" fmla="*/ 73 w 77"/>
                <a:gd name="T99" fmla="*/ 52 h 61"/>
                <a:gd name="T100" fmla="*/ 71 w 77"/>
                <a:gd name="T101" fmla="*/ 52 h 61"/>
                <a:gd name="T102" fmla="*/ 71 w 77"/>
                <a:gd name="T103" fmla="*/ 10 h 61"/>
                <a:gd name="T104" fmla="*/ 74 w 77"/>
                <a:gd name="T105" fmla="*/ 10 h 61"/>
                <a:gd name="T106" fmla="*/ 74 w 77"/>
                <a:gd name="T107" fmla="*/ 52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" h="61">
                  <a:moveTo>
                    <a:pt x="76" y="8"/>
                  </a:moveTo>
                  <a:cubicBezTo>
                    <a:pt x="76" y="7"/>
                    <a:pt x="76" y="7"/>
                    <a:pt x="75" y="7"/>
                  </a:cubicBezTo>
                  <a:cubicBezTo>
                    <a:pt x="75" y="7"/>
                    <a:pt x="75" y="7"/>
                    <a:pt x="75" y="7"/>
                  </a:cubicBezTo>
                  <a:cubicBezTo>
                    <a:pt x="71" y="7"/>
                    <a:pt x="71" y="7"/>
                    <a:pt x="71" y="7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0"/>
                    <a:pt x="70" y="0"/>
                    <a:pt x="6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6" y="0"/>
                    <a:pt x="43" y="1"/>
                    <a:pt x="38" y="5"/>
                  </a:cubicBezTo>
                  <a:cubicBezTo>
                    <a:pt x="34" y="1"/>
                    <a:pt x="21" y="0"/>
                    <a:pt x="1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6" y="0"/>
                    <a:pt x="6" y="1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4"/>
                    <a:pt x="1" y="55"/>
                    <a:pt x="2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24" y="55"/>
                    <a:pt x="35" y="59"/>
                    <a:pt x="35" y="60"/>
                  </a:cubicBezTo>
                  <a:cubicBezTo>
                    <a:pt x="35" y="60"/>
                    <a:pt x="36" y="61"/>
                    <a:pt x="36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0"/>
                    <a:pt x="42" y="60"/>
                  </a:cubicBezTo>
                  <a:cubicBezTo>
                    <a:pt x="42" y="59"/>
                    <a:pt x="53" y="55"/>
                    <a:pt x="73" y="55"/>
                  </a:cubicBezTo>
                  <a:cubicBezTo>
                    <a:pt x="75" y="55"/>
                    <a:pt x="75" y="55"/>
                    <a:pt x="75" y="55"/>
                  </a:cubicBezTo>
                  <a:cubicBezTo>
                    <a:pt x="76" y="55"/>
                    <a:pt x="77" y="54"/>
                    <a:pt x="77" y="53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77" y="8"/>
                    <a:pt x="77" y="8"/>
                    <a:pt x="76" y="8"/>
                  </a:cubicBezTo>
                  <a:close/>
                  <a:moveTo>
                    <a:pt x="3" y="52"/>
                  </a:moveTo>
                  <a:cubicBezTo>
                    <a:pt x="3" y="10"/>
                    <a:pt x="3" y="10"/>
                    <a:pt x="3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2"/>
                    <a:pt x="4" y="52"/>
                    <a:pt x="4" y="52"/>
                  </a:cubicBezTo>
                  <a:lnTo>
                    <a:pt x="3" y="52"/>
                  </a:lnTo>
                  <a:close/>
                  <a:moveTo>
                    <a:pt x="9" y="52"/>
                  </a:moveTo>
                  <a:cubicBezTo>
                    <a:pt x="9" y="9"/>
                    <a:pt x="9" y="9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21" y="3"/>
                    <a:pt x="33" y="4"/>
                    <a:pt x="37" y="8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5" y="55"/>
                    <a:pt x="23" y="52"/>
                    <a:pt x="9" y="52"/>
                  </a:cubicBezTo>
                  <a:close/>
                  <a:moveTo>
                    <a:pt x="40" y="57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4" y="4"/>
                    <a:pt x="56" y="3"/>
                    <a:pt x="67" y="3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52"/>
                    <a:pt x="68" y="52"/>
                    <a:pt x="68" y="52"/>
                  </a:cubicBezTo>
                  <a:cubicBezTo>
                    <a:pt x="54" y="52"/>
                    <a:pt x="42" y="55"/>
                    <a:pt x="40" y="57"/>
                  </a:cubicBezTo>
                  <a:close/>
                  <a:moveTo>
                    <a:pt x="74" y="52"/>
                  </a:moveTo>
                  <a:cubicBezTo>
                    <a:pt x="73" y="52"/>
                    <a:pt x="73" y="52"/>
                    <a:pt x="73" y="52"/>
                  </a:cubicBezTo>
                  <a:cubicBezTo>
                    <a:pt x="72" y="52"/>
                    <a:pt x="72" y="52"/>
                    <a:pt x="71" y="52"/>
                  </a:cubicBezTo>
                  <a:cubicBezTo>
                    <a:pt x="71" y="10"/>
                    <a:pt x="71" y="10"/>
                    <a:pt x="71" y="10"/>
                  </a:cubicBezTo>
                  <a:cubicBezTo>
                    <a:pt x="74" y="10"/>
                    <a:pt x="74" y="10"/>
                    <a:pt x="74" y="10"/>
                  </a:cubicBezTo>
                  <a:lnTo>
                    <a:pt x="74" y="5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grpSp>
        <p:nvGrpSpPr>
          <p:cNvPr id="2" name="กลุ่ม 1"/>
          <p:cNvGrpSpPr/>
          <p:nvPr/>
        </p:nvGrpSpPr>
        <p:grpSpPr>
          <a:xfrm>
            <a:off x="2767485" y="2828703"/>
            <a:ext cx="3589043" cy="1668305"/>
            <a:chOff x="4204439" y="5883591"/>
            <a:chExt cx="7178086" cy="3336609"/>
          </a:xfrm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4204439" y="5883591"/>
              <a:ext cx="7178086" cy="3336609"/>
            </a:xfrm>
            <a:custGeom>
              <a:avLst/>
              <a:gdLst>
                <a:gd name="T0" fmla="*/ 0 w 441"/>
                <a:gd name="T1" fmla="*/ 102 h 205"/>
                <a:gd name="T2" fmla="*/ 0 w 441"/>
                <a:gd name="T3" fmla="*/ 100 h 205"/>
                <a:gd name="T4" fmla="*/ 103 w 441"/>
                <a:gd name="T5" fmla="*/ 0 h 205"/>
                <a:gd name="T6" fmla="*/ 184 w 441"/>
                <a:gd name="T7" fmla="*/ 39 h 205"/>
                <a:gd name="T8" fmla="*/ 254 w 441"/>
                <a:gd name="T9" fmla="*/ 94 h 205"/>
                <a:gd name="T10" fmla="*/ 354 w 441"/>
                <a:gd name="T11" fmla="*/ 86 h 205"/>
                <a:gd name="T12" fmla="*/ 402 w 441"/>
                <a:gd name="T13" fmla="*/ 63 h 205"/>
                <a:gd name="T14" fmla="*/ 441 w 441"/>
                <a:gd name="T15" fmla="*/ 102 h 205"/>
                <a:gd name="T16" fmla="*/ 441 w 441"/>
                <a:gd name="T17" fmla="*/ 102 h 205"/>
                <a:gd name="T18" fmla="*/ 441 w 441"/>
                <a:gd name="T19" fmla="*/ 102 h 205"/>
                <a:gd name="T20" fmla="*/ 402 w 441"/>
                <a:gd name="T21" fmla="*/ 141 h 205"/>
                <a:gd name="T22" fmla="*/ 354 w 441"/>
                <a:gd name="T23" fmla="*/ 118 h 205"/>
                <a:gd name="T24" fmla="*/ 254 w 441"/>
                <a:gd name="T25" fmla="*/ 110 h 205"/>
                <a:gd name="T26" fmla="*/ 184 w 441"/>
                <a:gd name="T27" fmla="*/ 166 h 205"/>
                <a:gd name="T28" fmla="*/ 103 w 441"/>
                <a:gd name="T29" fmla="*/ 205 h 205"/>
                <a:gd name="T30" fmla="*/ 0 w 441"/>
                <a:gd name="T31" fmla="*/ 104 h 205"/>
                <a:gd name="T32" fmla="*/ 0 w 441"/>
                <a:gd name="T33" fmla="*/ 102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205">
                  <a:moveTo>
                    <a:pt x="0" y="102"/>
                  </a:moveTo>
                  <a:cubicBezTo>
                    <a:pt x="0" y="101"/>
                    <a:pt x="0" y="101"/>
                    <a:pt x="0" y="100"/>
                  </a:cubicBezTo>
                  <a:cubicBezTo>
                    <a:pt x="1" y="44"/>
                    <a:pt x="47" y="0"/>
                    <a:pt x="103" y="0"/>
                  </a:cubicBezTo>
                  <a:cubicBezTo>
                    <a:pt x="136" y="0"/>
                    <a:pt x="165" y="15"/>
                    <a:pt x="184" y="39"/>
                  </a:cubicBezTo>
                  <a:cubicBezTo>
                    <a:pt x="212" y="75"/>
                    <a:pt x="229" y="89"/>
                    <a:pt x="254" y="94"/>
                  </a:cubicBezTo>
                  <a:cubicBezTo>
                    <a:pt x="288" y="102"/>
                    <a:pt x="323" y="101"/>
                    <a:pt x="354" y="86"/>
                  </a:cubicBezTo>
                  <a:cubicBezTo>
                    <a:pt x="371" y="78"/>
                    <a:pt x="383" y="63"/>
                    <a:pt x="402" y="63"/>
                  </a:cubicBezTo>
                  <a:cubicBezTo>
                    <a:pt x="423" y="63"/>
                    <a:pt x="441" y="80"/>
                    <a:pt x="441" y="102"/>
                  </a:cubicBezTo>
                  <a:cubicBezTo>
                    <a:pt x="441" y="102"/>
                    <a:pt x="441" y="102"/>
                    <a:pt x="441" y="102"/>
                  </a:cubicBezTo>
                  <a:cubicBezTo>
                    <a:pt x="441" y="102"/>
                    <a:pt x="441" y="102"/>
                    <a:pt x="441" y="102"/>
                  </a:cubicBezTo>
                  <a:cubicBezTo>
                    <a:pt x="441" y="124"/>
                    <a:pt x="423" y="141"/>
                    <a:pt x="402" y="141"/>
                  </a:cubicBezTo>
                  <a:cubicBezTo>
                    <a:pt x="383" y="141"/>
                    <a:pt x="371" y="127"/>
                    <a:pt x="354" y="118"/>
                  </a:cubicBezTo>
                  <a:cubicBezTo>
                    <a:pt x="323" y="104"/>
                    <a:pt x="288" y="103"/>
                    <a:pt x="254" y="110"/>
                  </a:cubicBezTo>
                  <a:cubicBezTo>
                    <a:pt x="229" y="115"/>
                    <a:pt x="212" y="129"/>
                    <a:pt x="184" y="166"/>
                  </a:cubicBezTo>
                  <a:cubicBezTo>
                    <a:pt x="165" y="189"/>
                    <a:pt x="136" y="205"/>
                    <a:pt x="103" y="205"/>
                  </a:cubicBezTo>
                  <a:cubicBezTo>
                    <a:pt x="47" y="205"/>
                    <a:pt x="1" y="160"/>
                    <a:pt x="0" y="104"/>
                  </a:cubicBezTo>
                  <a:cubicBezTo>
                    <a:pt x="0" y="104"/>
                    <a:pt x="0" y="103"/>
                    <a:pt x="0" y="1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98" name="Oval 14"/>
            <p:cNvSpPr>
              <a:spLocks noChangeArrowheads="1"/>
            </p:cNvSpPr>
            <p:nvPr/>
          </p:nvSpPr>
          <p:spPr bwMode="auto">
            <a:xfrm>
              <a:off x="4509371" y="6146165"/>
              <a:ext cx="2778710" cy="277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99" name="TextBox 98"/>
            <p:cNvSpPr txBox="1"/>
            <p:nvPr/>
          </p:nvSpPr>
          <p:spPr bwMode="auto">
            <a:xfrm>
              <a:off x="4311593" y="7105767"/>
              <a:ext cx="3174268" cy="10464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defTabSz="91421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Разрешенная</a:t>
              </a:r>
            </a:p>
            <a:p>
              <a:pPr algn="ctr" defTabSz="914217">
                <a:defRPr/>
              </a:pPr>
              <a:r>
                <a:rPr lang="ru-RU" sz="1400" b="1" dirty="0">
                  <a:solidFill>
                    <a:srgbClr val="C0000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вариативность</a:t>
              </a:r>
              <a:endParaRPr lang="id-ID" sz="1400" b="1" dirty="0">
                <a:solidFill>
                  <a:srgbClr val="C00000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130" name="กลุ่ม 129"/>
            <p:cNvGrpSpPr/>
            <p:nvPr/>
          </p:nvGrpSpPr>
          <p:grpSpPr>
            <a:xfrm>
              <a:off x="5541962" y="6446039"/>
              <a:ext cx="676275" cy="666750"/>
              <a:chOff x="18196309" y="10372670"/>
              <a:chExt cx="676275" cy="666750"/>
            </a:xfrm>
            <a:solidFill>
              <a:schemeClr val="accent3"/>
            </a:solidFill>
          </p:grpSpPr>
          <p:sp>
            <p:nvSpPr>
              <p:cNvPr id="131" name="Freeform 174"/>
              <p:cNvSpPr>
                <a:spLocks noEditPoints="1"/>
              </p:cNvSpPr>
              <p:nvPr/>
            </p:nvSpPr>
            <p:spPr bwMode="auto">
              <a:xfrm>
                <a:off x="18196309" y="10372670"/>
                <a:ext cx="676275" cy="666750"/>
              </a:xfrm>
              <a:custGeom>
                <a:avLst/>
                <a:gdLst>
                  <a:gd name="T0" fmla="*/ 36 w 71"/>
                  <a:gd name="T1" fmla="*/ 0 h 70"/>
                  <a:gd name="T2" fmla="*/ 0 w 71"/>
                  <a:gd name="T3" fmla="*/ 35 h 70"/>
                  <a:gd name="T4" fmla="*/ 36 w 71"/>
                  <a:gd name="T5" fmla="*/ 70 h 70"/>
                  <a:gd name="T6" fmla="*/ 71 w 71"/>
                  <a:gd name="T7" fmla="*/ 35 h 70"/>
                  <a:gd name="T8" fmla="*/ 36 w 71"/>
                  <a:gd name="T9" fmla="*/ 0 h 70"/>
                  <a:gd name="T10" fmla="*/ 36 w 71"/>
                  <a:gd name="T11" fmla="*/ 67 h 70"/>
                  <a:gd name="T12" fmla="*/ 4 w 71"/>
                  <a:gd name="T13" fmla="*/ 35 h 70"/>
                  <a:gd name="T14" fmla="*/ 36 w 71"/>
                  <a:gd name="T15" fmla="*/ 3 h 70"/>
                  <a:gd name="T16" fmla="*/ 67 w 71"/>
                  <a:gd name="T17" fmla="*/ 35 h 70"/>
                  <a:gd name="T18" fmla="*/ 36 w 71"/>
                  <a:gd name="T19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70">
                    <a:moveTo>
                      <a:pt x="36" y="0"/>
                    </a:moveTo>
                    <a:cubicBezTo>
                      <a:pt x="16" y="0"/>
                      <a:pt x="0" y="16"/>
                      <a:pt x="0" y="35"/>
                    </a:cubicBezTo>
                    <a:cubicBezTo>
                      <a:pt x="0" y="55"/>
                      <a:pt x="16" y="70"/>
                      <a:pt x="36" y="70"/>
                    </a:cubicBezTo>
                    <a:cubicBezTo>
                      <a:pt x="55" y="70"/>
                      <a:pt x="71" y="55"/>
                      <a:pt x="71" y="35"/>
                    </a:cubicBezTo>
                    <a:cubicBezTo>
                      <a:pt x="71" y="16"/>
                      <a:pt x="55" y="0"/>
                      <a:pt x="36" y="0"/>
                    </a:cubicBezTo>
                    <a:close/>
                    <a:moveTo>
                      <a:pt x="36" y="67"/>
                    </a:moveTo>
                    <a:cubicBezTo>
                      <a:pt x="18" y="67"/>
                      <a:pt x="4" y="53"/>
                      <a:pt x="4" y="35"/>
                    </a:cubicBezTo>
                    <a:cubicBezTo>
                      <a:pt x="4" y="18"/>
                      <a:pt x="18" y="3"/>
                      <a:pt x="36" y="3"/>
                    </a:cubicBezTo>
                    <a:cubicBezTo>
                      <a:pt x="53" y="3"/>
                      <a:pt x="67" y="18"/>
                      <a:pt x="67" y="35"/>
                    </a:cubicBezTo>
                    <a:cubicBezTo>
                      <a:pt x="67" y="53"/>
                      <a:pt x="53" y="67"/>
                      <a:pt x="36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32" name="Oval 175"/>
              <p:cNvSpPr>
                <a:spLocks noChangeArrowheads="1"/>
              </p:cNvSpPr>
              <p:nvPr/>
            </p:nvSpPr>
            <p:spPr bwMode="auto">
              <a:xfrm>
                <a:off x="18605884" y="10572695"/>
                <a:ext cx="57150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33" name="Oval 176"/>
              <p:cNvSpPr>
                <a:spLocks noChangeArrowheads="1"/>
              </p:cNvSpPr>
              <p:nvPr/>
            </p:nvSpPr>
            <p:spPr bwMode="auto">
              <a:xfrm>
                <a:off x="18405859" y="10572695"/>
                <a:ext cx="66675" cy="666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34" name="Freeform 177"/>
              <p:cNvSpPr>
                <a:spLocks/>
              </p:cNvSpPr>
              <p:nvPr/>
            </p:nvSpPr>
            <p:spPr bwMode="auto">
              <a:xfrm>
                <a:off x="18377284" y="10753670"/>
                <a:ext cx="314325" cy="142875"/>
              </a:xfrm>
              <a:custGeom>
                <a:avLst/>
                <a:gdLst>
                  <a:gd name="T0" fmla="*/ 32 w 33"/>
                  <a:gd name="T1" fmla="*/ 0 h 15"/>
                  <a:gd name="T2" fmla="*/ 30 w 33"/>
                  <a:gd name="T3" fmla="*/ 2 h 15"/>
                  <a:gd name="T4" fmla="*/ 17 w 33"/>
                  <a:gd name="T5" fmla="*/ 12 h 15"/>
                  <a:gd name="T6" fmla="*/ 4 w 33"/>
                  <a:gd name="T7" fmla="*/ 2 h 15"/>
                  <a:gd name="T8" fmla="*/ 2 w 33"/>
                  <a:gd name="T9" fmla="*/ 0 h 15"/>
                  <a:gd name="T10" fmla="*/ 0 w 33"/>
                  <a:gd name="T11" fmla="*/ 2 h 15"/>
                  <a:gd name="T12" fmla="*/ 17 w 33"/>
                  <a:gd name="T13" fmla="*/ 15 h 15"/>
                  <a:gd name="T14" fmla="*/ 33 w 33"/>
                  <a:gd name="T15" fmla="*/ 2 h 15"/>
                  <a:gd name="T16" fmla="*/ 32 w 33"/>
                  <a:gd name="T1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15">
                    <a:moveTo>
                      <a:pt x="32" y="0"/>
                    </a:moveTo>
                    <a:cubicBezTo>
                      <a:pt x="31" y="0"/>
                      <a:pt x="30" y="1"/>
                      <a:pt x="30" y="2"/>
                    </a:cubicBezTo>
                    <a:cubicBezTo>
                      <a:pt x="28" y="8"/>
                      <a:pt x="23" y="12"/>
                      <a:pt x="17" y="12"/>
                    </a:cubicBezTo>
                    <a:cubicBezTo>
                      <a:pt x="11" y="12"/>
                      <a:pt x="5" y="8"/>
                      <a:pt x="4" y="2"/>
                    </a:cubicBezTo>
                    <a:cubicBezTo>
                      <a:pt x="3" y="1"/>
                      <a:pt x="2" y="0"/>
                      <a:pt x="2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10"/>
                      <a:pt x="9" y="15"/>
                      <a:pt x="17" y="15"/>
                    </a:cubicBezTo>
                    <a:cubicBezTo>
                      <a:pt x="24" y="15"/>
                      <a:pt x="31" y="10"/>
                      <a:pt x="33" y="2"/>
                    </a:cubicBezTo>
                    <a:cubicBezTo>
                      <a:pt x="33" y="2"/>
                      <a:pt x="33" y="1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grpSp>
        <p:nvGrpSpPr>
          <p:cNvPr id="4" name="กลุ่ม 3"/>
          <p:cNvGrpSpPr/>
          <p:nvPr/>
        </p:nvGrpSpPr>
        <p:grpSpPr>
          <a:xfrm>
            <a:off x="5859224" y="3945421"/>
            <a:ext cx="3589577" cy="1668305"/>
            <a:chOff x="10387917" y="8117028"/>
            <a:chExt cx="7179153" cy="3336609"/>
          </a:xfrm>
        </p:grpSpPr>
        <p:sp>
          <p:nvSpPr>
            <p:cNvPr id="114" name="Freeform 7"/>
            <p:cNvSpPr>
              <a:spLocks/>
            </p:cNvSpPr>
            <p:nvPr/>
          </p:nvSpPr>
          <p:spPr bwMode="auto">
            <a:xfrm>
              <a:off x="10387917" y="8117028"/>
              <a:ext cx="7179153" cy="3336609"/>
            </a:xfrm>
            <a:custGeom>
              <a:avLst/>
              <a:gdLst>
                <a:gd name="T0" fmla="*/ 441 w 441"/>
                <a:gd name="T1" fmla="*/ 103 h 205"/>
                <a:gd name="T2" fmla="*/ 441 w 441"/>
                <a:gd name="T3" fmla="*/ 105 h 205"/>
                <a:gd name="T4" fmla="*/ 339 w 441"/>
                <a:gd name="T5" fmla="*/ 205 h 205"/>
                <a:gd name="T6" fmla="*/ 258 w 441"/>
                <a:gd name="T7" fmla="*/ 166 h 205"/>
                <a:gd name="T8" fmla="*/ 188 w 441"/>
                <a:gd name="T9" fmla="*/ 110 h 205"/>
                <a:gd name="T10" fmla="*/ 87 w 441"/>
                <a:gd name="T11" fmla="*/ 119 h 205"/>
                <a:gd name="T12" fmla="*/ 40 w 441"/>
                <a:gd name="T13" fmla="*/ 142 h 205"/>
                <a:gd name="T14" fmla="*/ 0 w 441"/>
                <a:gd name="T15" fmla="*/ 103 h 205"/>
                <a:gd name="T16" fmla="*/ 0 w 441"/>
                <a:gd name="T17" fmla="*/ 103 h 205"/>
                <a:gd name="T18" fmla="*/ 0 w 441"/>
                <a:gd name="T19" fmla="*/ 102 h 205"/>
                <a:gd name="T20" fmla="*/ 40 w 441"/>
                <a:gd name="T21" fmla="*/ 63 h 205"/>
                <a:gd name="T22" fmla="*/ 87 w 441"/>
                <a:gd name="T23" fmla="*/ 86 h 205"/>
                <a:gd name="T24" fmla="*/ 188 w 441"/>
                <a:gd name="T25" fmla="*/ 95 h 205"/>
                <a:gd name="T26" fmla="*/ 258 w 441"/>
                <a:gd name="T27" fmla="*/ 39 h 205"/>
                <a:gd name="T28" fmla="*/ 339 w 441"/>
                <a:gd name="T29" fmla="*/ 0 h 205"/>
                <a:gd name="T30" fmla="*/ 441 w 441"/>
                <a:gd name="T31" fmla="*/ 100 h 205"/>
                <a:gd name="T32" fmla="*/ 441 w 441"/>
                <a:gd name="T33" fmla="*/ 103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41" h="205">
                  <a:moveTo>
                    <a:pt x="441" y="103"/>
                  </a:moveTo>
                  <a:cubicBezTo>
                    <a:pt x="441" y="103"/>
                    <a:pt x="441" y="104"/>
                    <a:pt x="441" y="105"/>
                  </a:cubicBezTo>
                  <a:cubicBezTo>
                    <a:pt x="440" y="160"/>
                    <a:pt x="395" y="205"/>
                    <a:pt x="339" y="205"/>
                  </a:cubicBezTo>
                  <a:cubicBezTo>
                    <a:pt x="306" y="205"/>
                    <a:pt x="277" y="190"/>
                    <a:pt x="258" y="166"/>
                  </a:cubicBezTo>
                  <a:cubicBezTo>
                    <a:pt x="229" y="130"/>
                    <a:pt x="213" y="116"/>
                    <a:pt x="188" y="110"/>
                  </a:cubicBezTo>
                  <a:cubicBezTo>
                    <a:pt x="153" y="103"/>
                    <a:pt x="118" y="104"/>
                    <a:pt x="87" y="119"/>
                  </a:cubicBezTo>
                  <a:cubicBezTo>
                    <a:pt x="71" y="127"/>
                    <a:pt x="58" y="142"/>
                    <a:pt x="40" y="142"/>
                  </a:cubicBezTo>
                  <a:cubicBezTo>
                    <a:pt x="18" y="142"/>
                    <a:pt x="1" y="124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1" y="81"/>
                    <a:pt x="18" y="63"/>
                    <a:pt x="40" y="63"/>
                  </a:cubicBezTo>
                  <a:cubicBezTo>
                    <a:pt x="58" y="63"/>
                    <a:pt x="71" y="78"/>
                    <a:pt x="87" y="86"/>
                  </a:cubicBezTo>
                  <a:cubicBezTo>
                    <a:pt x="118" y="101"/>
                    <a:pt x="153" y="102"/>
                    <a:pt x="188" y="95"/>
                  </a:cubicBezTo>
                  <a:cubicBezTo>
                    <a:pt x="213" y="89"/>
                    <a:pt x="229" y="75"/>
                    <a:pt x="258" y="39"/>
                  </a:cubicBezTo>
                  <a:cubicBezTo>
                    <a:pt x="277" y="15"/>
                    <a:pt x="306" y="0"/>
                    <a:pt x="339" y="0"/>
                  </a:cubicBezTo>
                  <a:cubicBezTo>
                    <a:pt x="395" y="0"/>
                    <a:pt x="440" y="45"/>
                    <a:pt x="441" y="100"/>
                  </a:cubicBezTo>
                  <a:cubicBezTo>
                    <a:pt x="441" y="101"/>
                    <a:pt x="441" y="102"/>
                    <a:pt x="441" y="10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15" name="Oval 14"/>
            <p:cNvSpPr>
              <a:spLocks noChangeArrowheads="1"/>
            </p:cNvSpPr>
            <p:nvPr/>
          </p:nvSpPr>
          <p:spPr bwMode="auto">
            <a:xfrm>
              <a:off x="14493035" y="8391004"/>
              <a:ext cx="2778710" cy="27787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26" name="TextBox 125"/>
            <p:cNvSpPr txBox="1"/>
            <p:nvPr/>
          </p:nvSpPr>
          <p:spPr bwMode="auto">
            <a:xfrm>
              <a:off x="14656532" y="9448800"/>
              <a:ext cx="2600714" cy="104644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defTabSz="914217">
                <a:defRPr/>
              </a:pPr>
              <a:r>
                <a:rPr lang="ru-RU" sz="1400" b="1" dirty="0">
                  <a:solidFill>
                    <a:srgbClr val="FFC00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Извлечение </a:t>
              </a:r>
            </a:p>
            <a:p>
              <a:pPr algn="ctr" defTabSz="914217">
                <a:defRPr/>
              </a:pPr>
              <a:r>
                <a:rPr lang="ru-RU" sz="1400" b="1" dirty="0">
                  <a:solidFill>
                    <a:srgbClr val="FFC000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пользы</a:t>
              </a:r>
              <a:endParaRPr lang="id-ID" sz="1400" b="1" dirty="0">
                <a:solidFill>
                  <a:srgbClr val="FFC000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35" name="Freeform 191"/>
            <p:cNvSpPr>
              <a:spLocks noEditPoints="1"/>
            </p:cNvSpPr>
            <p:nvPr/>
          </p:nvSpPr>
          <p:spPr bwMode="auto">
            <a:xfrm>
              <a:off x="15610927" y="8826169"/>
              <a:ext cx="542925" cy="590550"/>
            </a:xfrm>
            <a:custGeom>
              <a:avLst/>
              <a:gdLst>
                <a:gd name="T0" fmla="*/ 34 w 57"/>
                <a:gd name="T1" fmla="*/ 0 h 62"/>
                <a:gd name="T2" fmla="*/ 32 w 57"/>
                <a:gd name="T3" fmla="*/ 10 h 62"/>
                <a:gd name="T4" fmla="*/ 30 w 57"/>
                <a:gd name="T5" fmla="*/ 25 h 62"/>
                <a:gd name="T6" fmla="*/ 28 w 57"/>
                <a:gd name="T7" fmla="*/ 25 h 62"/>
                <a:gd name="T8" fmla="*/ 24 w 57"/>
                <a:gd name="T9" fmla="*/ 25 h 62"/>
                <a:gd name="T10" fmla="*/ 24 w 57"/>
                <a:gd name="T11" fmla="*/ 2 h 62"/>
                <a:gd name="T12" fmla="*/ 1 w 57"/>
                <a:gd name="T13" fmla="*/ 0 h 62"/>
                <a:gd name="T14" fmla="*/ 0 w 57"/>
                <a:gd name="T15" fmla="*/ 10 h 62"/>
                <a:gd name="T16" fmla="*/ 0 w 57"/>
                <a:gd name="T17" fmla="*/ 28 h 62"/>
                <a:gd name="T18" fmla="*/ 8 w 57"/>
                <a:gd name="T19" fmla="*/ 60 h 62"/>
                <a:gd name="T20" fmla="*/ 27 w 57"/>
                <a:gd name="T21" fmla="*/ 62 h 62"/>
                <a:gd name="T22" fmla="*/ 30 w 57"/>
                <a:gd name="T23" fmla="*/ 62 h 62"/>
                <a:gd name="T24" fmla="*/ 48 w 57"/>
                <a:gd name="T25" fmla="*/ 60 h 62"/>
                <a:gd name="T26" fmla="*/ 56 w 57"/>
                <a:gd name="T27" fmla="*/ 28 h 62"/>
                <a:gd name="T28" fmla="*/ 57 w 57"/>
                <a:gd name="T29" fmla="*/ 10 h 62"/>
                <a:gd name="T30" fmla="*/ 55 w 57"/>
                <a:gd name="T31" fmla="*/ 0 h 62"/>
                <a:gd name="T32" fmla="*/ 21 w 57"/>
                <a:gd name="T33" fmla="*/ 4 h 62"/>
                <a:gd name="T34" fmla="*/ 3 w 57"/>
                <a:gd name="T35" fmla="*/ 9 h 62"/>
                <a:gd name="T36" fmla="*/ 10 w 57"/>
                <a:gd name="T37" fmla="*/ 48 h 62"/>
                <a:gd name="T38" fmla="*/ 3 w 57"/>
                <a:gd name="T39" fmla="*/ 12 h 62"/>
                <a:gd name="T40" fmla="*/ 10 w 57"/>
                <a:gd name="T41" fmla="*/ 48 h 62"/>
                <a:gd name="T42" fmla="*/ 12 w 57"/>
                <a:gd name="T43" fmla="*/ 59 h 62"/>
                <a:gd name="T44" fmla="*/ 25 w 57"/>
                <a:gd name="T45" fmla="*/ 54 h 62"/>
                <a:gd name="T46" fmla="*/ 25 w 57"/>
                <a:gd name="T47" fmla="*/ 43 h 62"/>
                <a:gd name="T48" fmla="*/ 13 w 57"/>
                <a:gd name="T49" fmla="*/ 50 h 62"/>
                <a:gd name="T50" fmla="*/ 21 w 57"/>
                <a:gd name="T51" fmla="*/ 12 h 62"/>
                <a:gd name="T52" fmla="*/ 22 w 57"/>
                <a:gd name="T53" fmla="*/ 29 h 62"/>
                <a:gd name="T54" fmla="*/ 25 w 57"/>
                <a:gd name="T55" fmla="*/ 36 h 62"/>
                <a:gd name="T56" fmla="*/ 31 w 57"/>
                <a:gd name="T57" fmla="*/ 29 h 62"/>
                <a:gd name="T58" fmla="*/ 36 w 57"/>
                <a:gd name="T59" fmla="*/ 27 h 62"/>
                <a:gd name="T60" fmla="*/ 43 w 57"/>
                <a:gd name="T61" fmla="*/ 12 h 62"/>
                <a:gd name="T62" fmla="*/ 31 w 57"/>
                <a:gd name="T63" fmla="*/ 50 h 62"/>
                <a:gd name="T64" fmla="*/ 25 w 57"/>
                <a:gd name="T65" fmla="*/ 43 h 62"/>
                <a:gd name="T66" fmla="*/ 31 w 57"/>
                <a:gd name="T67" fmla="*/ 59 h 62"/>
                <a:gd name="T68" fmla="*/ 45 w 57"/>
                <a:gd name="T69" fmla="*/ 54 h 62"/>
                <a:gd name="T70" fmla="*/ 53 w 57"/>
                <a:gd name="T71" fmla="*/ 27 h 62"/>
                <a:gd name="T72" fmla="*/ 46 w 57"/>
                <a:gd name="T73" fmla="*/ 12 h 62"/>
                <a:gd name="T74" fmla="*/ 53 w 57"/>
                <a:gd name="T75" fmla="*/ 27 h 62"/>
                <a:gd name="T76" fmla="*/ 36 w 57"/>
                <a:gd name="T77" fmla="*/ 9 h 62"/>
                <a:gd name="T78" fmla="*/ 53 w 57"/>
                <a:gd name="T79" fmla="*/ 4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" h="62">
                  <a:moveTo>
                    <a:pt x="5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33" y="0"/>
                    <a:pt x="32" y="1"/>
                    <a:pt x="32" y="2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4" y="25"/>
                    <a:pt x="24" y="25"/>
                    <a:pt x="24" y="2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1"/>
                    <a:pt x="23" y="0"/>
                    <a:pt x="2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8" y="61"/>
                    <a:pt x="9" y="62"/>
                    <a:pt x="10" y="62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7" y="62"/>
                    <a:pt x="28" y="62"/>
                    <a:pt x="28" y="61"/>
                  </a:cubicBezTo>
                  <a:cubicBezTo>
                    <a:pt x="28" y="62"/>
                    <a:pt x="29" y="62"/>
                    <a:pt x="30" y="62"/>
                  </a:cubicBezTo>
                  <a:cubicBezTo>
                    <a:pt x="46" y="62"/>
                    <a:pt x="46" y="62"/>
                    <a:pt x="46" y="62"/>
                  </a:cubicBezTo>
                  <a:cubicBezTo>
                    <a:pt x="47" y="62"/>
                    <a:pt x="48" y="61"/>
                    <a:pt x="48" y="60"/>
                  </a:cubicBezTo>
                  <a:cubicBezTo>
                    <a:pt x="48" y="52"/>
                    <a:pt x="48" y="52"/>
                    <a:pt x="48" y="52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56" y="27"/>
                    <a:pt x="57" y="27"/>
                    <a:pt x="57" y="27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2"/>
                    <a:pt x="57" y="2"/>
                    <a:pt x="57" y="2"/>
                  </a:cubicBezTo>
                  <a:cubicBezTo>
                    <a:pt x="57" y="1"/>
                    <a:pt x="56" y="0"/>
                    <a:pt x="55" y="0"/>
                  </a:cubicBezTo>
                  <a:close/>
                  <a:moveTo>
                    <a:pt x="3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3" y="9"/>
                    <a:pt x="3" y="9"/>
                    <a:pt x="3" y="9"/>
                  </a:cubicBezTo>
                  <a:lnTo>
                    <a:pt x="3" y="4"/>
                  </a:lnTo>
                  <a:close/>
                  <a:moveTo>
                    <a:pt x="10" y="48"/>
                  </a:moveTo>
                  <a:cubicBezTo>
                    <a:pt x="3" y="27"/>
                    <a:pt x="3" y="27"/>
                    <a:pt x="3" y="27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0" y="12"/>
                    <a:pt x="10" y="12"/>
                    <a:pt x="10" y="12"/>
                  </a:cubicBezTo>
                  <a:lnTo>
                    <a:pt x="10" y="48"/>
                  </a:lnTo>
                  <a:close/>
                  <a:moveTo>
                    <a:pt x="25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54"/>
                    <a:pt x="12" y="54"/>
                    <a:pt x="12" y="54"/>
                  </a:cubicBezTo>
                  <a:cubicBezTo>
                    <a:pt x="25" y="54"/>
                    <a:pt x="25" y="54"/>
                    <a:pt x="25" y="54"/>
                  </a:cubicBezTo>
                  <a:lnTo>
                    <a:pt x="25" y="59"/>
                  </a:lnTo>
                  <a:close/>
                  <a:moveTo>
                    <a:pt x="25" y="43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8"/>
                    <a:pt x="21" y="29"/>
                    <a:pt x="22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31" y="36"/>
                    <a:pt x="31" y="36"/>
                    <a:pt x="31" y="36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5" y="29"/>
                    <a:pt x="36" y="28"/>
                    <a:pt x="36" y="27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3"/>
                    <a:pt x="31" y="43"/>
                    <a:pt x="31" y="43"/>
                  </a:cubicBezTo>
                  <a:lnTo>
                    <a:pt x="25" y="43"/>
                  </a:lnTo>
                  <a:close/>
                  <a:moveTo>
                    <a:pt x="45" y="59"/>
                  </a:moveTo>
                  <a:cubicBezTo>
                    <a:pt x="31" y="59"/>
                    <a:pt x="31" y="59"/>
                    <a:pt x="31" y="59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45" y="54"/>
                    <a:pt x="45" y="54"/>
                    <a:pt x="45" y="54"/>
                  </a:cubicBezTo>
                  <a:lnTo>
                    <a:pt x="45" y="59"/>
                  </a:lnTo>
                  <a:close/>
                  <a:moveTo>
                    <a:pt x="53" y="27"/>
                  </a:moveTo>
                  <a:cubicBezTo>
                    <a:pt x="46" y="48"/>
                    <a:pt x="46" y="48"/>
                    <a:pt x="46" y="48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53" y="12"/>
                    <a:pt x="53" y="12"/>
                    <a:pt x="53" y="12"/>
                  </a:cubicBezTo>
                  <a:lnTo>
                    <a:pt x="53" y="27"/>
                  </a:lnTo>
                  <a:close/>
                  <a:moveTo>
                    <a:pt x="53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53" y="4"/>
                    <a:pt x="53" y="4"/>
                    <a:pt x="53" y="4"/>
                  </a:cubicBezTo>
                  <a:lnTo>
                    <a:pt x="53" y="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pic>
        <p:nvPicPr>
          <p:cNvPr id="136" name="Picture 11" descr="G:\ \z\1\3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262" y="1296607"/>
            <a:ext cx="2153475" cy="540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3" name="ตัวเชื่อมต่อตรง 237"/>
          <p:cNvCxnSpPr/>
          <p:nvPr/>
        </p:nvCxnSpPr>
        <p:spPr>
          <a:xfrm>
            <a:off x="2460263" y="2461716"/>
            <a:ext cx="702037" cy="384328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4" name="กลุ่ม 153"/>
          <p:cNvGrpSpPr/>
          <p:nvPr/>
        </p:nvGrpSpPr>
        <p:grpSpPr>
          <a:xfrm>
            <a:off x="970479" y="2324642"/>
            <a:ext cx="1696522" cy="1531283"/>
            <a:chOff x="5644594" y="7914054"/>
            <a:chExt cx="3393043" cy="3062566"/>
          </a:xfrm>
        </p:grpSpPr>
        <p:sp>
          <p:nvSpPr>
            <p:cNvPr id="155" name="TextBox 154"/>
            <p:cNvSpPr txBox="1"/>
            <p:nvPr/>
          </p:nvSpPr>
          <p:spPr>
            <a:xfrm>
              <a:off x="5644594" y="8785288"/>
              <a:ext cx="3393043" cy="2191332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Опыт перспективных учебных планов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56" name="TextBox 31"/>
            <p:cNvSpPr txBox="1">
              <a:spLocks noChangeArrowheads="1"/>
            </p:cNvSpPr>
            <p:nvPr/>
          </p:nvSpPr>
          <p:spPr bwMode="auto">
            <a:xfrm>
              <a:off x="6163314" y="7914054"/>
              <a:ext cx="2224481" cy="10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2700" b="1" dirty="0">
                  <a:solidFill>
                    <a:schemeClr val="accent3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УП</a:t>
              </a:r>
              <a:endParaRPr lang="id-ID" sz="27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cxnSp>
        <p:nvCxnSpPr>
          <p:cNvPr id="157" name="ตัวเชื่อมต่อตรง 237"/>
          <p:cNvCxnSpPr/>
          <p:nvPr/>
        </p:nvCxnSpPr>
        <p:spPr>
          <a:xfrm rot="10800000" flipV="1">
            <a:off x="9410700" y="2216708"/>
            <a:ext cx="740598" cy="535521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8" name="กลุ่ม 157"/>
          <p:cNvGrpSpPr/>
          <p:nvPr/>
        </p:nvGrpSpPr>
        <p:grpSpPr>
          <a:xfrm>
            <a:off x="9516514" y="2170370"/>
            <a:ext cx="2408786" cy="1285062"/>
            <a:chOff x="4941822" y="7914054"/>
            <a:chExt cx="4817571" cy="2570122"/>
          </a:xfrm>
        </p:grpSpPr>
        <p:sp>
          <p:nvSpPr>
            <p:cNvPr id="159" name="TextBox 158"/>
            <p:cNvSpPr txBox="1"/>
            <p:nvPr/>
          </p:nvSpPr>
          <p:spPr>
            <a:xfrm>
              <a:off x="5644594" y="8785287"/>
              <a:ext cx="3393043" cy="1698889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ru-RU" sz="16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Дистант</a:t>
              </a:r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– лакмус потенциала  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0" name="TextBox 31"/>
            <p:cNvSpPr txBox="1">
              <a:spLocks noChangeArrowheads="1"/>
            </p:cNvSpPr>
            <p:nvPr/>
          </p:nvSpPr>
          <p:spPr bwMode="auto">
            <a:xfrm>
              <a:off x="4941822" y="7914054"/>
              <a:ext cx="4817571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2700" b="1" dirty="0">
                  <a:solidFill>
                    <a:schemeClr val="accent5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Выводы</a:t>
              </a:r>
              <a:endParaRPr lang="id-ID" sz="27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cxnSp>
        <p:nvCxnSpPr>
          <p:cNvPr id="161" name="ตัวเชื่อมต่อตรง 237"/>
          <p:cNvCxnSpPr/>
          <p:nvPr/>
        </p:nvCxnSpPr>
        <p:spPr>
          <a:xfrm>
            <a:off x="2171700" y="4447629"/>
            <a:ext cx="951664" cy="369040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กลุ่ม 161"/>
          <p:cNvGrpSpPr/>
          <p:nvPr/>
        </p:nvGrpSpPr>
        <p:grpSpPr>
          <a:xfrm>
            <a:off x="970479" y="4469269"/>
            <a:ext cx="1696522" cy="1285062"/>
            <a:chOff x="5644594" y="7914054"/>
            <a:chExt cx="3393043" cy="2570124"/>
          </a:xfrm>
        </p:grpSpPr>
        <p:sp>
          <p:nvSpPr>
            <p:cNvPr id="163" name="TextBox 162"/>
            <p:cNvSpPr txBox="1"/>
            <p:nvPr/>
          </p:nvSpPr>
          <p:spPr>
            <a:xfrm>
              <a:off x="5644594" y="8785288"/>
              <a:ext cx="3393043" cy="1698890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Если они были, средства нашлись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4" name="TextBox 31"/>
            <p:cNvSpPr txBox="1">
              <a:spLocks noChangeArrowheads="1"/>
            </p:cNvSpPr>
            <p:nvPr/>
          </p:nvSpPr>
          <p:spPr bwMode="auto">
            <a:xfrm>
              <a:off x="6163314" y="7914054"/>
              <a:ext cx="2224481" cy="1015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2700" b="1" dirty="0">
                  <a:solidFill>
                    <a:schemeClr val="accent6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Цели</a:t>
              </a:r>
              <a:endParaRPr lang="id-ID" sz="27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  <p:cxnSp>
        <p:nvCxnSpPr>
          <p:cNvPr id="165" name="ตัวเชื่อมต่อตรง 237"/>
          <p:cNvCxnSpPr/>
          <p:nvPr/>
        </p:nvCxnSpPr>
        <p:spPr>
          <a:xfrm rot="10800000" flipV="1">
            <a:off x="9470202" y="4164581"/>
            <a:ext cx="740598" cy="535521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6" name="กลุ่ม 165"/>
          <p:cNvGrpSpPr/>
          <p:nvPr/>
        </p:nvGrpSpPr>
        <p:grpSpPr>
          <a:xfrm>
            <a:off x="9829800" y="4359567"/>
            <a:ext cx="1696522" cy="1038841"/>
            <a:chOff x="5644594" y="7914054"/>
            <a:chExt cx="3393043" cy="2077680"/>
          </a:xfrm>
        </p:grpSpPr>
        <p:sp>
          <p:nvSpPr>
            <p:cNvPr id="167" name="TextBox 166"/>
            <p:cNvSpPr txBox="1"/>
            <p:nvPr/>
          </p:nvSpPr>
          <p:spPr>
            <a:xfrm>
              <a:off x="5644594" y="8785287"/>
              <a:ext cx="3393043" cy="1206447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Цифровой откат случится</a:t>
              </a:r>
              <a:endPara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68" name="TextBox 31"/>
            <p:cNvSpPr txBox="1">
              <a:spLocks noChangeArrowheads="1"/>
            </p:cNvSpPr>
            <p:nvPr/>
          </p:nvSpPr>
          <p:spPr bwMode="auto">
            <a:xfrm>
              <a:off x="6163314" y="7914054"/>
              <a:ext cx="2224481" cy="1015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2pPr>
              <a:lvl3pPr marL="11430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3pPr>
              <a:lvl4pPr marL="16002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4pPr>
              <a:lvl5pPr marL="2057400" indent="-228600" eaLnBrk="0" hangingPunct="0"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5pPr>
              <a:lvl6pPr marL="25146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6pPr>
              <a:lvl7pPr marL="29718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7pPr>
              <a:lvl8pPr marL="34290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8pPr>
              <a:lvl9pPr marL="3886200" indent="-228600" defTabSz="1827213" eaLnBrk="0" fontAlgn="base" hangingPunct="0">
                <a:spcBef>
                  <a:spcPct val="0"/>
                </a:spcBef>
                <a:spcAft>
                  <a:spcPct val="0"/>
                </a:spcAft>
                <a:defRPr sz="3600">
                  <a:solidFill>
                    <a:schemeClr val="tx1"/>
                  </a:solidFill>
                  <a:latin typeface="Lato Light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ru-RU" sz="2700" b="1" dirty="0">
                  <a:solidFill>
                    <a:schemeClr val="accent4"/>
                  </a:solidFill>
                  <a:latin typeface="Lato Black" pitchFamily="34" charset="0"/>
                  <a:ea typeface="Lato Black" pitchFamily="34" charset="0"/>
                  <a:cs typeface="Lato Black" pitchFamily="34" charset="0"/>
                </a:rPr>
                <a:t>Вера</a:t>
              </a:r>
              <a:endParaRPr lang="id-ID" sz="2700" b="1" dirty="0">
                <a:solidFill>
                  <a:schemeClr val="accent4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14C739-42BE-427B-BF54-329A07E08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Выполнение ФГОС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8EE134-E620-4465-BF1D-4EA813A01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Формальное – по часам. Трудность – официальные каникулы</a:t>
            </a:r>
          </a:p>
          <a:p>
            <a:pPr marL="0" indent="0">
              <a:buNone/>
            </a:pPr>
            <a:r>
              <a:rPr lang="ru-RU" b="1" dirty="0"/>
              <a:t>Неформально:</a:t>
            </a:r>
          </a:p>
          <a:p>
            <a:pPr marL="0" indent="0">
              <a:buNone/>
            </a:pPr>
            <a:r>
              <a:rPr lang="ru-RU" dirty="0"/>
              <a:t>- по освоению ключевых компетенций </a:t>
            </a:r>
          </a:p>
          <a:p>
            <a:pPr>
              <a:buFontTx/>
              <a:buChar char="-"/>
            </a:pPr>
            <a:r>
              <a:rPr lang="ru-RU" dirty="0"/>
              <a:t>вовлеченности учеников.</a:t>
            </a:r>
          </a:p>
          <a:p>
            <a:pPr marL="0" indent="0">
              <a:buNone/>
            </a:pPr>
            <a:r>
              <a:rPr lang="ru-RU" dirty="0"/>
              <a:t>Ответственность за освоение содержания и результаты педагог разделяет с администрацией школы</a:t>
            </a:r>
          </a:p>
          <a:p>
            <a:pPr marL="0" indent="0">
              <a:buNone/>
            </a:pPr>
            <a:endParaRPr lang="ru-RU" dirty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689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809E1-D96F-435B-849D-522E7F930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Вторая часть вебинара – 20 ноября, в 16.00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4661A-DB2E-4391-8327-E79415776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/>
              <a:t>Вопросы второй части: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Образовательные результаты современного урока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Отражение планируемых результатов в рабочих программах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Формирующий и констатирующий контроль результатов</a:t>
            </a:r>
          </a:p>
          <a:p>
            <a:pPr algn="l"/>
            <a:r>
              <a:rPr lang="ru-RU" sz="2800" b="0" i="0" dirty="0">
                <a:solidFill>
                  <a:schemeClr val="tx1"/>
                </a:solidFill>
                <a:effectLst/>
              </a:rPr>
              <a:t>Методы и виды контроля </a:t>
            </a:r>
          </a:p>
          <a:p>
            <a:pPr marL="0" indent="0" algn="r">
              <a:buNone/>
            </a:pPr>
            <a:r>
              <a:rPr lang="ru-RU" sz="2800" b="0" i="0" dirty="0">
                <a:solidFill>
                  <a:schemeClr val="tx1"/>
                </a:solidFill>
                <a:effectLst/>
              </a:rPr>
              <a:t>БЛАГОДАРЮ ЗА ВНИМАНИЕ!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264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DB129B-A175-46BB-A021-8CE9D3690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Ключевые вопросы вебинара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B67A1A-C7C8-4D6C-A3FC-E790BDDB6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ru-RU" b="0" i="0" dirty="0">
                <a:effectLst/>
                <a:latin typeface="Roboto"/>
              </a:rPr>
              <a:t>Особенности современного урока</a:t>
            </a:r>
          </a:p>
          <a:p>
            <a:pPr algn="l"/>
            <a:r>
              <a:rPr lang="ru-RU" b="0" i="0" dirty="0">
                <a:effectLst/>
                <a:latin typeface="Roboto"/>
              </a:rPr>
              <a:t>Переход от традиционной к «цифровой» дидактике</a:t>
            </a:r>
          </a:p>
          <a:p>
            <a:pPr algn="l"/>
            <a:r>
              <a:rPr lang="ru-RU" b="0" i="0" dirty="0">
                <a:effectLst/>
                <a:latin typeface="Roboto"/>
              </a:rPr>
              <a:t>Выполнение ФГОС в условиях </a:t>
            </a:r>
            <a:r>
              <a:rPr lang="ru-RU" b="0" i="0" dirty="0" err="1">
                <a:effectLst/>
                <a:latin typeface="Roboto"/>
              </a:rPr>
              <a:t>дистанта</a:t>
            </a:r>
            <a:r>
              <a:rPr lang="ru-RU" b="0" i="0" dirty="0">
                <a:effectLst/>
                <a:latin typeface="Roboto"/>
              </a:rPr>
              <a:t> и смешанного обучения</a:t>
            </a:r>
          </a:p>
          <a:p>
            <a:pPr algn="l"/>
            <a:r>
              <a:rPr lang="ru-RU" b="0" i="0" dirty="0">
                <a:effectLst/>
                <a:latin typeface="Roboto"/>
              </a:rPr>
              <a:t>Планирование урока в аспекте технологий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3226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07A2FB-286C-4DAC-B2BC-31DCC8537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Понятия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DA6E90-92F3-40F6-9F85-B65150D1E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ФГОС относит к учебным и урочные и внеурочные занятия.</a:t>
            </a:r>
          </a:p>
          <a:p>
            <a:pPr marL="0" indent="0">
              <a:buNone/>
            </a:pPr>
            <a:r>
              <a:rPr lang="ru-RU" dirty="0"/>
              <a:t>Учебный план и план внеурочной деятельности – основные механизмы реализации основной образовательной программы (ООП).</a:t>
            </a:r>
          </a:p>
          <a:p>
            <a:pPr marL="0" indent="0">
              <a:buNone/>
            </a:pPr>
            <a:r>
              <a:rPr lang="ru-RU" dirty="0"/>
              <a:t>Учебная деятельность – один из трех базовых видов деятельности человека, наряду с игровой и профессиональной.</a:t>
            </a:r>
          </a:p>
        </p:txBody>
      </p:sp>
    </p:spTree>
    <p:extLst>
      <p:ext uri="{BB962C8B-B14F-4D97-AF65-F5344CB8AC3E}">
        <p14:creationId xmlns:p14="http://schemas.microsoft.com/office/powerpoint/2010/main" val="684404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D1D27-A672-4F7E-81FB-BC745063D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Урок как форма организации учебной деятельности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F4DDDA54-BD3B-477C-82B3-2876A71FB2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0210" y="3116994"/>
            <a:ext cx="3275462" cy="2910016"/>
          </a:xfr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74B2A5E-38CE-497B-A1B1-A3EFF184F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497" y="2832265"/>
            <a:ext cx="3275462" cy="258689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9A9146-081D-4AE6-B9F1-7CB9D0C313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8783" y="3033180"/>
            <a:ext cx="3043007" cy="2993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60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A4B869-90A9-4A3B-BDC9-5FDA08DC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изменилось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1CAE72F7-CCF3-4257-9BB0-7071D5ACFA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7825" y="2637368"/>
            <a:ext cx="4448175" cy="32385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80DCDE-2A51-47F6-A446-FD4FF7FC06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6920" y="2637368"/>
            <a:ext cx="443865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41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extBox 279"/>
          <p:cNvSpPr txBox="1"/>
          <p:nvPr/>
        </p:nvSpPr>
        <p:spPr>
          <a:xfrm>
            <a:off x="296432" y="689423"/>
            <a:ext cx="9558695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ru-RU" sz="4400" dirty="0">
                <a:solidFill>
                  <a:schemeClr val="tx2"/>
                </a:solidFill>
                <a:latin typeface="+mj-lt"/>
                <a:ea typeface="Lato" pitchFamily="34" charset="0"/>
                <a:cs typeface="Lato" pitchFamily="34" charset="0"/>
              </a:rPr>
              <a:t>Разновидности обучения в </a:t>
            </a:r>
            <a:r>
              <a:rPr lang="ru-RU" sz="4400" dirty="0" err="1">
                <a:solidFill>
                  <a:schemeClr val="tx2"/>
                </a:solidFill>
                <a:latin typeface="+mj-lt"/>
                <a:ea typeface="Lato" pitchFamily="34" charset="0"/>
                <a:cs typeface="Lato" pitchFamily="34" charset="0"/>
              </a:rPr>
              <a:t>дистанте</a:t>
            </a:r>
            <a:r>
              <a:rPr lang="ru-RU" sz="4400" dirty="0">
                <a:solidFill>
                  <a:schemeClr val="tx2"/>
                </a:solidFill>
                <a:latin typeface="+mj-lt"/>
                <a:ea typeface="Lato" pitchFamily="34" charset="0"/>
                <a:cs typeface="Lato" pitchFamily="34" charset="0"/>
              </a:rPr>
              <a:t> </a:t>
            </a:r>
            <a:endParaRPr lang="id-ID" sz="4400" dirty="0">
              <a:solidFill>
                <a:schemeClr val="tx2"/>
              </a:solidFill>
              <a:latin typeface="+mj-lt"/>
              <a:ea typeface="Lato" pitchFamily="34" charset="0"/>
              <a:cs typeface="Lato" pitchFamily="34" charset="0"/>
            </a:endParaRPr>
          </a:p>
        </p:txBody>
      </p:sp>
      <p:grpSp>
        <p:nvGrpSpPr>
          <p:cNvPr id="86" name="กลุ่ม 85"/>
          <p:cNvGrpSpPr/>
          <p:nvPr/>
        </p:nvGrpSpPr>
        <p:grpSpPr>
          <a:xfrm>
            <a:off x="7318375" y="1524000"/>
            <a:ext cx="2258219" cy="2259013"/>
            <a:chOff x="11029950" y="3048000"/>
            <a:chExt cx="4516438" cy="4518025"/>
          </a:xfrm>
        </p:grpSpPr>
        <p:sp>
          <p:nvSpPr>
            <p:cNvPr id="87" name="Freeform 7"/>
            <p:cNvSpPr>
              <a:spLocks/>
            </p:cNvSpPr>
            <p:nvPr/>
          </p:nvSpPr>
          <p:spPr bwMode="auto">
            <a:xfrm>
              <a:off x="11029950" y="3048000"/>
              <a:ext cx="4516438" cy="4518025"/>
            </a:xfrm>
            <a:custGeom>
              <a:avLst/>
              <a:gdLst>
                <a:gd name="T0" fmla="*/ 294 w 294"/>
                <a:gd name="T1" fmla="*/ 147 h 294"/>
                <a:gd name="T2" fmla="*/ 236 w 294"/>
                <a:gd name="T3" fmla="*/ 86 h 294"/>
                <a:gd name="T4" fmla="*/ 256 w 294"/>
                <a:gd name="T5" fmla="*/ 65 h 294"/>
                <a:gd name="T6" fmla="*/ 251 w 294"/>
                <a:gd name="T7" fmla="*/ 43 h 294"/>
                <a:gd name="T8" fmla="*/ 229 w 294"/>
                <a:gd name="T9" fmla="*/ 38 h 294"/>
                <a:gd name="T10" fmla="*/ 208 w 294"/>
                <a:gd name="T11" fmla="*/ 58 h 294"/>
                <a:gd name="T12" fmla="*/ 147 w 294"/>
                <a:gd name="T13" fmla="*/ 0 h 294"/>
                <a:gd name="T14" fmla="*/ 89 w 294"/>
                <a:gd name="T15" fmla="*/ 62 h 294"/>
                <a:gd name="T16" fmla="*/ 110 w 294"/>
                <a:gd name="T17" fmla="*/ 82 h 294"/>
                <a:gd name="T18" fmla="*/ 105 w 294"/>
                <a:gd name="T19" fmla="*/ 105 h 294"/>
                <a:gd name="T20" fmla="*/ 82 w 294"/>
                <a:gd name="T21" fmla="*/ 110 h 294"/>
                <a:gd name="T22" fmla="*/ 62 w 294"/>
                <a:gd name="T23" fmla="*/ 89 h 294"/>
                <a:gd name="T24" fmla="*/ 0 w 294"/>
                <a:gd name="T25" fmla="*/ 147 h 294"/>
                <a:gd name="T26" fmla="*/ 58 w 294"/>
                <a:gd name="T27" fmla="*/ 209 h 294"/>
                <a:gd name="T28" fmla="*/ 37 w 294"/>
                <a:gd name="T29" fmla="*/ 229 h 294"/>
                <a:gd name="T30" fmla="*/ 43 w 294"/>
                <a:gd name="T31" fmla="*/ 252 h 294"/>
                <a:gd name="T32" fmla="*/ 65 w 294"/>
                <a:gd name="T33" fmla="*/ 257 h 294"/>
                <a:gd name="T34" fmla="*/ 86 w 294"/>
                <a:gd name="T35" fmla="*/ 236 h 294"/>
                <a:gd name="T36" fmla="*/ 147 w 294"/>
                <a:gd name="T37" fmla="*/ 294 h 294"/>
                <a:gd name="T38" fmla="*/ 205 w 294"/>
                <a:gd name="T39" fmla="*/ 233 h 294"/>
                <a:gd name="T40" fmla="*/ 184 w 294"/>
                <a:gd name="T41" fmla="*/ 212 h 294"/>
                <a:gd name="T42" fmla="*/ 189 w 294"/>
                <a:gd name="T43" fmla="*/ 190 h 294"/>
                <a:gd name="T44" fmla="*/ 212 w 294"/>
                <a:gd name="T45" fmla="*/ 185 h 294"/>
                <a:gd name="T46" fmla="*/ 232 w 294"/>
                <a:gd name="T47" fmla="*/ 205 h 294"/>
                <a:gd name="T48" fmla="*/ 294 w 294"/>
                <a:gd name="T49" fmla="*/ 147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294">
                  <a:moveTo>
                    <a:pt x="294" y="147"/>
                  </a:moveTo>
                  <a:cubicBezTo>
                    <a:pt x="294" y="147"/>
                    <a:pt x="233" y="97"/>
                    <a:pt x="236" y="86"/>
                  </a:cubicBezTo>
                  <a:cubicBezTo>
                    <a:pt x="238" y="75"/>
                    <a:pt x="251" y="71"/>
                    <a:pt x="256" y="65"/>
                  </a:cubicBezTo>
                  <a:cubicBezTo>
                    <a:pt x="262" y="60"/>
                    <a:pt x="259" y="50"/>
                    <a:pt x="251" y="43"/>
                  </a:cubicBezTo>
                  <a:cubicBezTo>
                    <a:pt x="244" y="35"/>
                    <a:pt x="234" y="32"/>
                    <a:pt x="229" y="38"/>
                  </a:cubicBezTo>
                  <a:cubicBezTo>
                    <a:pt x="223" y="43"/>
                    <a:pt x="219" y="56"/>
                    <a:pt x="208" y="58"/>
                  </a:cubicBezTo>
                  <a:cubicBezTo>
                    <a:pt x="198" y="61"/>
                    <a:pt x="147" y="0"/>
                    <a:pt x="147" y="0"/>
                  </a:cubicBezTo>
                  <a:cubicBezTo>
                    <a:pt x="147" y="0"/>
                    <a:pt x="86" y="51"/>
                    <a:pt x="89" y="62"/>
                  </a:cubicBezTo>
                  <a:cubicBezTo>
                    <a:pt x="92" y="73"/>
                    <a:pt x="104" y="77"/>
                    <a:pt x="110" y="82"/>
                  </a:cubicBezTo>
                  <a:cubicBezTo>
                    <a:pt x="115" y="88"/>
                    <a:pt x="112" y="97"/>
                    <a:pt x="105" y="105"/>
                  </a:cubicBezTo>
                  <a:cubicBezTo>
                    <a:pt x="97" y="112"/>
                    <a:pt x="88" y="115"/>
                    <a:pt x="82" y="110"/>
                  </a:cubicBezTo>
                  <a:cubicBezTo>
                    <a:pt x="77" y="104"/>
                    <a:pt x="72" y="92"/>
                    <a:pt x="62" y="89"/>
                  </a:cubicBezTo>
                  <a:cubicBezTo>
                    <a:pt x="51" y="87"/>
                    <a:pt x="0" y="147"/>
                    <a:pt x="0" y="147"/>
                  </a:cubicBezTo>
                  <a:cubicBezTo>
                    <a:pt x="0" y="147"/>
                    <a:pt x="61" y="198"/>
                    <a:pt x="58" y="209"/>
                  </a:cubicBezTo>
                  <a:cubicBezTo>
                    <a:pt x="56" y="219"/>
                    <a:pt x="43" y="224"/>
                    <a:pt x="37" y="229"/>
                  </a:cubicBezTo>
                  <a:cubicBezTo>
                    <a:pt x="32" y="235"/>
                    <a:pt x="35" y="244"/>
                    <a:pt x="43" y="252"/>
                  </a:cubicBezTo>
                  <a:cubicBezTo>
                    <a:pt x="50" y="259"/>
                    <a:pt x="59" y="262"/>
                    <a:pt x="65" y="257"/>
                  </a:cubicBezTo>
                  <a:cubicBezTo>
                    <a:pt x="70" y="251"/>
                    <a:pt x="75" y="239"/>
                    <a:pt x="86" y="236"/>
                  </a:cubicBezTo>
                  <a:cubicBezTo>
                    <a:pt x="96" y="234"/>
                    <a:pt x="147" y="294"/>
                    <a:pt x="147" y="294"/>
                  </a:cubicBezTo>
                  <a:cubicBezTo>
                    <a:pt x="147" y="294"/>
                    <a:pt x="207" y="244"/>
                    <a:pt x="205" y="233"/>
                  </a:cubicBezTo>
                  <a:cubicBezTo>
                    <a:pt x="202" y="222"/>
                    <a:pt x="190" y="218"/>
                    <a:pt x="184" y="212"/>
                  </a:cubicBezTo>
                  <a:cubicBezTo>
                    <a:pt x="179" y="207"/>
                    <a:pt x="182" y="197"/>
                    <a:pt x="189" y="190"/>
                  </a:cubicBezTo>
                  <a:cubicBezTo>
                    <a:pt x="197" y="182"/>
                    <a:pt x="206" y="179"/>
                    <a:pt x="212" y="185"/>
                  </a:cubicBezTo>
                  <a:cubicBezTo>
                    <a:pt x="217" y="190"/>
                    <a:pt x="222" y="203"/>
                    <a:pt x="232" y="205"/>
                  </a:cubicBezTo>
                  <a:cubicBezTo>
                    <a:pt x="243" y="208"/>
                    <a:pt x="294" y="147"/>
                    <a:pt x="294" y="14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grpSp>
          <p:nvGrpSpPr>
            <p:cNvPr id="88" name="กลุ่ม 87"/>
            <p:cNvGrpSpPr/>
            <p:nvPr/>
          </p:nvGrpSpPr>
          <p:grpSpPr>
            <a:xfrm>
              <a:off x="12686319" y="4638170"/>
              <a:ext cx="1314450" cy="1337686"/>
              <a:chOff x="14333538" y="1573213"/>
              <a:chExt cx="628650" cy="639763"/>
            </a:xfrm>
            <a:solidFill>
              <a:schemeClr val="bg1"/>
            </a:solidFill>
          </p:grpSpPr>
          <p:sp>
            <p:nvSpPr>
              <p:cNvPr id="89" name="Freeform 12"/>
              <p:cNvSpPr>
                <a:spLocks noEditPoints="1"/>
              </p:cNvSpPr>
              <p:nvPr/>
            </p:nvSpPr>
            <p:spPr bwMode="auto">
              <a:xfrm>
                <a:off x="14333538" y="1573213"/>
                <a:ext cx="628650" cy="457200"/>
              </a:xfrm>
              <a:custGeom>
                <a:avLst/>
                <a:gdLst>
                  <a:gd name="T0" fmla="*/ 59 w 66"/>
                  <a:gd name="T1" fmla="*/ 12 h 48"/>
                  <a:gd name="T2" fmla="*/ 51 w 66"/>
                  <a:gd name="T3" fmla="*/ 12 h 48"/>
                  <a:gd name="T4" fmla="*/ 51 w 66"/>
                  <a:gd name="T5" fmla="*/ 1 h 48"/>
                  <a:gd name="T6" fmla="*/ 50 w 66"/>
                  <a:gd name="T7" fmla="*/ 0 h 48"/>
                  <a:gd name="T8" fmla="*/ 16 w 66"/>
                  <a:gd name="T9" fmla="*/ 0 h 48"/>
                  <a:gd name="T10" fmla="*/ 15 w 66"/>
                  <a:gd name="T11" fmla="*/ 1 h 48"/>
                  <a:gd name="T12" fmla="*/ 15 w 66"/>
                  <a:gd name="T13" fmla="*/ 12 h 48"/>
                  <a:gd name="T14" fmla="*/ 6 w 66"/>
                  <a:gd name="T15" fmla="*/ 12 h 48"/>
                  <a:gd name="T16" fmla="*/ 0 w 66"/>
                  <a:gd name="T17" fmla="*/ 18 h 48"/>
                  <a:gd name="T18" fmla="*/ 0 w 66"/>
                  <a:gd name="T19" fmla="*/ 41 h 48"/>
                  <a:gd name="T20" fmla="*/ 6 w 66"/>
                  <a:gd name="T21" fmla="*/ 48 h 48"/>
                  <a:gd name="T22" fmla="*/ 9 w 66"/>
                  <a:gd name="T23" fmla="*/ 48 h 48"/>
                  <a:gd name="T24" fmla="*/ 10 w 66"/>
                  <a:gd name="T25" fmla="*/ 46 h 48"/>
                  <a:gd name="T26" fmla="*/ 9 w 66"/>
                  <a:gd name="T27" fmla="*/ 45 h 48"/>
                  <a:gd name="T28" fmla="*/ 6 w 66"/>
                  <a:gd name="T29" fmla="*/ 45 h 48"/>
                  <a:gd name="T30" fmla="*/ 2 w 66"/>
                  <a:gd name="T31" fmla="*/ 41 h 48"/>
                  <a:gd name="T32" fmla="*/ 2 w 66"/>
                  <a:gd name="T33" fmla="*/ 18 h 48"/>
                  <a:gd name="T34" fmla="*/ 6 w 66"/>
                  <a:gd name="T35" fmla="*/ 14 h 48"/>
                  <a:gd name="T36" fmla="*/ 16 w 66"/>
                  <a:gd name="T37" fmla="*/ 14 h 48"/>
                  <a:gd name="T38" fmla="*/ 50 w 66"/>
                  <a:gd name="T39" fmla="*/ 14 h 48"/>
                  <a:gd name="T40" fmla="*/ 59 w 66"/>
                  <a:gd name="T41" fmla="*/ 14 h 48"/>
                  <a:gd name="T42" fmla="*/ 63 w 66"/>
                  <a:gd name="T43" fmla="*/ 18 h 48"/>
                  <a:gd name="T44" fmla="*/ 63 w 66"/>
                  <a:gd name="T45" fmla="*/ 41 h 48"/>
                  <a:gd name="T46" fmla="*/ 59 w 66"/>
                  <a:gd name="T47" fmla="*/ 45 h 48"/>
                  <a:gd name="T48" fmla="*/ 57 w 66"/>
                  <a:gd name="T49" fmla="*/ 45 h 48"/>
                  <a:gd name="T50" fmla="*/ 55 w 66"/>
                  <a:gd name="T51" fmla="*/ 46 h 48"/>
                  <a:gd name="T52" fmla="*/ 57 w 66"/>
                  <a:gd name="T53" fmla="*/ 48 h 48"/>
                  <a:gd name="T54" fmla="*/ 59 w 66"/>
                  <a:gd name="T55" fmla="*/ 48 h 48"/>
                  <a:gd name="T56" fmla="*/ 66 w 66"/>
                  <a:gd name="T57" fmla="*/ 41 h 48"/>
                  <a:gd name="T58" fmla="*/ 66 w 66"/>
                  <a:gd name="T59" fmla="*/ 18 h 48"/>
                  <a:gd name="T60" fmla="*/ 59 w 66"/>
                  <a:gd name="T61" fmla="*/ 12 h 48"/>
                  <a:gd name="T62" fmla="*/ 48 w 66"/>
                  <a:gd name="T63" fmla="*/ 12 h 48"/>
                  <a:gd name="T64" fmla="*/ 17 w 66"/>
                  <a:gd name="T65" fmla="*/ 12 h 48"/>
                  <a:gd name="T66" fmla="*/ 17 w 66"/>
                  <a:gd name="T67" fmla="*/ 2 h 48"/>
                  <a:gd name="T68" fmla="*/ 48 w 66"/>
                  <a:gd name="T69" fmla="*/ 2 h 48"/>
                  <a:gd name="T70" fmla="*/ 48 w 66"/>
                  <a:gd name="T71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" h="48">
                    <a:moveTo>
                      <a:pt x="59" y="12"/>
                    </a:moveTo>
                    <a:cubicBezTo>
                      <a:pt x="51" y="12"/>
                      <a:pt x="51" y="12"/>
                      <a:pt x="51" y="12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51" y="1"/>
                      <a:pt x="50" y="0"/>
                      <a:pt x="5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1"/>
                      <a:pt x="15" y="1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3" y="12"/>
                      <a:pt x="0" y="15"/>
                      <a:pt x="0" y="18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45"/>
                      <a:pt x="3" y="48"/>
                      <a:pt x="6" y="48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8"/>
                      <a:pt x="10" y="47"/>
                      <a:pt x="10" y="46"/>
                    </a:cubicBezTo>
                    <a:cubicBezTo>
                      <a:pt x="10" y="46"/>
                      <a:pt x="9" y="45"/>
                      <a:pt x="9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4" y="45"/>
                      <a:pt x="2" y="43"/>
                      <a:pt x="2" y="41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6"/>
                      <a:pt x="4" y="14"/>
                      <a:pt x="6" y="14"/>
                    </a:cubicBezTo>
                    <a:cubicBezTo>
                      <a:pt x="16" y="14"/>
                      <a:pt x="16" y="14"/>
                      <a:pt x="16" y="14"/>
                    </a:cubicBezTo>
                    <a:cubicBezTo>
                      <a:pt x="50" y="14"/>
                      <a:pt x="50" y="14"/>
                      <a:pt x="50" y="14"/>
                    </a:cubicBezTo>
                    <a:cubicBezTo>
                      <a:pt x="59" y="14"/>
                      <a:pt x="59" y="14"/>
                      <a:pt x="59" y="14"/>
                    </a:cubicBezTo>
                    <a:cubicBezTo>
                      <a:pt x="61" y="14"/>
                      <a:pt x="63" y="16"/>
                      <a:pt x="63" y="18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3" y="43"/>
                      <a:pt x="61" y="45"/>
                      <a:pt x="59" y="45"/>
                    </a:cubicBezTo>
                    <a:cubicBezTo>
                      <a:pt x="57" y="45"/>
                      <a:pt x="57" y="45"/>
                      <a:pt x="57" y="45"/>
                    </a:cubicBezTo>
                    <a:cubicBezTo>
                      <a:pt x="56" y="45"/>
                      <a:pt x="55" y="46"/>
                      <a:pt x="55" y="46"/>
                    </a:cubicBezTo>
                    <a:cubicBezTo>
                      <a:pt x="55" y="47"/>
                      <a:pt x="56" y="48"/>
                      <a:pt x="57" y="48"/>
                    </a:cubicBezTo>
                    <a:cubicBezTo>
                      <a:pt x="59" y="48"/>
                      <a:pt x="59" y="48"/>
                      <a:pt x="59" y="48"/>
                    </a:cubicBezTo>
                    <a:cubicBezTo>
                      <a:pt x="63" y="48"/>
                      <a:pt x="66" y="45"/>
                      <a:pt x="66" y="41"/>
                    </a:cubicBezTo>
                    <a:cubicBezTo>
                      <a:pt x="66" y="18"/>
                      <a:pt x="66" y="18"/>
                      <a:pt x="66" y="18"/>
                    </a:cubicBezTo>
                    <a:cubicBezTo>
                      <a:pt x="66" y="15"/>
                      <a:pt x="63" y="12"/>
                      <a:pt x="59" y="12"/>
                    </a:cubicBezTo>
                    <a:close/>
                    <a:moveTo>
                      <a:pt x="48" y="12"/>
                    </a:move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48" y="2"/>
                      <a:pt x="48" y="2"/>
                      <a:pt x="48" y="2"/>
                    </a:cubicBezTo>
                    <a:lnTo>
                      <a:pt x="4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0" name="Freeform 13"/>
              <p:cNvSpPr>
                <a:spLocks noEditPoints="1"/>
              </p:cNvSpPr>
              <p:nvPr/>
            </p:nvSpPr>
            <p:spPr bwMode="auto">
              <a:xfrm>
                <a:off x="14381163" y="1792288"/>
                <a:ext cx="523875" cy="420688"/>
              </a:xfrm>
              <a:custGeom>
                <a:avLst/>
                <a:gdLst>
                  <a:gd name="T0" fmla="*/ 55 w 55"/>
                  <a:gd name="T1" fmla="*/ 1 h 44"/>
                  <a:gd name="T2" fmla="*/ 54 w 55"/>
                  <a:gd name="T3" fmla="*/ 0 h 44"/>
                  <a:gd name="T4" fmla="*/ 48 w 55"/>
                  <a:gd name="T5" fmla="*/ 0 h 44"/>
                  <a:gd name="T6" fmla="*/ 8 w 55"/>
                  <a:gd name="T7" fmla="*/ 0 h 44"/>
                  <a:gd name="T8" fmla="*/ 2 w 55"/>
                  <a:gd name="T9" fmla="*/ 0 h 44"/>
                  <a:gd name="T10" fmla="*/ 0 w 55"/>
                  <a:gd name="T11" fmla="*/ 1 h 44"/>
                  <a:gd name="T12" fmla="*/ 2 w 55"/>
                  <a:gd name="T13" fmla="*/ 2 h 44"/>
                  <a:gd name="T14" fmla="*/ 6 w 55"/>
                  <a:gd name="T15" fmla="*/ 2 h 44"/>
                  <a:gd name="T16" fmla="*/ 6 w 55"/>
                  <a:gd name="T17" fmla="*/ 43 h 44"/>
                  <a:gd name="T18" fmla="*/ 8 w 55"/>
                  <a:gd name="T19" fmla="*/ 44 h 44"/>
                  <a:gd name="T20" fmla="*/ 48 w 55"/>
                  <a:gd name="T21" fmla="*/ 44 h 44"/>
                  <a:gd name="T22" fmla="*/ 49 w 55"/>
                  <a:gd name="T23" fmla="*/ 43 h 44"/>
                  <a:gd name="T24" fmla="*/ 49 w 55"/>
                  <a:gd name="T25" fmla="*/ 2 h 44"/>
                  <a:gd name="T26" fmla="*/ 54 w 55"/>
                  <a:gd name="T27" fmla="*/ 2 h 44"/>
                  <a:gd name="T28" fmla="*/ 55 w 55"/>
                  <a:gd name="T29" fmla="*/ 1 h 44"/>
                  <a:gd name="T30" fmla="*/ 46 w 55"/>
                  <a:gd name="T31" fmla="*/ 42 h 44"/>
                  <a:gd name="T32" fmla="*/ 9 w 55"/>
                  <a:gd name="T33" fmla="*/ 42 h 44"/>
                  <a:gd name="T34" fmla="*/ 9 w 55"/>
                  <a:gd name="T35" fmla="*/ 2 h 44"/>
                  <a:gd name="T36" fmla="*/ 46 w 55"/>
                  <a:gd name="T37" fmla="*/ 2 h 44"/>
                  <a:gd name="T38" fmla="*/ 46 w 55"/>
                  <a:gd name="T39" fmla="*/ 4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5" h="44">
                    <a:moveTo>
                      <a:pt x="55" y="1"/>
                    </a:moveTo>
                    <a:cubicBezTo>
                      <a:pt x="55" y="1"/>
                      <a:pt x="54" y="0"/>
                      <a:pt x="54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6" y="44"/>
                      <a:pt x="7" y="44"/>
                      <a:pt x="8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8" y="44"/>
                      <a:pt x="49" y="44"/>
                      <a:pt x="49" y="43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5" y="2"/>
                      <a:pt x="55" y="1"/>
                    </a:cubicBezTo>
                    <a:close/>
                    <a:moveTo>
                      <a:pt x="46" y="42"/>
                    </a:moveTo>
                    <a:cubicBezTo>
                      <a:pt x="9" y="42"/>
                      <a:pt x="9" y="42"/>
                      <a:pt x="9" y="4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46" y="2"/>
                      <a:pt x="46" y="2"/>
                      <a:pt x="46" y="2"/>
                    </a:cubicBezTo>
                    <a:lnTo>
                      <a:pt x="4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1" name="Freeform 14"/>
              <p:cNvSpPr>
                <a:spLocks/>
              </p:cNvSpPr>
              <p:nvPr/>
            </p:nvSpPr>
            <p:spPr bwMode="auto">
              <a:xfrm>
                <a:off x="14495463" y="1858963"/>
                <a:ext cx="304800" cy="19050"/>
              </a:xfrm>
              <a:custGeom>
                <a:avLst/>
                <a:gdLst>
                  <a:gd name="T0" fmla="*/ 1 w 32"/>
                  <a:gd name="T1" fmla="*/ 2 h 2"/>
                  <a:gd name="T2" fmla="*/ 31 w 32"/>
                  <a:gd name="T3" fmla="*/ 2 h 2"/>
                  <a:gd name="T4" fmla="*/ 32 w 32"/>
                  <a:gd name="T5" fmla="*/ 1 h 2"/>
                  <a:gd name="T6" fmla="*/ 31 w 32"/>
                  <a:gd name="T7" fmla="*/ 0 h 2"/>
                  <a:gd name="T8" fmla="*/ 1 w 32"/>
                  <a:gd name="T9" fmla="*/ 0 h 2"/>
                  <a:gd name="T10" fmla="*/ 0 w 32"/>
                  <a:gd name="T11" fmla="*/ 1 h 2"/>
                  <a:gd name="T12" fmla="*/ 1 w 3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">
                    <a:moveTo>
                      <a:pt x="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2" name="Freeform 15"/>
              <p:cNvSpPr>
                <a:spLocks/>
              </p:cNvSpPr>
              <p:nvPr/>
            </p:nvSpPr>
            <p:spPr bwMode="auto">
              <a:xfrm>
                <a:off x="14495463" y="1925638"/>
                <a:ext cx="304800" cy="19050"/>
              </a:xfrm>
              <a:custGeom>
                <a:avLst/>
                <a:gdLst>
                  <a:gd name="T0" fmla="*/ 1 w 32"/>
                  <a:gd name="T1" fmla="*/ 2 h 2"/>
                  <a:gd name="T2" fmla="*/ 31 w 32"/>
                  <a:gd name="T3" fmla="*/ 2 h 2"/>
                  <a:gd name="T4" fmla="*/ 32 w 32"/>
                  <a:gd name="T5" fmla="*/ 1 h 2"/>
                  <a:gd name="T6" fmla="*/ 31 w 32"/>
                  <a:gd name="T7" fmla="*/ 0 h 2"/>
                  <a:gd name="T8" fmla="*/ 1 w 32"/>
                  <a:gd name="T9" fmla="*/ 0 h 2"/>
                  <a:gd name="T10" fmla="*/ 0 w 32"/>
                  <a:gd name="T11" fmla="*/ 1 h 2"/>
                  <a:gd name="T12" fmla="*/ 1 w 3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">
                    <a:moveTo>
                      <a:pt x="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2" y="1"/>
                    </a:cubicBezTo>
                    <a:cubicBezTo>
                      <a:pt x="32" y="0"/>
                      <a:pt x="31" y="0"/>
                      <a:pt x="3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3" name="Freeform 16"/>
              <p:cNvSpPr>
                <a:spLocks/>
              </p:cNvSpPr>
              <p:nvPr/>
            </p:nvSpPr>
            <p:spPr bwMode="auto">
              <a:xfrm>
                <a:off x="14495463" y="1992313"/>
                <a:ext cx="304800" cy="19050"/>
              </a:xfrm>
              <a:custGeom>
                <a:avLst/>
                <a:gdLst>
                  <a:gd name="T0" fmla="*/ 1 w 32"/>
                  <a:gd name="T1" fmla="*/ 2 h 2"/>
                  <a:gd name="T2" fmla="*/ 31 w 32"/>
                  <a:gd name="T3" fmla="*/ 2 h 2"/>
                  <a:gd name="T4" fmla="*/ 32 w 32"/>
                  <a:gd name="T5" fmla="*/ 1 h 2"/>
                  <a:gd name="T6" fmla="*/ 31 w 32"/>
                  <a:gd name="T7" fmla="*/ 0 h 2"/>
                  <a:gd name="T8" fmla="*/ 1 w 32"/>
                  <a:gd name="T9" fmla="*/ 0 h 2"/>
                  <a:gd name="T10" fmla="*/ 0 w 32"/>
                  <a:gd name="T11" fmla="*/ 1 h 2"/>
                  <a:gd name="T12" fmla="*/ 1 w 3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">
                    <a:moveTo>
                      <a:pt x="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4" name="Freeform 17"/>
              <p:cNvSpPr>
                <a:spLocks/>
              </p:cNvSpPr>
              <p:nvPr/>
            </p:nvSpPr>
            <p:spPr bwMode="auto">
              <a:xfrm>
                <a:off x="14495463" y="2060575"/>
                <a:ext cx="304800" cy="19050"/>
              </a:xfrm>
              <a:custGeom>
                <a:avLst/>
                <a:gdLst>
                  <a:gd name="T0" fmla="*/ 1 w 32"/>
                  <a:gd name="T1" fmla="*/ 2 h 2"/>
                  <a:gd name="T2" fmla="*/ 31 w 32"/>
                  <a:gd name="T3" fmla="*/ 2 h 2"/>
                  <a:gd name="T4" fmla="*/ 32 w 32"/>
                  <a:gd name="T5" fmla="*/ 1 h 2"/>
                  <a:gd name="T6" fmla="*/ 31 w 32"/>
                  <a:gd name="T7" fmla="*/ 0 h 2"/>
                  <a:gd name="T8" fmla="*/ 1 w 32"/>
                  <a:gd name="T9" fmla="*/ 0 h 2"/>
                  <a:gd name="T10" fmla="*/ 0 w 32"/>
                  <a:gd name="T11" fmla="*/ 1 h 2"/>
                  <a:gd name="T12" fmla="*/ 1 w 3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">
                    <a:moveTo>
                      <a:pt x="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5" name="Freeform 18"/>
              <p:cNvSpPr>
                <a:spLocks/>
              </p:cNvSpPr>
              <p:nvPr/>
            </p:nvSpPr>
            <p:spPr bwMode="auto">
              <a:xfrm>
                <a:off x="14495463" y="2127250"/>
                <a:ext cx="304800" cy="19050"/>
              </a:xfrm>
              <a:custGeom>
                <a:avLst/>
                <a:gdLst>
                  <a:gd name="T0" fmla="*/ 1 w 32"/>
                  <a:gd name="T1" fmla="*/ 2 h 2"/>
                  <a:gd name="T2" fmla="*/ 31 w 32"/>
                  <a:gd name="T3" fmla="*/ 2 h 2"/>
                  <a:gd name="T4" fmla="*/ 32 w 32"/>
                  <a:gd name="T5" fmla="*/ 1 h 2"/>
                  <a:gd name="T6" fmla="*/ 31 w 32"/>
                  <a:gd name="T7" fmla="*/ 0 h 2"/>
                  <a:gd name="T8" fmla="*/ 1 w 32"/>
                  <a:gd name="T9" fmla="*/ 0 h 2"/>
                  <a:gd name="T10" fmla="*/ 0 w 32"/>
                  <a:gd name="T11" fmla="*/ 1 h 2"/>
                  <a:gd name="T12" fmla="*/ 1 w 32"/>
                  <a:gd name="T13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" h="2">
                    <a:moveTo>
                      <a:pt x="1" y="2"/>
                    </a:move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2" y="2"/>
                      <a:pt x="32" y="1"/>
                    </a:cubicBezTo>
                    <a:cubicBezTo>
                      <a:pt x="32" y="1"/>
                      <a:pt x="31" y="0"/>
                      <a:pt x="3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6" name="Freeform 19"/>
              <p:cNvSpPr>
                <a:spLocks noEditPoints="1"/>
              </p:cNvSpPr>
              <p:nvPr/>
            </p:nvSpPr>
            <p:spPr bwMode="auto">
              <a:xfrm>
                <a:off x="14419263" y="1735138"/>
                <a:ext cx="47625" cy="47625"/>
              </a:xfrm>
              <a:custGeom>
                <a:avLst/>
                <a:gdLst>
                  <a:gd name="T0" fmla="*/ 5 w 5"/>
                  <a:gd name="T1" fmla="*/ 2 h 5"/>
                  <a:gd name="T2" fmla="*/ 2 w 5"/>
                  <a:gd name="T3" fmla="*/ 0 h 5"/>
                  <a:gd name="T4" fmla="*/ 0 w 5"/>
                  <a:gd name="T5" fmla="*/ 2 h 5"/>
                  <a:gd name="T6" fmla="*/ 2 w 5"/>
                  <a:gd name="T7" fmla="*/ 5 h 5"/>
                  <a:gd name="T8" fmla="*/ 5 w 5"/>
                  <a:gd name="T9" fmla="*/ 2 h 5"/>
                  <a:gd name="T10" fmla="*/ 1 w 5"/>
                  <a:gd name="T11" fmla="*/ 2 h 5"/>
                  <a:gd name="T12" fmla="*/ 2 w 5"/>
                  <a:gd name="T13" fmla="*/ 1 h 5"/>
                  <a:gd name="T14" fmla="*/ 4 w 5"/>
                  <a:gd name="T15" fmla="*/ 2 h 5"/>
                  <a:gd name="T16" fmla="*/ 2 w 5"/>
                  <a:gd name="T17" fmla="*/ 4 h 5"/>
                  <a:gd name="T18" fmla="*/ 1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4" y="5"/>
                      <a:pt x="5" y="4"/>
                      <a:pt x="5" y="2"/>
                    </a:cubicBezTo>
                    <a:close/>
                    <a:moveTo>
                      <a:pt x="1" y="2"/>
                    </a:moveTo>
                    <a:cubicBezTo>
                      <a:pt x="1" y="2"/>
                      <a:pt x="2" y="1"/>
                      <a:pt x="2" y="1"/>
                    </a:cubicBezTo>
                    <a:cubicBezTo>
                      <a:pt x="3" y="1"/>
                      <a:pt x="4" y="2"/>
                      <a:pt x="4" y="2"/>
                    </a:cubicBezTo>
                    <a:cubicBezTo>
                      <a:pt x="4" y="3"/>
                      <a:pt x="3" y="4"/>
                      <a:pt x="2" y="4"/>
                    </a:cubicBezTo>
                    <a:cubicBezTo>
                      <a:pt x="2" y="4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97" name="Freeform 20"/>
              <p:cNvSpPr>
                <a:spLocks noEditPoints="1"/>
              </p:cNvSpPr>
              <p:nvPr/>
            </p:nvSpPr>
            <p:spPr bwMode="auto">
              <a:xfrm>
                <a:off x="14485938" y="1735138"/>
                <a:ext cx="47625" cy="47625"/>
              </a:xfrm>
              <a:custGeom>
                <a:avLst/>
                <a:gdLst>
                  <a:gd name="T0" fmla="*/ 5 w 5"/>
                  <a:gd name="T1" fmla="*/ 2 h 5"/>
                  <a:gd name="T2" fmla="*/ 2 w 5"/>
                  <a:gd name="T3" fmla="*/ 0 h 5"/>
                  <a:gd name="T4" fmla="*/ 0 w 5"/>
                  <a:gd name="T5" fmla="*/ 2 h 5"/>
                  <a:gd name="T6" fmla="*/ 2 w 5"/>
                  <a:gd name="T7" fmla="*/ 5 h 5"/>
                  <a:gd name="T8" fmla="*/ 5 w 5"/>
                  <a:gd name="T9" fmla="*/ 2 h 5"/>
                  <a:gd name="T10" fmla="*/ 1 w 5"/>
                  <a:gd name="T11" fmla="*/ 2 h 5"/>
                  <a:gd name="T12" fmla="*/ 2 w 5"/>
                  <a:gd name="T13" fmla="*/ 1 h 5"/>
                  <a:gd name="T14" fmla="*/ 4 w 5"/>
                  <a:gd name="T15" fmla="*/ 2 h 5"/>
                  <a:gd name="T16" fmla="*/ 2 w 5"/>
                  <a:gd name="T17" fmla="*/ 3 h 5"/>
                  <a:gd name="T18" fmla="*/ 1 w 5"/>
                  <a:gd name="T19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" h="5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5"/>
                      <a:pt x="2" y="5"/>
                    </a:cubicBezTo>
                    <a:cubicBezTo>
                      <a:pt x="4" y="5"/>
                      <a:pt x="5" y="3"/>
                      <a:pt x="5" y="2"/>
                    </a:cubicBezTo>
                    <a:close/>
                    <a:moveTo>
                      <a:pt x="1" y="2"/>
                    </a:moveTo>
                    <a:cubicBezTo>
                      <a:pt x="1" y="1"/>
                      <a:pt x="2" y="1"/>
                      <a:pt x="2" y="1"/>
                    </a:cubicBezTo>
                    <a:cubicBezTo>
                      <a:pt x="3" y="1"/>
                      <a:pt x="4" y="1"/>
                      <a:pt x="4" y="2"/>
                    </a:cubicBezTo>
                    <a:cubicBezTo>
                      <a:pt x="4" y="3"/>
                      <a:pt x="3" y="3"/>
                      <a:pt x="2" y="3"/>
                    </a:cubicBezTo>
                    <a:cubicBezTo>
                      <a:pt x="2" y="3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grpSp>
        <p:nvGrpSpPr>
          <p:cNvPr id="98" name="กลุ่ม 97"/>
          <p:cNvGrpSpPr/>
          <p:nvPr/>
        </p:nvGrpSpPr>
        <p:grpSpPr>
          <a:xfrm>
            <a:off x="8447881" y="2653507"/>
            <a:ext cx="2258219" cy="2259013"/>
            <a:chOff x="13288963" y="5307013"/>
            <a:chExt cx="4516438" cy="4518025"/>
          </a:xfrm>
        </p:grpSpPr>
        <p:sp>
          <p:nvSpPr>
            <p:cNvPr id="99" name="Freeform 6"/>
            <p:cNvSpPr>
              <a:spLocks/>
            </p:cNvSpPr>
            <p:nvPr/>
          </p:nvSpPr>
          <p:spPr bwMode="auto">
            <a:xfrm>
              <a:off x="13288963" y="5307013"/>
              <a:ext cx="4516438" cy="4518025"/>
            </a:xfrm>
            <a:custGeom>
              <a:avLst/>
              <a:gdLst>
                <a:gd name="T0" fmla="*/ 42 w 294"/>
                <a:gd name="T1" fmla="*/ 251 h 294"/>
                <a:gd name="T2" fmla="*/ 37 w 294"/>
                <a:gd name="T3" fmla="*/ 229 h 294"/>
                <a:gd name="T4" fmla="*/ 58 w 294"/>
                <a:gd name="T5" fmla="*/ 208 h 294"/>
                <a:gd name="T6" fmla="*/ 0 w 294"/>
                <a:gd name="T7" fmla="*/ 147 h 294"/>
                <a:gd name="T8" fmla="*/ 58 w 294"/>
                <a:gd name="T9" fmla="*/ 86 h 294"/>
                <a:gd name="T10" fmla="*/ 37 w 294"/>
                <a:gd name="T11" fmla="*/ 65 h 294"/>
                <a:gd name="T12" fmla="*/ 42 w 294"/>
                <a:gd name="T13" fmla="*/ 42 h 294"/>
                <a:gd name="T14" fmla="*/ 65 w 294"/>
                <a:gd name="T15" fmla="*/ 37 h 294"/>
                <a:gd name="T16" fmla="*/ 85 w 294"/>
                <a:gd name="T17" fmla="*/ 58 h 294"/>
                <a:gd name="T18" fmla="*/ 147 w 294"/>
                <a:gd name="T19" fmla="*/ 0 h 294"/>
                <a:gd name="T20" fmla="*/ 208 w 294"/>
                <a:gd name="T21" fmla="*/ 58 h 294"/>
                <a:gd name="T22" fmla="*/ 229 w 294"/>
                <a:gd name="T23" fmla="*/ 37 h 294"/>
                <a:gd name="T24" fmla="*/ 251 w 294"/>
                <a:gd name="T25" fmla="*/ 42 h 294"/>
                <a:gd name="T26" fmla="*/ 256 w 294"/>
                <a:gd name="T27" fmla="*/ 65 h 294"/>
                <a:gd name="T28" fmla="*/ 236 w 294"/>
                <a:gd name="T29" fmla="*/ 86 h 294"/>
                <a:gd name="T30" fmla="*/ 294 w 294"/>
                <a:gd name="T31" fmla="*/ 147 h 294"/>
                <a:gd name="T32" fmla="*/ 235 w 294"/>
                <a:gd name="T33" fmla="*/ 208 h 294"/>
                <a:gd name="T34" fmla="*/ 256 w 294"/>
                <a:gd name="T35" fmla="*/ 229 h 294"/>
                <a:gd name="T36" fmla="*/ 251 w 294"/>
                <a:gd name="T37" fmla="*/ 251 h 294"/>
                <a:gd name="T38" fmla="*/ 229 w 294"/>
                <a:gd name="T39" fmla="*/ 256 h 294"/>
                <a:gd name="T40" fmla="*/ 208 w 294"/>
                <a:gd name="T41" fmla="*/ 236 h 294"/>
                <a:gd name="T42" fmla="*/ 147 w 294"/>
                <a:gd name="T43" fmla="*/ 294 h 294"/>
                <a:gd name="T44" fmla="*/ 85 w 294"/>
                <a:gd name="T45" fmla="*/ 236 h 294"/>
                <a:gd name="T46" fmla="*/ 65 w 294"/>
                <a:gd name="T47" fmla="*/ 256 h 294"/>
                <a:gd name="T48" fmla="*/ 42 w 294"/>
                <a:gd name="T49" fmla="*/ 25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294">
                  <a:moveTo>
                    <a:pt x="42" y="251"/>
                  </a:moveTo>
                  <a:cubicBezTo>
                    <a:pt x="35" y="244"/>
                    <a:pt x="32" y="234"/>
                    <a:pt x="37" y="229"/>
                  </a:cubicBezTo>
                  <a:cubicBezTo>
                    <a:pt x="43" y="223"/>
                    <a:pt x="55" y="219"/>
                    <a:pt x="58" y="208"/>
                  </a:cubicBezTo>
                  <a:cubicBezTo>
                    <a:pt x="60" y="198"/>
                    <a:pt x="0" y="147"/>
                    <a:pt x="0" y="147"/>
                  </a:cubicBezTo>
                  <a:cubicBezTo>
                    <a:pt x="0" y="147"/>
                    <a:pt x="60" y="96"/>
                    <a:pt x="58" y="86"/>
                  </a:cubicBezTo>
                  <a:cubicBezTo>
                    <a:pt x="55" y="75"/>
                    <a:pt x="43" y="70"/>
                    <a:pt x="37" y="65"/>
                  </a:cubicBezTo>
                  <a:cubicBezTo>
                    <a:pt x="32" y="59"/>
                    <a:pt x="35" y="50"/>
                    <a:pt x="42" y="42"/>
                  </a:cubicBezTo>
                  <a:cubicBezTo>
                    <a:pt x="50" y="35"/>
                    <a:pt x="59" y="32"/>
                    <a:pt x="65" y="37"/>
                  </a:cubicBezTo>
                  <a:cubicBezTo>
                    <a:pt x="70" y="43"/>
                    <a:pt x="74" y="55"/>
                    <a:pt x="85" y="58"/>
                  </a:cubicBezTo>
                  <a:cubicBezTo>
                    <a:pt x="96" y="61"/>
                    <a:pt x="147" y="0"/>
                    <a:pt x="147" y="0"/>
                  </a:cubicBezTo>
                  <a:cubicBezTo>
                    <a:pt x="147" y="0"/>
                    <a:pt x="197" y="61"/>
                    <a:pt x="208" y="58"/>
                  </a:cubicBezTo>
                  <a:cubicBezTo>
                    <a:pt x="219" y="55"/>
                    <a:pt x="223" y="43"/>
                    <a:pt x="229" y="37"/>
                  </a:cubicBezTo>
                  <a:cubicBezTo>
                    <a:pt x="234" y="32"/>
                    <a:pt x="244" y="35"/>
                    <a:pt x="251" y="42"/>
                  </a:cubicBezTo>
                  <a:cubicBezTo>
                    <a:pt x="259" y="50"/>
                    <a:pt x="262" y="59"/>
                    <a:pt x="256" y="65"/>
                  </a:cubicBezTo>
                  <a:cubicBezTo>
                    <a:pt x="251" y="70"/>
                    <a:pt x="238" y="75"/>
                    <a:pt x="236" y="86"/>
                  </a:cubicBezTo>
                  <a:cubicBezTo>
                    <a:pt x="233" y="96"/>
                    <a:pt x="294" y="147"/>
                    <a:pt x="294" y="147"/>
                  </a:cubicBezTo>
                  <a:cubicBezTo>
                    <a:pt x="294" y="147"/>
                    <a:pt x="233" y="198"/>
                    <a:pt x="235" y="208"/>
                  </a:cubicBezTo>
                  <a:cubicBezTo>
                    <a:pt x="238" y="219"/>
                    <a:pt x="251" y="223"/>
                    <a:pt x="256" y="229"/>
                  </a:cubicBezTo>
                  <a:cubicBezTo>
                    <a:pt x="262" y="234"/>
                    <a:pt x="259" y="244"/>
                    <a:pt x="251" y="251"/>
                  </a:cubicBezTo>
                  <a:cubicBezTo>
                    <a:pt x="244" y="259"/>
                    <a:pt x="234" y="262"/>
                    <a:pt x="229" y="256"/>
                  </a:cubicBezTo>
                  <a:cubicBezTo>
                    <a:pt x="223" y="251"/>
                    <a:pt x="219" y="238"/>
                    <a:pt x="208" y="236"/>
                  </a:cubicBezTo>
                  <a:cubicBezTo>
                    <a:pt x="197" y="233"/>
                    <a:pt x="147" y="294"/>
                    <a:pt x="147" y="294"/>
                  </a:cubicBezTo>
                  <a:cubicBezTo>
                    <a:pt x="147" y="294"/>
                    <a:pt x="96" y="233"/>
                    <a:pt x="85" y="236"/>
                  </a:cubicBezTo>
                  <a:cubicBezTo>
                    <a:pt x="74" y="238"/>
                    <a:pt x="70" y="251"/>
                    <a:pt x="65" y="256"/>
                  </a:cubicBezTo>
                  <a:cubicBezTo>
                    <a:pt x="59" y="262"/>
                    <a:pt x="50" y="259"/>
                    <a:pt x="42" y="25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00" name="Freeform 134"/>
            <p:cNvSpPr>
              <a:spLocks noEditPoints="1"/>
            </p:cNvSpPr>
            <p:nvPr/>
          </p:nvSpPr>
          <p:spPr bwMode="auto">
            <a:xfrm>
              <a:off x="14828837" y="6954982"/>
              <a:ext cx="1274618" cy="1274618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 dirty="0"/>
            </a:p>
          </p:txBody>
        </p:sp>
      </p:grpSp>
      <p:grpSp>
        <p:nvGrpSpPr>
          <p:cNvPr id="101" name="กลุ่ม 100"/>
          <p:cNvGrpSpPr/>
          <p:nvPr/>
        </p:nvGrpSpPr>
        <p:grpSpPr>
          <a:xfrm>
            <a:off x="7318375" y="3775075"/>
            <a:ext cx="2258219" cy="2266950"/>
            <a:chOff x="11029950" y="7550150"/>
            <a:chExt cx="4516438" cy="4533900"/>
          </a:xfrm>
        </p:grpSpPr>
        <p:sp>
          <p:nvSpPr>
            <p:cNvPr id="102" name="Freeform 5"/>
            <p:cNvSpPr>
              <a:spLocks/>
            </p:cNvSpPr>
            <p:nvPr/>
          </p:nvSpPr>
          <p:spPr bwMode="auto">
            <a:xfrm>
              <a:off x="11029950" y="7550150"/>
              <a:ext cx="4516438" cy="4533900"/>
            </a:xfrm>
            <a:custGeom>
              <a:avLst/>
              <a:gdLst>
                <a:gd name="T0" fmla="*/ 147 w 294"/>
                <a:gd name="T1" fmla="*/ 0 h 295"/>
                <a:gd name="T2" fmla="*/ 86 w 294"/>
                <a:gd name="T3" fmla="*/ 59 h 295"/>
                <a:gd name="T4" fmla="*/ 65 w 294"/>
                <a:gd name="T5" fmla="*/ 38 h 295"/>
                <a:gd name="T6" fmla="*/ 43 w 294"/>
                <a:gd name="T7" fmla="*/ 43 h 295"/>
                <a:gd name="T8" fmla="*/ 37 w 294"/>
                <a:gd name="T9" fmla="*/ 66 h 295"/>
                <a:gd name="T10" fmla="*/ 58 w 294"/>
                <a:gd name="T11" fmla="*/ 86 h 295"/>
                <a:gd name="T12" fmla="*/ 0 w 294"/>
                <a:gd name="T13" fmla="*/ 148 h 295"/>
                <a:gd name="T14" fmla="*/ 62 w 294"/>
                <a:gd name="T15" fmla="*/ 205 h 295"/>
                <a:gd name="T16" fmla="*/ 82 w 294"/>
                <a:gd name="T17" fmla="*/ 185 h 295"/>
                <a:gd name="T18" fmla="*/ 105 w 294"/>
                <a:gd name="T19" fmla="*/ 190 h 295"/>
                <a:gd name="T20" fmla="*/ 110 w 294"/>
                <a:gd name="T21" fmla="*/ 212 h 295"/>
                <a:gd name="T22" fmla="*/ 89 w 294"/>
                <a:gd name="T23" fmla="*/ 233 h 295"/>
                <a:gd name="T24" fmla="*/ 147 w 294"/>
                <a:gd name="T25" fmla="*/ 295 h 295"/>
                <a:gd name="T26" fmla="*/ 208 w 294"/>
                <a:gd name="T27" fmla="*/ 236 h 295"/>
                <a:gd name="T28" fmla="*/ 229 w 294"/>
                <a:gd name="T29" fmla="*/ 257 h 295"/>
                <a:gd name="T30" fmla="*/ 251 w 294"/>
                <a:gd name="T31" fmla="*/ 252 h 295"/>
                <a:gd name="T32" fmla="*/ 256 w 294"/>
                <a:gd name="T33" fmla="*/ 230 h 295"/>
                <a:gd name="T34" fmla="*/ 236 w 294"/>
                <a:gd name="T35" fmla="*/ 209 h 295"/>
                <a:gd name="T36" fmla="*/ 294 w 294"/>
                <a:gd name="T37" fmla="*/ 148 h 295"/>
                <a:gd name="T38" fmla="*/ 232 w 294"/>
                <a:gd name="T39" fmla="*/ 90 h 295"/>
                <a:gd name="T40" fmla="*/ 212 w 294"/>
                <a:gd name="T41" fmla="*/ 110 h 295"/>
                <a:gd name="T42" fmla="*/ 189 w 294"/>
                <a:gd name="T43" fmla="*/ 105 h 295"/>
                <a:gd name="T44" fmla="*/ 184 w 294"/>
                <a:gd name="T45" fmla="*/ 83 h 295"/>
                <a:gd name="T46" fmla="*/ 205 w 294"/>
                <a:gd name="T47" fmla="*/ 62 h 295"/>
                <a:gd name="T48" fmla="*/ 147 w 294"/>
                <a:gd name="T49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4" h="295">
                  <a:moveTo>
                    <a:pt x="147" y="0"/>
                  </a:moveTo>
                  <a:cubicBezTo>
                    <a:pt x="147" y="0"/>
                    <a:pt x="96" y="61"/>
                    <a:pt x="86" y="59"/>
                  </a:cubicBezTo>
                  <a:cubicBezTo>
                    <a:pt x="75" y="56"/>
                    <a:pt x="70" y="44"/>
                    <a:pt x="65" y="38"/>
                  </a:cubicBezTo>
                  <a:cubicBezTo>
                    <a:pt x="59" y="33"/>
                    <a:pt x="50" y="36"/>
                    <a:pt x="43" y="43"/>
                  </a:cubicBezTo>
                  <a:cubicBezTo>
                    <a:pt x="35" y="51"/>
                    <a:pt x="32" y="60"/>
                    <a:pt x="37" y="66"/>
                  </a:cubicBezTo>
                  <a:cubicBezTo>
                    <a:pt x="43" y="71"/>
                    <a:pt x="56" y="75"/>
                    <a:pt x="58" y="86"/>
                  </a:cubicBezTo>
                  <a:cubicBezTo>
                    <a:pt x="61" y="97"/>
                    <a:pt x="0" y="148"/>
                    <a:pt x="0" y="148"/>
                  </a:cubicBezTo>
                  <a:cubicBezTo>
                    <a:pt x="0" y="148"/>
                    <a:pt x="51" y="208"/>
                    <a:pt x="62" y="205"/>
                  </a:cubicBezTo>
                  <a:cubicBezTo>
                    <a:pt x="72" y="203"/>
                    <a:pt x="77" y="190"/>
                    <a:pt x="82" y="185"/>
                  </a:cubicBezTo>
                  <a:cubicBezTo>
                    <a:pt x="88" y="179"/>
                    <a:pt x="97" y="182"/>
                    <a:pt x="105" y="190"/>
                  </a:cubicBezTo>
                  <a:cubicBezTo>
                    <a:pt x="112" y="197"/>
                    <a:pt x="115" y="207"/>
                    <a:pt x="110" y="212"/>
                  </a:cubicBezTo>
                  <a:cubicBezTo>
                    <a:pt x="104" y="218"/>
                    <a:pt x="92" y="222"/>
                    <a:pt x="89" y="233"/>
                  </a:cubicBezTo>
                  <a:cubicBezTo>
                    <a:pt x="86" y="244"/>
                    <a:pt x="147" y="295"/>
                    <a:pt x="147" y="295"/>
                  </a:cubicBezTo>
                  <a:cubicBezTo>
                    <a:pt x="147" y="295"/>
                    <a:pt x="198" y="234"/>
                    <a:pt x="208" y="236"/>
                  </a:cubicBezTo>
                  <a:cubicBezTo>
                    <a:pt x="219" y="239"/>
                    <a:pt x="223" y="252"/>
                    <a:pt x="229" y="257"/>
                  </a:cubicBezTo>
                  <a:cubicBezTo>
                    <a:pt x="234" y="263"/>
                    <a:pt x="244" y="260"/>
                    <a:pt x="251" y="252"/>
                  </a:cubicBezTo>
                  <a:cubicBezTo>
                    <a:pt x="259" y="244"/>
                    <a:pt x="262" y="235"/>
                    <a:pt x="256" y="230"/>
                  </a:cubicBezTo>
                  <a:cubicBezTo>
                    <a:pt x="251" y="224"/>
                    <a:pt x="238" y="220"/>
                    <a:pt x="236" y="209"/>
                  </a:cubicBezTo>
                  <a:cubicBezTo>
                    <a:pt x="233" y="198"/>
                    <a:pt x="294" y="148"/>
                    <a:pt x="294" y="148"/>
                  </a:cubicBezTo>
                  <a:cubicBezTo>
                    <a:pt x="294" y="148"/>
                    <a:pt x="243" y="87"/>
                    <a:pt x="232" y="90"/>
                  </a:cubicBezTo>
                  <a:cubicBezTo>
                    <a:pt x="222" y="92"/>
                    <a:pt x="217" y="105"/>
                    <a:pt x="212" y="110"/>
                  </a:cubicBezTo>
                  <a:cubicBezTo>
                    <a:pt x="206" y="116"/>
                    <a:pt x="197" y="113"/>
                    <a:pt x="189" y="105"/>
                  </a:cubicBezTo>
                  <a:cubicBezTo>
                    <a:pt x="182" y="98"/>
                    <a:pt x="179" y="88"/>
                    <a:pt x="184" y="83"/>
                  </a:cubicBezTo>
                  <a:cubicBezTo>
                    <a:pt x="190" y="77"/>
                    <a:pt x="202" y="73"/>
                    <a:pt x="205" y="62"/>
                  </a:cubicBezTo>
                  <a:cubicBezTo>
                    <a:pt x="207" y="51"/>
                    <a:pt x="147" y="0"/>
                    <a:pt x="1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grpSp>
          <p:nvGrpSpPr>
            <p:cNvPr id="103" name="กลุ่ม 102"/>
            <p:cNvGrpSpPr/>
            <p:nvPr/>
          </p:nvGrpSpPr>
          <p:grpSpPr>
            <a:xfrm>
              <a:off x="12542837" y="9022050"/>
              <a:ext cx="1414030" cy="1417350"/>
              <a:chOff x="21201063" y="3320886"/>
              <a:chExt cx="676275" cy="677863"/>
            </a:xfrm>
            <a:solidFill>
              <a:schemeClr val="bg1"/>
            </a:solidFill>
          </p:grpSpPr>
          <p:sp>
            <p:nvSpPr>
              <p:cNvPr id="104" name="Freeform 81"/>
              <p:cNvSpPr>
                <a:spLocks noEditPoints="1"/>
              </p:cNvSpPr>
              <p:nvPr/>
            </p:nvSpPr>
            <p:spPr bwMode="auto">
              <a:xfrm>
                <a:off x="21201063" y="3320886"/>
                <a:ext cx="676275" cy="677863"/>
              </a:xfrm>
              <a:custGeom>
                <a:avLst/>
                <a:gdLst>
                  <a:gd name="T0" fmla="*/ 61 w 71"/>
                  <a:gd name="T1" fmla="*/ 21 h 71"/>
                  <a:gd name="T2" fmla="*/ 63 w 71"/>
                  <a:gd name="T3" fmla="*/ 12 h 71"/>
                  <a:gd name="T4" fmla="*/ 51 w 71"/>
                  <a:gd name="T5" fmla="*/ 11 h 71"/>
                  <a:gd name="T6" fmla="*/ 38 w 71"/>
                  <a:gd name="T7" fmla="*/ 0 h 71"/>
                  <a:gd name="T8" fmla="*/ 29 w 71"/>
                  <a:gd name="T9" fmla="*/ 8 h 71"/>
                  <a:gd name="T10" fmla="*/ 12 w 71"/>
                  <a:gd name="T11" fmla="*/ 9 h 71"/>
                  <a:gd name="T12" fmla="*/ 9 w 71"/>
                  <a:gd name="T13" fmla="*/ 19 h 71"/>
                  <a:gd name="T14" fmla="*/ 5 w 71"/>
                  <a:gd name="T15" fmla="*/ 29 h 71"/>
                  <a:gd name="T16" fmla="*/ 5 w 71"/>
                  <a:gd name="T17" fmla="*/ 43 h 71"/>
                  <a:gd name="T18" fmla="*/ 9 w 71"/>
                  <a:gd name="T19" fmla="*/ 53 h 71"/>
                  <a:gd name="T20" fmla="*/ 16 w 71"/>
                  <a:gd name="T21" fmla="*/ 64 h 71"/>
                  <a:gd name="T22" fmla="*/ 29 w 71"/>
                  <a:gd name="T23" fmla="*/ 64 h 71"/>
                  <a:gd name="T24" fmla="*/ 38 w 71"/>
                  <a:gd name="T25" fmla="*/ 71 h 71"/>
                  <a:gd name="T26" fmla="*/ 51 w 71"/>
                  <a:gd name="T27" fmla="*/ 61 h 71"/>
                  <a:gd name="T28" fmla="*/ 59 w 71"/>
                  <a:gd name="T29" fmla="*/ 63 h 71"/>
                  <a:gd name="T30" fmla="*/ 61 w 71"/>
                  <a:gd name="T31" fmla="*/ 51 h 71"/>
                  <a:gd name="T32" fmla="*/ 71 w 71"/>
                  <a:gd name="T33" fmla="*/ 38 h 71"/>
                  <a:gd name="T34" fmla="*/ 69 w 71"/>
                  <a:gd name="T35" fmla="*/ 38 h 71"/>
                  <a:gd name="T36" fmla="*/ 62 w 71"/>
                  <a:gd name="T37" fmla="*/ 42 h 71"/>
                  <a:gd name="T38" fmla="*/ 58 w 71"/>
                  <a:gd name="T39" fmla="*/ 50 h 71"/>
                  <a:gd name="T40" fmla="*/ 61 w 71"/>
                  <a:gd name="T41" fmla="*/ 57 h 71"/>
                  <a:gd name="T42" fmla="*/ 52 w 71"/>
                  <a:gd name="T43" fmla="*/ 58 h 71"/>
                  <a:gd name="T44" fmla="*/ 41 w 71"/>
                  <a:gd name="T45" fmla="*/ 62 h 71"/>
                  <a:gd name="T46" fmla="*/ 41 w 71"/>
                  <a:gd name="T47" fmla="*/ 63 h 71"/>
                  <a:gd name="T48" fmla="*/ 33 w 71"/>
                  <a:gd name="T49" fmla="*/ 69 h 71"/>
                  <a:gd name="T50" fmla="*/ 30 w 71"/>
                  <a:gd name="T51" fmla="*/ 62 h 71"/>
                  <a:gd name="T52" fmla="*/ 22 w 71"/>
                  <a:gd name="T53" fmla="*/ 58 h 71"/>
                  <a:gd name="T54" fmla="*/ 17 w 71"/>
                  <a:gd name="T55" fmla="*/ 61 h 71"/>
                  <a:gd name="T56" fmla="*/ 11 w 71"/>
                  <a:gd name="T57" fmla="*/ 54 h 71"/>
                  <a:gd name="T58" fmla="*/ 13 w 71"/>
                  <a:gd name="T59" fmla="*/ 50 h 71"/>
                  <a:gd name="T60" fmla="*/ 9 w 71"/>
                  <a:gd name="T61" fmla="*/ 41 h 71"/>
                  <a:gd name="T62" fmla="*/ 3 w 71"/>
                  <a:gd name="T63" fmla="*/ 33 h 71"/>
                  <a:gd name="T64" fmla="*/ 10 w 71"/>
                  <a:gd name="T65" fmla="*/ 30 h 71"/>
                  <a:gd name="T66" fmla="*/ 13 w 71"/>
                  <a:gd name="T67" fmla="*/ 22 h 71"/>
                  <a:gd name="T68" fmla="*/ 10 w 71"/>
                  <a:gd name="T69" fmla="*/ 16 h 71"/>
                  <a:gd name="T70" fmla="*/ 17 w 71"/>
                  <a:gd name="T71" fmla="*/ 11 h 71"/>
                  <a:gd name="T72" fmla="*/ 22 w 71"/>
                  <a:gd name="T73" fmla="*/ 14 h 71"/>
                  <a:gd name="T74" fmla="*/ 31 w 71"/>
                  <a:gd name="T75" fmla="*/ 9 h 71"/>
                  <a:gd name="T76" fmla="*/ 38 w 71"/>
                  <a:gd name="T77" fmla="*/ 3 h 71"/>
                  <a:gd name="T78" fmla="*/ 41 w 71"/>
                  <a:gd name="T79" fmla="*/ 9 h 71"/>
                  <a:gd name="T80" fmla="*/ 41 w 71"/>
                  <a:gd name="T81" fmla="*/ 9 h 71"/>
                  <a:gd name="T82" fmla="*/ 41 w 71"/>
                  <a:gd name="T83" fmla="*/ 10 h 71"/>
                  <a:gd name="T84" fmla="*/ 41 w 71"/>
                  <a:gd name="T85" fmla="*/ 10 h 71"/>
                  <a:gd name="T86" fmla="*/ 41 w 71"/>
                  <a:gd name="T87" fmla="*/ 10 h 71"/>
                  <a:gd name="T88" fmla="*/ 52 w 71"/>
                  <a:gd name="T89" fmla="*/ 13 h 71"/>
                  <a:gd name="T90" fmla="*/ 61 w 71"/>
                  <a:gd name="T91" fmla="*/ 14 h 71"/>
                  <a:gd name="T92" fmla="*/ 58 w 71"/>
                  <a:gd name="T93" fmla="*/ 20 h 71"/>
                  <a:gd name="T94" fmla="*/ 58 w 71"/>
                  <a:gd name="T95" fmla="*/ 20 h 71"/>
                  <a:gd name="T96" fmla="*/ 58 w 71"/>
                  <a:gd name="T97" fmla="*/ 21 h 71"/>
                  <a:gd name="T98" fmla="*/ 58 w 71"/>
                  <a:gd name="T99" fmla="*/ 21 h 71"/>
                  <a:gd name="T100" fmla="*/ 63 w 71"/>
                  <a:gd name="T101" fmla="*/ 31 h 71"/>
                  <a:gd name="T102" fmla="*/ 69 w 71"/>
                  <a:gd name="T103" fmla="*/ 3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71" h="71">
                    <a:moveTo>
                      <a:pt x="67" y="29"/>
                    </a:moveTo>
                    <a:cubicBezTo>
                      <a:pt x="64" y="29"/>
                      <a:pt x="64" y="29"/>
                      <a:pt x="64" y="29"/>
                    </a:cubicBezTo>
                    <a:cubicBezTo>
                      <a:pt x="63" y="26"/>
                      <a:pt x="62" y="23"/>
                      <a:pt x="61" y="21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4" y="18"/>
                      <a:pt x="64" y="17"/>
                      <a:pt x="64" y="16"/>
                    </a:cubicBezTo>
                    <a:cubicBezTo>
                      <a:pt x="64" y="15"/>
                      <a:pt x="64" y="13"/>
                      <a:pt x="63" y="12"/>
                    </a:cubicBezTo>
                    <a:cubicBezTo>
                      <a:pt x="59" y="9"/>
                      <a:pt x="59" y="9"/>
                      <a:pt x="59" y="9"/>
                    </a:cubicBezTo>
                    <a:cubicBezTo>
                      <a:pt x="57" y="7"/>
                      <a:pt x="54" y="7"/>
                      <a:pt x="52" y="9"/>
                    </a:cubicBezTo>
                    <a:cubicBezTo>
                      <a:pt x="51" y="11"/>
                      <a:pt x="51" y="11"/>
                      <a:pt x="51" y="11"/>
                    </a:cubicBezTo>
                    <a:cubicBezTo>
                      <a:pt x="48" y="10"/>
                      <a:pt x="46" y="8"/>
                      <a:pt x="43" y="8"/>
                    </a:cubicBezTo>
                    <a:cubicBezTo>
                      <a:pt x="43" y="5"/>
                      <a:pt x="43" y="5"/>
                      <a:pt x="43" y="5"/>
                    </a:cubicBezTo>
                    <a:cubicBezTo>
                      <a:pt x="43" y="2"/>
                      <a:pt x="41" y="0"/>
                      <a:pt x="38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1" y="0"/>
                      <a:pt x="29" y="2"/>
                      <a:pt x="29" y="5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26" y="8"/>
                      <a:pt x="23" y="10"/>
                      <a:pt x="21" y="11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7" y="7"/>
                      <a:pt x="14" y="7"/>
                      <a:pt x="12" y="9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8" y="13"/>
                      <a:pt x="8" y="15"/>
                      <a:pt x="8" y="16"/>
                    </a:cubicBezTo>
                    <a:cubicBezTo>
                      <a:pt x="8" y="17"/>
                      <a:pt x="8" y="18"/>
                      <a:pt x="9" y="19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9" y="23"/>
                      <a:pt x="8" y="26"/>
                      <a:pt x="8" y="29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2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41"/>
                      <a:pt x="2" y="43"/>
                      <a:pt x="5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6"/>
                      <a:pt x="9" y="48"/>
                      <a:pt x="11" y="51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7" y="54"/>
                      <a:pt x="7" y="57"/>
                      <a:pt x="9" y="59"/>
                    </a:cubicBezTo>
                    <a:cubicBezTo>
                      <a:pt x="12" y="63"/>
                      <a:pt x="12" y="63"/>
                      <a:pt x="12" y="63"/>
                    </a:cubicBezTo>
                    <a:cubicBezTo>
                      <a:pt x="13" y="64"/>
                      <a:pt x="15" y="64"/>
                      <a:pt x="16" y="64"/>
                    </a:cubicBezTo>
                    <a:cubicBezTo>
                      <a:pt x="17" y="64"/>
                      <a:pt x="18" y="64"/>
                      <a:pt x="19" y="63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23" y="62"/>
                      <a:pt x="26" y="63"/>
                      <a:pt x="29" y="64"/>
                    </a:cubicBezTo>
                    <a:cubicBezTo>
                      <a:pt x="29" y="67"/>
                      <a:pt x="29" y="67"/>
                      <a:pt x="29" y="67"/>
                    </a:cubicBezTo>
                    <a:cubicBezTo>
                      <a:pt x="29" y="69"/>
                      <a:pt x="31" y="71"/>
                      <a:pt x="33" y="71"/>
                    </a:cubicBezTo>
                    <a:cubicBezTo>
                      <a:pt x="38" y="71"/>
                      <a:pt x="38" y="71"/>
                      <a:pt x="38" y="71"/>
                    </a:cubicBezTo>
                    <a:cubicBezTo>
                      <a:pt x="41" y="71"/>
                      <a:pt x="43" y="69"/>
                      <a:pt x="43" y="67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6" y="63"/>
                      <a:pt x="48" y="62"/>
                      <a:pt x="51" y="61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3" y="64"/>
                      <a:pt x="55" y="64"/>
                      <a:pt x="56" y="64"/>
                    </a:cubicBezTo>
                    <a:cubicBezTo>
                      <a:pt x="57" y="64"/>
                      <a:pt x="58" y="64"/>
                      <a:pt x="59" y="63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4" y="57"/>
                      <a:pt x="64" y="54"/>
                      <a:pt x="63" y="53"/>
                    </a:cubicBezTo>
                    <a:cubicBezTo>
                      <a:pt x="61" y="51"/>
                      <a:pt x="61" y="51"/>
                      <a:pt x="61" y="51"/>
                    </a:cubicBezTo>
                    <a:cubicBezTo>
                      <a:pt x="62" y="48"/>
                      <a:pt x="63" y="46"/>
                      <a:pt x="64" y="43"/>
                    </a:cubicBezTo>
                    <a:cubicBezTo>
                      <a:pt x="67" y="43"/>
                      <a:pt x="67" y="43"/>
                      <a:pt x="67" y="43"/>
                    </a:cubicBezTo>
                    <a:cubicBezTo>
                      <a:pt x="69" y="43"/>
                      <a:pt x="71" y="41"/>
                      <a:pt x="71" y="38"/>
                    </a:cubicBezTo>
                    <a:cubicBezTo>
                      <a:pt x="71" y="33"/>
                      <a:pt x="71" y="33"/>
                      <a:pt x="71" y="33"/>
                    </a:cubicBezTo>
                    <a:cubicBezTo>
                      <a:pt x="71" y="31"/>
                      <a:pt x="69" y="29"/>
                      <a:pt x="67" y="29"/>
                    </a:cubicBezTo>
                    <a:close/>
                    <a:moveTo>
                      <a:pt x="69" y="38"/>
                    </a:moveTo>
                    <a:cubicBezTo>
                      <a:pt x="69" y="40"/>
                      <a:pt x="68" y="41"/>
                      <a:pt x="67" y="41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2" y="41"/>
                      <a:pt x="62" y="41"/>
                      <a:pt x="62" y="42"/>
                    </a:cubicBezTo>
                    <a:cubicBezTo>
                      <a:pt x="62" y="42"/>
                      <a:pt x="62" y="42"/>
                      <a:pt x="62" y="42"/>
                    </a:cubicBezTo>
                    <a:cubicBezTo>
                      <a:pt x="61" y="45"/>
                      <a:pt x="60" y="47"/>
                      <a:pt x="58" y="50"/>
                    </a:cubicBezTo>
                    <a:cubicBezTo>
                      <a:pt x="58" y="50"/>
                      <a:pt x="58" y="50"/>
                      <a:pt x="58" y="50"/>
                    </a:cubicBezTo>
                    <a:cubicBezTo>
                      <a:pt x="58" y="51"/>
                      <a:pt x="58" y="51"/>
                      <a:pt x="58" y="52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2" y="55"/>
                      <a:pt x="62" y="57"/>
                      <a:pt x="61" y="57"/>
                    </a:cubicBezTo>
                    <a:cubicBezTo>
                      <a:pt x="57" y="61"/>
                      <a:pt x="57" y="61"/>
                      <a:pt x="57" y="61"/>
                    </a:cubicBezTo>
                    <a:cubicBezTo>
                      <a:pt x="57" y="62"/>
                      <a:pt x="55" y="62"/>
                      <a:pt x="54" y="61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1" y="58"/>
                      <a:pt x="51" y="58"/>
                      <a:pt x="50" y="58"/>
                    </a:cubicBezTo>
                    <a:cubicBezTo>
                      <a:pt x="50" y="58"/>
                      <a:pt x="50" y="58"/>
                      <a:pt x="50" y="58"/>
                    </a:cubicBezTo>
                    <a:cubicBezTo>
                      <a:pt x="47" y="60"/>
                      <a:pt x="45" y="61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2"/>
                    </a:cubicBezTo>
                    <a:cubicBezTo>
                      <a:pt x="41" y="62"/>
                      <a:pt x="41" y="62"/>
                      <a:pt x="41" y="63"/>
                    </a:cubicBezTo>
                    <a:cubicBezTo>
                      <a:pt x="41" y="67"/>
                      <a:pt x="41" y="67"/>
                      <a:pt x="41" y="67"/>
                    </a:cubicBezTo>
                    <a:cubicBezTo>
                      <a:pt x="41" y="68"/>
                      <a:pt x="39" y="69"/>
                      <a:pt x="38" y="69"/>
                    </a:cubicBezTo>
                    <a:cubicBezTo>
                      <a:pt x="33" y="69"/>
                      <a:pt x="33" y="69"/>
                      <a:pt x="33" y="69"/>
                    </a:cubicBezTo>
                    <a:cubicBezTo>
                      <a:pt x="32" y="69"/>
                      <a:pt x="31" y="68"/>
                      <a:pt x="31" y="67"/>
                    </a:cubicBezTo>
                    <a:cubicBezTo>
                      <a:pt x="31" y="63"/>
                      <a:pt x="31" y="63"/>
                      <a:pt x="31" y="63"/>
                    </a:cubicBezTo>
                    <a:cubicBezTo>
                      <a:pt x="31" y="62"/>
                      <a:pt x="31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7" y="61"/>
                      <a:pt x="24" y="60"/>
                      <a:pt x="22" y="58"/>
                    </a:cubicBezTo>
                    <a:cubicBezTo>
                      <a:pt x="21" y="58"/>
                      <a:pt x="21" y="58"/>
                      <a:pt x="21" y="58"/>
                    </a:cubicBezTo>
                    <a:cubicBezTo>
                      <a:pt x="21" y="58"/>
                      <a:pt x="20" y="58"/>
                      <a:pt x="20" y="58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6" y="62"/>
                      <a:pt x="15" y="62"/>
                      <a:pt x="14" y="61"/>
                    </a:cubicBezTo>
                    <a:cubicBezTo>
                      <a:pt x="11" y="57"/>
                      <a:pt x="11" y="57"/>
                      <a:pt x="11" y="57"/>
                    </a:cubicBezTo>
                    <a:cubicBezTo>
                      <a:pt x="10" y="57"/>
                      <a:pt x="10" y="55"/>
                      <a:pt x="11" y="54"/>
                    </a:cubicBezTo>
                    <a:cubicBezTo>
                      <a:pt x="13" y="52"/>
                      <a:pt x="13" y="52"/>
                      <a:pt x="13" y="52"/>
                    </a:cubicBezTo>
                    <a:cubicBezTo>
                      <a:pt x="14" y="51"/>
                      <a:pt x="14" y="51"/>
                      <a:pt x="13" y="50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2" y="47"/>
                      <a:pt x="11" y="45"/>
                      <a:pt x="10" y="42"/>
                    </a:cubicBezTo>
                    <a:cubicBezTo>
                      <a:pt x="10" y="42"/>
                      <a:pt x="10" y="42"/>
                      <a:pt x="10" y="42"/>
                    </a:cubicBezTo>
                    <a:cubicBezTo>
                      <a:pt x="10" y="41"/>
                      <a:pt x="9" y="41"/>
                      <a:pt x="9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4" y="41"/>
                      <a:pt x="3" y="40"/>
                      <a:pt x="3" y="38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2"/>
                      <a:pt x="4" y="31"/>
                      <a:pt x="5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0"/>
                    </a:cubicBezTo>
                    <a:cubicBezTo>
                      <a:pt x="10" y="30"/>
                      <a:pt x="10" y="30"/>
                      <a:pt x="10" y="30"/>
                    </a:cubicBezTo>
                    <a:cubicBezTo>
                      <a:pt x="11" y="27"/>
                      <a:pt x="12" y="24"/>
                      <a:pt x="13" y="22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4" y="21"/>
                      <a:pt x="14" y="20"/>
                      <a:pt x="13" y="20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0" y="17"/>
                      <a:pt x="10" y="16"/>
                      <a:pt x="10" y="16"/>
                    </a:cubicBezTo>
                    <a:cubicBezTo>
                      <a:pt x="10" y="15"/>
                      <a:pt x="10" y="15"/>
                      <a:pt x="11" y="14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0"/>
                      <a:pt x="16" y="10"/>
                      <a:pt x="17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4"/>
                      <a:pt x="21" y="14"/>
                      <a:pt x="21" y="13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4" y="12"/>
                      <a:pt x="27" y="11"/>
                      <a:pt x="30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1" y="10"/>
                      <a:pt x="31" y="9"/>
                      <a:pt x="31" y="9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1" y="4"/>
                      <a:pt x="32" y="3"/>
                      <a:pt x="33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9" y="3"/>
                      <a:pt x="41" y="4"/>
                      <a:pt x="41" y="5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1" y="9"/>
                      <a:pt x="41" y="9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5" y="11"/>
                      <a:pt x="47" y="12"/>
                      <a:pt x="50" y="14"/>
                    </a:cubicBezTo>
                    <a:cubicBezTo>
                      <a:pt x="51" y="14"/>
                      <a:pt x="51" y="14"/>
                      <a:pt x="52" y="13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5" y="10"/>
                      <a:pt x="57" y="10"/>
                      <a:pt x="57" y="11"/>
                    </a:cubicBezTo>
                    <a:cubicBezTo>
                      <a:pt x="61" y="14"/>
                      <a:pt x="61" y="14"/>
                      <a:pt x="61" y="14"/>
                    </a:cubicBezTo>
                    <a:cubicBezTo>
                      <a:pt x="61" y="15"/>
                      <a:pt x="62" y="15"/>
                      <a:pt x="62" y="16"/>
                    </a:cubicBezTo>
                    <a:cubicBezTo>
                      <a:pt x="62" y="16"/>
                      <a:pt x="61" y="17"/>
                      <a:pt x="61" y="17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0"/>
                      <a:pt x="58" y="20"/>
                      <a:pt x="58" y="20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1"/>
                      <a:pt x="58" y="21"/>
                    </a:cubicBezTo>
                    <a:cubicBezTo>
                      <a:pt x="58" y="21"/>
                      <a:pt x="58" y="22"/>
                      <a:pt x="58" y="22"/>
                    </a:cubicBezTo>
                    <a:cubicBezTo>
                      <a:pt x="60" y="24"/>
                      <a:pt x="61" y="27"/>
                      <a:pt x="62" y="30"/>
                    </a:cubicBezTo>
                    <a:cubicBezTo>
                      <a:pt x="62" y="31"/>
                      <a:pt x="62" y="31"/>
                      <a:pt x="63" y="31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31"/>
                      <a:pt x="69" y="32"/>
                      <a:pt x="69" y="33"/>
                    </a:cubicBezTo>
                    <a:lnTo>
                      <a:pt x="69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05" name="Freeform 82"/>
              <p:cNvSpPr>
                <a:spLocks noEditPoints="1"/>
              </p:cNvSpPr>
              <p:nvPr/>
            </p:nvSpPr>
            <p:spPr bwMode="auto">
              <a:xfrm>
                <a:off x="21324888" y="3444711"/>
                <a:ext cx="428625" cy="430213"/>
              </a:xfrm>
              <a:custGeom>
                <a:avLst/>
                <a:gdLst>
                  <a:gd name="T0" fmla="*/ 23 w 45"/>
                  <a:gd name="T1" fmla="*/ 0 h 45"/>
                  <a:gd name="T2" fmla="*/ 0 w 45"/>
                  <a:gd name="T3" fmla="*/ 23 h 45"/>
                  <a:gd name="T4" fmla="*/ 23 w 45"/>
                  <a:gd name="T5" fmla="*/ 45 h 45"/>
                  <a:gd name="T6" fmla="*/ 45 w 45"/>
                  <a:gd name="T7" fmla="*/ 23 h 45"/>
                  <a:gd name="T8" fmla="*/ 23 w 45"/>
                  <a:gd name="T9" fmla="*/ 0 h 45"/>
                  <a:gd name="T10" fmla="*/ 23 w 45"/>
                  <a:gd name="T11" fmla="*/ 43 h 45"/>
                  <a:gd name="T12" fmla="*/ 3 w 45"/>
                  <a:gd name="T13" fmla="*/ 23 h 45"/>
                  <a:gd name="T14" fmla="*/ 23 w 45"/>
                  <a:gd name="T15" fmla="*/ 3 h 45"/>
                  <a:gd name="T16" fmla="*/ 43 w 45"/>
                  <a:gd name="T17" fmla="*/ 23 h 45"/>
                  <a:gd name="T18" fmla="*/ 23 w 45"/>
                  <a:gd name="T19" fmla="*/ 4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45">
                    <a:moveTo>
                      <a:pt x="23" y="0"/>
                    </a:moveTo>
                    <a:cubicBezTo>
                      <a:pt x="10" y="0"/>
                      <a:pt x="0" y="11"/>
                      <a:pt x="0" y="23"/>
                    </a:cubicBezTo>
                    <a:cubicBezTo>
                      <a:pt x="0" y="35"/>
                      <a:pt x="10" y="45"/>
                      <a:pt x="23" y="45"/>
                    </a:cubicBezTo>
                    <a:cubicBezTo>
                      <a:pt x="35" y="45"/>
                      <a:pt x="45" y="35"/>
                      <a:pt x="45" y="23"/>
                    </a:cubicBezTo>
                    <a:cubicBezTo>
                      <a:pt x="45" y="11"/>
                      <a:pt x="35" y="0"/>
                      <a:pt x="23" y="0"/>
                    </a:cubicBezTo>
                    <a:close/>
                    <a:moveTo>
                      <a:pt x="23" y="43"/>
                    </a:moveTo>
                    <a:cubicBezTo>
                      <a:pt x="12" y="43"/>
                      <a:pt x="3" y="34"/>
                      <a:pt x="3" y="23"/>
                    </a:cubicBezTo>
                    <a:cubicBezTo>
                      <a:pt x="3" y="12"/>
                      <a:pt x="12" y="3"/>
                      <a:pt x="23" y="3"/>
                    </a:cubicBezTo>
                    <a:cubicBezTo>
                      <a:pt x="34" y="3"/>
                      <a:pt x="43" y="12"/>
                      <a:pt x="43" y="23"/>
                    </a:cubicBezTo>
                    <a:cubicBezTo>
                      <a:pt x="43" y="34"/>
                      <a:pt x="34" y="43"/>
                      <a:pt x="23" y="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cxnSp>
        <p:nvCxnSpPr>
          <p:cNvPr id="106" name="ตัวเชื่อมต่อตรง 237"/>
          <p:cNvCxnSpPr/>
          <p:nvPr/>
        </p:nvCxnSpPr>
        <p:spPr>
          <a:xfrm>
            <a:off x="6057900" y="2010040"/>
            <a:ext cx="1219200" cy="634429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31"/>
          <p:cNvSpPr txBox="1">
            <a:spLocks noChangeArrowheads="1"/>
          </p:cNvSpPr>
          <p:nvPr/>
        </p:nvSpPr>
        <p:spPr bwMode="auto">
          <a:xfrm>
            <a:off x="2299354" y="1951308"/>
            <a:ext cx="18193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chemeClr val="accent5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Синхронное и асинхронное</a:t>
            </a:r>
            <a:endParaRPr lang="id-ID" sz="1800" b="1" dirty="0">
              <a:solidFill>
                <a:schemeClr val="accent5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20" name="Round Same Side Corner Rectangle 58"/>
          <p:cNvSpPr/>
          <p:nvPr/>
        </p:nvSpPr>
        <p:spPr>
          <a:xfrm rot="10800000" flipH="1">
            <a:off x="4190879" y="2027364"/>
            <a:ext cx="96087" cy="8002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4437422" y="1945897"/>
            <a:ext cx="1819376" cy="12187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Синхронное: вместе, в режиме реального времени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Асинхронное: самостоятельно, в свободном режиме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122" name="ตัวเชื่อมต่อตรง 237"/>
          <p:cNvCxnSpPr/>
          <p:nvPr/>
        </p:nvCxnSpPr>
        <p:spPr>
          <a:xfrm flipV="1">
            <a:off x="6362700" y="3771900"/>
            <a:ext cx="1990344" cy="144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31"/>
          <p:cNvSpPr txBox="1">
            <a:spLocks noChangeArrowheads="1"/>
          </p:cNvSpPr>
          <p:nvPr/>
        </p:nvSpPr>
        <p:spPr bwMode="auto">
          <a:xfrm>
            <a:off x="2476500" y="3252119"/>
            <a:ext cx="16422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chemeClr val="accent3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Не равно «заочное»</a:t>
            </a:r>
            <a:endParaRPr lang="id-ID" sz="1800" b="1" dirty="0">
              <a:solidFill>
                <a:schemeClr val="accent3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24" name="Round Same Side Corner Rectangle 58"/>
          <p:cNvSpPr/>
          <p:nvPr/>
        </p:nvSpPr>
        <p:spPr>
          <a:xfrm rot="10800000" flipH="1">
            <a:off x="4190879" y="3328175"/>
            <a:ext cx="96087" cy="8002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4437421" y="3246708"/>
            <a:ext cx="1925279" cy="1218777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Формы обучения по ФЗ: очное, очно-заочное, заочное </a:t>
            </a:r>
          </a:p>
          <a:p>
            <a:r>
              <a:rPr lang="ru-RU" sz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Дистант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 – не форма, а совокупность технологий и средств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127" name="ตัวเชื่อมต่อตรง 237"/>
          <p:cNvCxnSpPr/>
          <p:nvPr/>
        </p:nvCxnSpPr>
        <p:spPr>
          <a:xfrm flipV="1">
            <a:off x="6057900" y="4912519"/>
            <a:ext cx="1219200" cy="611981"/>
          </a:xfrm>
          <a:prstGeom prst="bentConnector3">
            <a:avLst>
              <a:gd name="adj1" fmla="val 50000"/>
            </a:avLst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31"/>
          <p:cNvSpPr txBox="1">
            <a:spLocks noChangeArrowheads="1"/>
          </p:cNvSpPr>
          <p:nvPr/>
        </p:nvSpPr>
        <p:spPr bwMode="auto">
          <a:xfrm>
            <a:off x="2438400" y="4495800"/>
            <a:ext cx="16422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Lato Light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ru-RU" sz="1800" b="1" dirty="0">
                <a:solidFill>
                  <a:schemeClr val="accent6"/>
                </a:solidFill>
                <a:latin typeface="Lato Black" pitchFamily="34" charset="0"/>
                <a:ea typeface="Lato Black" pitchFamily="34" charset="0"/>
                <a:cs typeface="Lato Black" pitchFamily="34" charset="0"/>
              </a:rPr>
              <a:t>Централизованное или нет</a:t>
            </a:r>
            <a:endParaRPr lang="id-ID" sz="1800" b="1" dirty="0">
              <a:solidFill>
                <a:schemeClr val="accent6"/>
              </a:solidFill>
              <a:latin typeface="Lato Black" pitchFamily="34" charset="0"/>
              <a:ea typeface="Lato Black" pitchFamily="34" charset="0"/>
              <a:cs typeface="Lato Black" pitchFamily="34" charset="0"/>
            </a:endParaRPr>
          </a:p>
        </p:txBody>
      </p:sp>
      <p:sp>
        <p:nvSpPr>
          <p:cNvPr id="129" name="Round Same Side Corner Rectangle 58"/>
          <p:cNvSpPr/>
          <p:nvPr/>
        </p:nvSpPr>
        <p:spPr>
          <a:xfrm rot="10800000" flipH="1">
            <a:off x="4152779" y="4571856"/>
            <a:ext cx="96087" cy="80024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/>
            <a:endParaRPr lang="bg-BG" sz="900" dirty="0">
              <a:latin typeface="Lato Light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4415103" y="4559327"/>
            <a:ext cx="1819376" cy="1034111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Вузы уже давно практикуют 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LMS</a:t>
            </a:r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, а школы…</a:t>
            </a:r>
          </a:p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МЭШ и т.п. не совсем про это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318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31"/>
          <p:cNvSpPr>
            <a:spLocks noChangeArrowheads="1"/>
          </p:cNvSpPr>
          <p:nvPr/>
        </p:nvSpPr>
        <p:spPr bwMode="auto">
          <a:xfrm>
            <a:off x="1" y="5372100"/>
            <a:ext cx="12176919" cy="14951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45720" tIns="22860" rIns="45720" bIns="22860" numCol="1" anchor="t" anchorCtr="0" compatLnSpc="1">
            <a:prstTxWarp prst="textNoShape">
              <a:avLst/>
            </a:prstTxWarp>
          </a:bodyPr>
          <a:lstStyle/>
          <a:p>
            <a:endParaRPr lang="th-TH" sz="900"/>
          </a:p>
        </p:txBody>
      </p:sp>
      <p:sp>
        <p:nvSpPr>
          <p:cNvPr id="169" name="Content Placeholder 2"/>
          <p:cNvSpPr txBox="1">
            <a:spLocks/>
          </p:cNvSpPr>
          <p:nvPr/>
        </p:nvSpPr>
        <p:spPr>
          <a:xfrm>
            <a:off x="795574" y="5447772"/>
            <a:ext cx="10654409" cy="952500"/>
          </a:xfrm>
          <a:prstGeom prst="rect">
            <a:avLst/>
          </a:prstGeom>
        </p:spPr>
        <p:txBody>
          <a:bodyPr vert="horz" lIns="121893" tIns="60946" rIns="121893" bIns="60946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16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Методические рекомендации по 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 дополнительных общеобразовательных программ с применением электронного обучения и дистанционных образовательных технологий, утв. Письмом Министерства Просвещения РФ от 19.03. 2020 г. № ГД-39/04 «О направлении методических рекомендаций»</a:t>
            </a:r>
            <a:endParaRPr lang="en-US" sz="1600" dirty="0">
              <a:solidFill>
                <a:schemeClr val="bg1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grpSp>
        <p:nvGrpSpPr>
          <p:cNvPr id="170" name="กลุ่ม 169"/>
          <p:cNvGrpSpPr/>
          <p:nvPr/>
        </p:nvGrpSpPr>
        <p:grpSpPr>
          <a:xfrm>
            <a:off x="1523491" y="1419473"/>
            <a:ext cx="3954989" cy="3565677"/>
            <a:chOff x="3016818" y="2838945"/>
            <a:chExt cx="7909978" cy="7131354"/>
          </a:xfrm>
        </p:grpSpPr>
        <p:sp>
          <p:nvSpPr>
            <p:cNvPr id="171" name="Rectangle 14"/>
            <p:cNvSpPr>
              <a:spLocks noChangeArrowheads="1"/>
            </p:cNvSpPr>
            <p:nvPr/>
          </p:nvSpPr>
          <p:spPr bwMode="auto">
            <a:xfrm>
              <a:off x="7428860" y="3304696"/>
              <a:ext cx="3444151" cy="101999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72" name="Rectangle 15"/>
            <p:cNvSpPr>
              <a:spLocks noChangeArrowheads="1"/>
            </p:cNvSpPr>
            <p:nvPr/>
          </p:nvSpPr>
          <p:spPr bwMode="auto">
            <a:xfrm>
              <a:off x="7428860" y="5142985"/>
              <a:ext cx="3457598" cy="100654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7455753" y="6925569"/>
              <a:ext cx="3457598" cy="1008467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74" name="Rectangle 17"/>
            <p:cNvSpPr>
              <a:spLocks noChangeArrowheads="1"/>
            </p:cNvSpPr>
            <p:nvPr/>
          </p:nvSpPr>
          <p:spPr bwMode="auto">
            <a:xfrm>
              <a:off x="7469198" y="8750413"/>
              <a:ext cx="3457598" cy="101999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175" name="TextBox 174"/>
            <p:cNvSpPr txBox="1"/>
            <p:nvPr/>
          </p:nvSpPr>
          <p:spPr>
            <a:xfrm>
              <a:off x="7469198" y="3127881"/>
              <a:ext cx="3315730" cy="132955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ЦОР – цифровые </a:t>
              </a:r>
              <a:r>
                <a:rPr lang="ru-RU" sz="1200" b="1" dirty="0" err="1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образовательны</a:t>
              </a:r>
              <a:r>
                <a:rPr lang="ru-RU" sz="1200" b="1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 ресурсы</a:t>
              </a:r>
              <a:endParaRPr lang="en-US" sz="1200" b="1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76" name="TextBox 175"/>
            <p:cNvSpPr txBox="1"/>
            <p:nvPr/>
          </p:nvSpPr>
          <p:spPr>
            <a:xfrm>
              <a:off x="7520796" y="5143209"/>
              <a:ext cx="3315730" cy="960226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ЭО – электронное обучение</a:t>
              </a:r>
              <a:endParaRPr lang="en-US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77" name="TextBox 176"/>
            <p:cNvSpPr txBox="1"/>
            <p:nvPr/>
          </p:nvSpPr>
          <p:spPr>
            <a:xfrm>
              <a:off x="7493070" y="6746597"/>
              <a:ext cx="3315730" cy="132955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ДОТ – дистанционные обр. технологии</a:t>
              </a:r>
              <a:endParaRPr lang="en-US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sp>
          <p:nvSpPr>
            <p:cNvPr id="178" name="TextBox 177"/>
            <p:cNvSpPr txBox="1"/>
            <p:nvPr/>
          </p:nvSpPr>
          <p:spPr>
            <a:xfrm>
              <a:off x="7453322" y="8640741"/>
              <a:ext cx="3315730" cy="1329558"/>
            </a:xfrm>
            <a:prstGeom prst="rect">
              <a:avLst/>
            </a:prstGeom>
            <a:noFill/>
          </p:spPr>
          <p:txBody>
            <a:bodyPr wrap="square" lIns="109710" tIns="54855" rIns="109710" bIns="54855" rtlCol="0">
              <a:spAutoFit/>
            </a:bodyPr>
            <a:lstStyle/>
            <a:p>
              <a:r>
                <a:rPr lang="ru-RU" sz="1200" dirty="0">
                  <a:solidFill>
                    <a:schemeClr val="bg1"/>
                  </a:solidFill>
                  <a:latin typeface="Lato" pitchFamily="34" charset="0"/>
                  <a:ea typeface="Lato" pitchFamily="34" charset="0"/>
                  <a:cs typeface="Lato" pitchFamily="34" charset="0"/>
                </a:rPr>
                <a:t>ДО -  дистанционное образование</a:t>
              </a:r>
              <a:endParaRPr lang="en-US" sz="1200" dirty="0">
                <a:solidFill>
                  <a:schemeClr val="bg1"/>
                </a:solidFill>
                <a:latin typeface="Lato" pitchFamily="34" charset="0"/>
                <a:ea typeface="Lato" pitchFamily="34" charset="0"/>
                <a:cs typeface="Lato" pitchFamily="34" charset="0"/>
              </a:endParaRPr>
            </a:p>
          </p:txBody>
        </p:sp>
        <p:grpSp>
          <p:nvGrpSpPr>
            <p:cNvPr id="179" name="กลุ่ม 178"/>
            <p:cNvGrpSpPr/>
            <p:nvPr/>
          </p:nvGrpSpPr>
          <p:grpSpPr>
            <a:xfrm>
              <a:off x="3016818" y="2838945"/>
              <a:ext cx="2972819" cy="7107538"/>
              <a:chOff x="128324" y="2803810"/>
              <a:chExt cx="2972819" cy="7107538"/>
            </a:xfrm>
          </p:grpSpPr>
          <p:sp>
            <p:nvSpPr>
              <p:cNvPr id="180" name="Freeform 10"/>
              <p:cNvSpPr>
                <a:spLocks/>
              </p:cNvSpPr>
              <p:nvPr/>
            </p:nvSpPr>
            <p:spPr bwMode="auto">
              <a:xfrm>
                <a:off x="481326" y="7185473"/>
                <a:ext cx="2296890" cy="1668451"/>
              </a:xfrm>
              <a:custGeom>
                <a:avLst/>
                <a:gdLst>
                  <a:gd name="T0" fmla="*/ 1084 w 1451"/>
                  <a:gd name="T1" fmla="*/ 1054 h 1054"/>
                  <a:gd name="T2" fmla="*/ 1084 w 1451"/>
                  <a:gd name="T3" fmla="*/ 329 h 1054"/>
                  <a:gd name="T4" fmla="*/ 1451 w 1451"/>
                  <a:gd name="T5" fmla="*/ 329 h 1054"/>
                  <a:gd name="T6" fmla="*/ 1384 w 1451"/>
                  <a:gd name="T7" fmla="*/ 0 h 1054"/>
                  <a:gd name="T8" fmla="*/ 58 w 1451"/>
                  <a:gd name="T9" fmla="*/ 0 h 1054"/>
                  <a:gd name="T10" fmla="*/ 0 w 1451"/>
                  <a:gd name="T11" fmla="*/ 329 h 1054"/>
                  <a:gd name="T12" fmla="*/ 348 w 1451"/>
                  <a:gd name="T13" fmla="*/ 329 h 1054"/>
                  <a:gd name="T14" fmla="*/ 348 w 1451"/>
                  <a:gd name="T15" fmla="*/ 1054 h 1054"/>
                  <a:gd name="T16" fmla="*/ 658 w 1451"/>
                  <a:gd name="T17" fmla="*/ 1054 h 1054"/>
                  <a:gd name="T18" fmla="*/ 658 w 1451"/>
                  <a:gd name="T19" fmla="*/ 329 h 1054"/>
                  <a:gd name="T20" fmla="*/ 774 w 1451"/>
                  <a:gd name="T21" fmla="*/ 329 h 1054"/>
                  <a:gd name="T22" fmla="*/ 774 w 1451"/>
                  <a:gd name="T23" fmla="*/ 1054 h 1054"/>
                  <a:gd name="T24" fmla="*/ 1084 w 1451"/>
                  <a:gd name="T25" fmla="*/ 1054 h 10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1" h="1054">
                    <a:moveTo>
                      <a:pt x="1084" y="1054"/>
                    </a:moveTo>
                    <a:lnTo>
                      <a:pt x="1084" y="329"/>
                    </a:lnTo>
                    <a:lnTo>
                      <a:pt x="1451" y="329"/>
                    </a:lnTo>
                    <a:lnTo>
                      <a:pt x="1384" y="0"/>
                    </a:lnTo>
                    <a:lnTo>
                      <a:pt x="58" y="0"/>
                    </a:lnTo>
                    <a:lnTo>
                      <a:pt x="0" y="329"/>
                    </a:lnTo>
                    <a:lnTo>
                      <a:pt x="348" y="329"/>
                    </a:lnTo>
                    <a:lnTo>
                      <a:pt x="348" y="1054"/>
                    </a:lnTo>
                    <a:lnTo>
                      <a:pt x="658" y="1054"/>
                    </a:lnTo>
                    <a:lnTo>
                      <a:pt x="658" y="329"/>
                    </a:lnTo>
                    <a:lnTo>
                      <a:pt x="774" y="329"/>
                    </a:lnTo>
                    <a:lnTo>
                      <a:pt x="774" y="1054"/>
                    </a:lnTo>
                    <a:lnTo>
                      <a:pt x="1084" y="105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1" name="Freeform 11"/>
              <p:cNvSpPr>
                <a:spLocks/>
              </p:cNvSpPr>
              <p:nvPr/>
            </p:nvSpPr>
            <p:spPr bwMode="auto">
              <a:xfrm>
                <a:off x="1706546" y="8853924"/>
                <a:ext cx="490721" cy="1057424"/>
              </a:xfrm>
              <a:custGeom>
                <a:avLst/>
                <a:gdLst>
                  <a:gd name="T0" fmla="*/ 0 w 32"/>
                  <a:gd name="T1" fmla="*/ 0 h 69"/>
                  <a:gd name="T2" fmla="*/ 0 w 32"/>
                  <a:gd name="T3" fmla="*/ 48 h 69"/>
                  <a:gd name="T4" fmla="*/ 16 w 32"/>
                  <a:gd name="T5" fmla="*/ 69 h 69"/>
                  <a:gd name="T6" fmla="*/ 32 w 32"/>
                  <a:gd name="T7" fmla="*/ 48 h 69"/>
                  <a:gd name="T8" fmla="*/ 32 w 32"/>
                  <a:gd name="T9" fmla="*/ 0 h 69"/>
                  <a:gd name="T10" fmla="*/ 0 w 32"/>
                  <a:gd name="T1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9">
                    <a:moveTo>
                      <a:pt x="0" y="0"/>
                    </a:moveTo>
                    <a:cubicBezTo>
                      <a:pt x="0" y="48"/>
                      <a:pt x="0" y="48"/>
                      <a:pt x="0" y="48"/>
                    </a:cubicBezTo>
                    <a:cubicBezTo>
                      <a:pt x="0" y="60"/>
                      <a:pt x="5" y="69"/>
                      <a:pt x="16" y="69"/>
                    </a:cubicBezTo>
                    <a:cubicBezTo>
                      <a:pt x="28" y="69"/>
                      <a:pt x="32" y="60"/>
                      <a:pt x="32" y="48"/>
                    </a:cubicBezTo>
                    <a:cubicBezTo>
                      <a:pt x="32" y="0"/>
                      <a:pt x="32" y="0"/>
                      <a:pt x="3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2" name="Freeform 12"/>
              <p:cNvSpPr>
                <a:spLocks/>
              </p:cNvSpPr>
              <p:nvPr/>
            </p:nvSpPr>
            <p:spPr bwMode="auto">
              <a:xfrm>
                <a:off x="1032200" y="8853924"/>
                <a:ext cx="490721" cy="1057424"/>
              </a:xfrm>
              <a:custGeom>
                <a:avLst/>
                <a:gdLst>
                  <a:gd name="T0" fmla="*/ 0 w 32"/>
                  <a:gd name="T1" fmla="*/ 48 h 69"/>
                  <a:gd name="T2" fmla="*/ 16 w 32"/>
                  <a:gd name="T3" fmla="*/ 69 h 69"/>
                  <a:gd name="T4" fmla="*/ 32 w 32"/>
                  <a:gd name="T5" fmla="*/ 48 h 69"/>
                  <a:gd name="T6" fmla="*/ 32 w 32"/>
                  <a:gd name="T7" fmla="*/ 0 h 69"/>
                  <a:gd name="T8" fmla="*/ 0 w 32"/>
                  <a:gd name="T9" fmla="*/ 0 h 69"/>
                  <a:gd name="T10" fmla="*/ 0 w 32"/>
                  <a:gd name="T11" fmla="*/ 4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69">
                    <a:moveTo>
                      <a:pt x="0" y="48"/>
                    </a:moveTo>
                    <a:cubicBezTo>
                      <a:pt x="0" y="60"/>
                      <a:pt x="4" y="69"/>
                      <a:pt x="16" y="69"/>
                    </a:cubicBezTo>
                    <a:cubicBezTo>
                      <a:pt x="27" y="69"/>
                      <a:pt x="32" y="60"/>
                      <a:pt x="32" y="48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3" name="Oval 13"/>
              <p:cNvSpPr>
                <a:spLocks noChangeArrowheads="1"/>
              </p:cNvSpPr>
              <p:nvPr/>
            </p:nvSpPr>
            <p:spPr bwMode="auto">
              <a:xfrm>
                <a:off x="1093936" y="2803810"/>
                <a:ext cx="1071671" cy="1071671"/>
              </a:xfrm>
              <a:prstGeom prst="ellipse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4" name="Freeform 14"/>
              <p:cNvSpPr>
                <a:spLocks/>
              </p:cNvSpPr>
              <p:nvPr/>
            </p:nvSpPr>
            <p:spPr bwMode="auto">
              <a:xfrm>
                <a:off x="465497" y="4074935"/>
                <a:ext cx="2298473" cy="704422"/>
              </a:xfrm>
              <a:custGeom>
                <a:avLst/>
                <a:gdLst>
                  <a:gd name="T0" fmla="*/ 147 w 150"/>
                  <a:gd name="T1" fmla="*/ 32 h 46"/>
                  <a:gd name="T2" fmla="*/ 115 w 150"/>
                  <a:gd name="T3" fmla="*/ 0 h 46"/>
                  <a:gd name="T4" fmla="*/ 35 w 150"/>
                  <a:gd name="T5" fmla="*/ 0 h 46"/>
                  <a:gd name="T6" fmla="*/ 3 w 150"/>
                  <a:gd name="T7" fmla="*/ 32 h 46"/>
                  <a:gd name="T8" fmla="*/ 0 w 150"/>
                  <a:gd name="T9" fmla="*/ 46 h 46"/>
                  <a:gd name="T10" fmla="*/ 30 w 150"/>
                  <a:gd name="T11" fmla="*/ 46 h 46"/>
                  <a:gd name="T12" fmla="*/ 31 w 150"/>
                  <a:gd name="T13" fmla="*/ 43 h 46"/>
                  <a:gd name="T14" fmla="*/ 37 w 150"/>
                  <a:gd name="T15" fmla="*/ 43 h 46"/>
                  <a:gd name="T16" fmla="*/ 36 w 150"/>
                  <a:gd name="T17" fmla="*/ 46 h 46"/>
                  <a:gd name="T18" fmla="*/ 114 w 150"/>
                  <a:gd name="T19" fmla="*/ 46 h 46"/>
                  <a:gd name="T20" fmla="*/ 113 w 150"/>
                  <a:gd name="T21" fmla="*/ 43 h 46"/>
                  <a:gd name="T22" fmla="*/ 119 w 150"/>
                  <a:gd name="T23" fmla="*/ 43 h 46"/>
                  <a:gd name="T24" fmla="*/ 119 w 150"/>
                  <a:gd name="T25" fmla="*/ 46 h 46"/>
                  <a:gd name="T26" fmla="*/ 150 w 150"/>
                  <a:gd name="T27" fmla="*/ 46 h 46"/>
                  <a:gd name="T28" fmla="*/ 147 w 150"/>
                  <a:gd name="T29" fmla="*/ 3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0" h="46">
                    <a:moveTo>
                      <a:pt x="147" y="32"/>
                    </a:moveTo>
                    <a:cubicBezTo>
                      <a:pt x="141" y="14"/>
                      <a:pt x="132" y="0"/>
                      <a:pt x="11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17" y="0"/>
                      <a:pt x="7" y="16"/>
                      <a:pt x="3" y="32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30" y="46"/>
                      <a:pt x="30" y="46"/>
                      <a:pt x="30" y="46"/>
                    </a:cubicBezTo>
                    <a:cubicBezTo>
                      <a:pt x="31" y="43"/>
                      <a:pt x="31" y="43"/>
                      <a:pt x="31" y="43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6" y="46"/>
                      <a:pt x="36" y="46"/>
                      <a:pt x="36" y="46"/>
                    </a:cubicBezTo>
                    <a:cubicBezTo>
                      <a:pt x="114" y="46"/>
                      <a:pt x="114" y="46"/>
                      <a:pt x="114" y="46"/>
                    </a:cubicBezTo>
                    <a:cubicBezTo>
                      <a:pt x="113" y="43"/>
                      <a:pt x="113" y="43"/>
                      <a:pt x="113" y="43"/>
                    </a:cubicBezTo>
                    <a:cubicBezTo>
                      <a:pt x="119" y="43"/>
                      <a:pt x="119" y="43"/>
                      <a:pt x="119" y="43"/>
                    </a:cubicBezTo>
                    <a:cubicBezTo>
                      <a:pt x="119" y="46"/>
                      <a:pt x="119" y="46"/>
                      <a:pt x="119" y="46"/>
                    </a:cubicBezTo>
                    <a:cubicBezTo>
                      <a:pt x="150" y="46"/>
                      <a:pt x="150" y="46"/>
                      <a:pt x="150" y="46"/>
                    </a:cubicBezTo>
                    <a:lnTo>
                      <a:pt x="147" y="32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5" name="Freeform 15"/>
              <p:cNvSpPr>
                <a:spLocks/>
              </p:cNvSpPr>
              <p:nvPr/>
            </p:nvSpPr>
            <p:spPr bwMode="auto">
              <a:xfrm>
                <a:off x="128324" y="4779357"/>
                <a:ext cx="796234" cy="1991377"/>
              </a:xfrm>
              <a:custGeom>
                <a:avLst/>
                <a:gdLst>
                  <a:gd name="T0" fmla="*/ 22 w 52"/>
                  <a:gd name="T1" fmla="*/ 0 h 130"/>
                  <a:gd name="T2" fmla="*/ 0 w 52"/>
                  <a:gd name="T3" fmla="*/ 116 h 130"/>
                  <a:gd name="T4" fmla="*/ 14 w 52"/>
                  <a:gd name="T5" fmla="*/ 130 h 130"/>
                  <a:gd name="T6" fmla="*/ 28 w 52"/>
                  <a:gd name="T7" fmla="*/ 116 h 130"/>
                  <a:gd name="T8" fmla="*/ 52 w 52"/>
                  <a:gd name="T9" fmla="*/ 0 h 130"/>
                  <a:gd name="T10" fmla="*/ 22 w 52"/>
                  <a:gd name="T1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30">
                    <a:moveTo>
                      <a:pt x="22" y="0"/>
                    </a:move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4"/>
                      <a:pt x="6" y="130"/>
                      <a:pt x="14" y="130"/>
                    </a:cubicBezTo>
                    <a:cubicBezTo>
                      <a:pt x="21" y="130"/>
                      <a:pt x="25" y="124"/>
                      <a:pt x="28" y="116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6" name="Freeform 16"/>
              <p:cNvSpPr>
                <a:spLocks/>
              </p:cNvSpPr>
              <p:nvPr/>
            </p:nvSpPr>
            <p:spPr bwMode="auto">
              <a:xfrm>
                <a:off x="573139" y="4779357"/>
                <a:ext cx="2099019" cy="2406115"/>
              </a:xfrm>
              <a:custGeom>
                <a:avLst/>
                <a:gdLst>
                  <a:gd name="T0" fmla="*/ 280 w 1326"/>
                  <a:gd name="T1" fmla="*/ 0 h 1520"/>
                  <a:gd name="T2" fmla="*/ 0 w 1326"/>
                  <a:gd name="T3" fmla="*/ 1520 h 1520"/>
                  <a:gd name="T4" fmla="*/ 1326 w 1326"/>
                  <a:gd name="T5" fmla="*/ 1520 h 1520"/>
                  <a:gd name="T6" fmla="*/ 1035 w 1326"/>
                  <a:gd name="T7" fmla="*/ 0 h 1520"/>
                  <a:gd name="T8" fmla="*/ 280 w 1326"/>
                  <a:gd name="T9" fmla="*/ 0 h 1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6" h="1520">
                    <a:moveTo>
                      <a:pt x="280" y="0"/>
                    </a:moveTo>
                    <a:lnTo>
                      <a:pt x="0" y="1520"/>
                    </a:lnTo>
                    <a:lnTo>
                      <a:pt x="1326" y="1520"/>
                    </a:lnTo>
                    <a:lnTo>
                      <a:pt x="1035" y="0"/>
                    </a:lnTo>
                    <a:lnTo>
                      <a:pt x="28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87" name="Freeform 17"/>
              <p:cNvSpPr>
                <a:spLocks/>
              </p:cNvSpPr>
              <p:nvPr/>
            </p:nvSpPr>
            <p:spPr bwMode="auto">
              <a:xfrm>
                <a:off x="2289079" y="4779357"/>
                <a:ext cx="812064" cy="1977130"/>
              </a:xfrm>
              <a:custGeom>
                <a:avLst/>
                <a:gdLst>
                  <a:gd name="T0" fmla="*/ 31 w 53"/>
                  <a:gd name="T1" fmla="*/ 0 h 129"/>
                  <a:gd name="T2" fmla="*/ 0 w 53"/>
                  <a:gd name="T3" fmla="*/ 0 h 129"/>
                  <a:gd name="T4" fmla="*/ 25 w 53"/>
                  <a:gd name="T5" fmla="*/ 115 h 129"/>
                  <a:gd name="T6" fmla="*/ 39 w 53"/>
                  <a:gd name="T7" fmla="*/ 129 h 129"/>
                  <a:gd name="T8" fmla="*/ 53 w 53"/>
                  <a:gd name="T9" fmla="*/ 115 h 129"/>
                  <a:gd name="T10" fmla="*/ 31 w 53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29">
                    <a:moveTo>
                      <a:pt x="3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5" y="115"/>
                      <a:pt x="25" y="115"/>
                      <a:pt x="25" y="115"/>
                    </a:cubicBezTo>
                    <a:cubicBezTo>
                      <a:pt x="27" y="123"/>
                      <a:pt x="31" y="129"/>
                      <a:pt x="39" y="129"/>
                    </a:cubicBezTo>
                    <a:cubicBezTo>
                      <a:pt x="47" y="129"/>
                      <a:pt x="53" y="123"/>
                      <a:pt x="53" y="115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cxnSp>
        <p:nvCxnSpPr>
          <p:cNvPr id="188" name="ตัวเชื่อมต่อตรง 237"/>
          <p:cNvCxnSpPr/>
          <p:nvPr/>
        </p:nvCxnSpPr>
        <p:spPr>
          <a:xfrm>
            <a:off x="5757986" y="1892405"/>
            <a:ext cx="1215505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9" name="กลุ่ม 188"/>
          <p:cNvGrpSpPr/>
          <p:nvPr/>
        </p:nvGrpSpPr>
        <p:grpSpPr>
          <a:xfrm>
            <a:off x="7281986" y="1485900"/>
            <a:ext cx="770982" cy="770983"/>
            <a:chOff x="3094037" y="4417833"/>
            <a:chExt cx="1541964" cy="1541965"/>
          </a:xfrm>
        </p:grpSpPr>
        <p:sp>
          <p:nvSpPr>
            <p:cNvPr id="190" name="Oval 14"/>
            <p:cNvSpPr>
              <a:spLocks noChangeArrowheads="1"/>
            </p:cNvSpPr>
            <p:nvPr/>
          </p:nvSpPr>
          <p:spPr bwMode="auto">
            <a:xfrm>
              <a:off x="3094037" y="4417833"/>
              <a:ext cx="1541964" cy="154196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grpSp>
          <p:nvGrpSpPr>
            <p:cNvPr id="191" name="กลุ่ม 190"/>
            <p:cNvGrpSpPr/>
            <p:nvPr/>
          </p:nvGrpSpPr>
          <p:grpSpPr>
            <a:xfrm>
              <a:off x="3402243" y="4744771"/>
              <a:ext cx="885884" cy="888088"/>
              <a:chOff x="17129509" y="11525195"/>
              <a:chExt cx="638175" cy="639763"/>
            </a:xfrm>
            <a:solidFill>
              <a:schemeClr val="bg1"/>
            </a:solidFill>
          </p:grpSpPr>
          <p:sp>
            <p:nvSpPr>
              <p:cNvPr id="192" name="Freeform 209"/>
              <p:cNvSpPr>
                <a:spLocks noEditPoints="1"/>
              </p:cNvSpPr>
              <p:nvPr/>
            </p:nvSpPr>
            <p:spPr bwMode="auto">
              <a:xfrm>
                <a:off x="17129509" y="11525195"/>
                <a:ext cx="638175" cy="639763"/>
              </a:xfrm>
              <a:custGeom>
                <a:avLst/>
                <a:gdLst>
                  <a:gd name="T0" fmla="*/ 59 w 67"/>
                  <a:gd name="T1" fmla="*/ 5 h 67"/>
                  <a:gd name="T2" fmla="*/ 52 w 67"/>
                  <a:gd name="T3" fmla="*/ 5 h 67"/>
                  <a:gd name="T4" fmla="*/ 52 w 67"/>
                  <a:gd name="T5" fmla="*/ 2 h 67"/>
                  <a:gd name="T6" fmla="*/ 50 w 67"/>
                  <a:gd name="T7" fmla="*/ 0 h 67"/>
                  <a:gd name="T8" fmla="*/ 49 w 67"/>
                  <a:gd name="T9" fmla="*/ 2 h 67"/>
                  <a:gd name="T10" fmla="*/ 49 w 67"/>
                  <a:gd name="T11" fmla="*/ 5 h 67"/>
                  <a:gd name="T12" fmla="*/ 18 w 67"/>
                  <a:gd name="T13" fmla="*/ 5 h 67"/>
                  <a:gd name="T14" fmla="*/ 18 w 67"/>
                  <a:gd name="T15" fmla="*/ 2 h 67"/>
                  <a:gd name="T16" fmla="*/ 16 w 67"/>
                  <a:gd name="T17" fmla="*/ 0 h 67"/>
                  <a:gd name="T18" fmla="*/ 14 w 67"/>
                  <a:gd name="T19" fmla="*/ 2 h 67"/>
                  <a:gd name="T20" fmla="*/ 14 w 67"/>
                  <a:gd name="T21" fmla="*/ 5 h 67"/>
                  <a:gd name="T22" fmla="*/ 8 w 67"/>
                  <a:gd name="T23" fmla="*/ 5 h 67"/>
                  <a:gd name="T24" fmla="*/ 0 w 67"/>
                  <a:gd name="T25" fmla="*/ 13 h 67"/>
                  <a:gd name="T26" fmla="*/ 0 w 67"/>
                  <a:gd name="T27" fmla="*/ 59 h 67"/>
                  <a:gd name="T28" fmla="*/ 8 w 67"/>
                  <a:gd name="T29" fmla="*/ 67 h 67"/>
                  <a:gd name="T30" fmla="*/ 59 w 67"/>
                  <a:gd name="T31" fmla="*/ 67 h 67"/>
                  <a:gd name="T32" fmla="*/ 67 w 67"/>
                  <a:gd name="T33" fmla="*/ 59 h 67"/>
                  <a:gd name="T34" fmla="*/ 67 w 67"/>
                  <a:gd name="T35" fmla="*/ 13 h 67"/>
                  <a:gd name="T36" fmla="*/ 59 w 67"/>
                  <a:gd name="T37" fmla="*/ 5 h 67"/>
                  <a:gd name="T38" fmla="*/ 63 w 67"/>
                  <a:gd name="T39" fmla="*/ 59 h 67"/>
                  <a:gd name="T40" fmla="*/ 59 w 67"/>
                  <a:gd name="T41" fmla="*/ 63 h 67"/>
                  <a:gd name="T42" fmla="*/ 8 w 67"/>
                  <a:gd name="T43" fmla="*/ 63 h 67"/>
                  <a:gd name="T44" fmla="*/ 3 w 67"/>
                  <a:gd name="T45" fmla="*/ 59 h 67"/>
                  <a:gd name="T46" fmla="*/ 3 w 67"/>
                  <a:gd name="T47" fmla="*/ 21 h 67"/>
                  <a:gd name="T48" fmla="*/ 63 w 67"/>
                  <a:gd name="T49" fmla="*/ 21 h 67"/>
                  <a:gd name="T50" fmla="*/ 63 w 67"/>
                  <a:gd name="T51" fmla="*/ 59 h 67"/>
                  <a:gd name="T52" fmla="*/ 63 w 67"/>
                  <a:gd name="T53" fmla="*/ 17 h 67"/>
                  <a:gd name="T54" fmla="*/ 3 w 67"/>
                  <a:gd name="T55" fmla="*/ 17 h 67"/>
                  <a:gd name="T56" fmla="*/ 3 w 67"/>
                  <a:gd name="T57" fmla="*/ 13 h 67"/>
                  <a:gd name="T58" fmla="*/ 8 w 67"/>
                  <a:gd name="T59" fmla="*/ 8 h 67"/>
                  <a:gd name="T60" fmla="*/ 14 w 67"/>
                  <a:gd name="T61" fmla="*/ 8 h 67"/>
                  <a:gd name="T62" fmla="*/ 14 w 67"/>
                  <a:gd name="T63" fmla="*/ 12 h 67"/>
                  <a:gd name="T64" fmla="*/ 16 w 67"/>
                  <a:gd name="T65" fmla="*/ 14 h 67"/>
                  <a:gd name="T66" fmla="*/ 18 w 67"/>
                  <a:gd name="T67" fmla="*/ 12 h 67"/>
                  <a:gd name="T68" fmla="*/ 18 w 67"/>
                  <a:gd name="T69" fmla="*/ 8 h 67"/>
                  <a:gd name="T70" fmla="*/ 49 w 67"/>
                  <a:gd name="T71" fmla="*/ 8 h 67"/>
                  <a:gd name="T72" fmla="*/ 49 w 67"/>
                  <a:gd name="T73" fmla="*/ 12 h 67"/>
                  <a:gd name="T74" fmla="*/ 50 w 67"/>
                  <a:gd name="T75" fmla="*/ 14 h 67"/>
                  <a:gd name="T76" fmla="*/ 52 w 67"/>
                  <a:gd name="T77" fmla="*/ 12 h 67"/>
                  <a:gd name="T78" fmla="*/ 52 w 67"/>
                  <a:gd name="T79" fmla="*/ 8 h 67"/>
                  <a:gd name="T80" fmla="*/ 59 w 67"/>
                  <a:gd name="T81" fmla="*/ 8 h 67"/>
                  <a:gd name="T82" fmla="*/ 63 w 67"/>
                  <a:gd name="T83" fmla="*/ 13 h 67"/>
                  <a:gd name="T84" fmla="*/ 63 w 67"/>
                  <a:gd name="T85" fmla="*/ 1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67" h="67">
                    <a:moveTo>
                      <a:pt x="59" y="5"/>
                    </a:moveTo>
                    <a:cubicBezTo>
                      <a:pt x="52" y="5"/>
                      <a:pt x="52" y="5"/>
                      <a:pt x="52" y="5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2" y="1"/>
                      <a:pt x="51" y="0"/>
                      <a:pt x="50" y="0"/>
                    </a:cubicBezTo>
                    <a:cubicBezTo>
                      <a:pt x="49" y="0"/>
                      <a:pt x="49" y="1"/>
                      <a:pt x="49" y="2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3" y="5"/>
                      <a:pt x="0" y="8"/>
                      <a:pt x="0" y="1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63"/>
                      <a:pt x="3" y="67"/>
                      <a:pt x="8" y="67"/>
                    </a:cubicBezTo>
                    <a:cubicBezTo>
                      <a:pt x="59" y="67"/>
                      <a:pt x="59" y="67"/>
                      <a:pt x="59" y="67"/>
                    </a:cubicBezTo>
                    <a:cubicBezTo>
                      <a:pt x="63" y="67"/>
                      <a:pt x="67" y="63"/>
                      <a:pt x="67" y="59"/>
                    </a:cubicBezTo>
                    <a:cubicBezTo>
                      <a:pt x="67" y="13"/>
                      <a:pt x="67" y="13"/>
                      <a:pt x="67" y="13"/>
                    </a:cubicBezTo>
                    <a:cubicBezTo>
                      <a:pt x="67" y="8"/>
                      <a:pt x="63" y="5"/>
                      <a:pt x="59" y="5"/>
                    </a:cubicBezTo>
                    <a:close/>
                    <a:moveTo>
                      <a:pt x="63" y="59"/>
                    </a:moveTo>
                    <a:cubicBezTo>
                      <a:pt x="63" y="61"/>
                      <a:pt x="61" y="63"/>
                      <a:pt x="59" y="63"/>
                    </a:cubicBezTo>
                    <a:cubicBezTo>
                      <a:pt x="8" y="63"/>
                      <a:pt x="8" y="63"/>
                      <a:pt x="8" y="63"/>
                    </a:cubicBezTo>
                    <a:cubicBezTo>
                      <a:pt x="5" y="63"/>
                      <a:pt x="3" y="61"/>
                      <a:pt x="3" y="59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63" y="21"/>
                      <a:pt x="63" y="21"/>
                      <a:pt x="63" y="21"/>
                    </a:cubicBezTo>
                    <a:lnTo>
                      <a:pt x="63" y="59"/>
                    </a:lnTo>
                    <a:close/>
                    <a:moveTo>
                      <a:pt x="63" y="17"/>
                    </a:moveTo>
                    <a:cubicBezTo>
                      <a:pt x="3" y="17"/>
                      <a:pt x="3" y="17"/>
                      <a:pt x="3" y="17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0"/>
                      <a:pt x="5" y="8"/>
                      <a:pt x="8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3"/>
                      <a:pt x="15" y="14"/>
                      <a:pt x="16" y="14"/>
                    </a:cubicBezTo>
                    <a:cubicBezTo>
                      <a:pt x="17" y="14"/>
                      <a:pt x="18" y="13"/>
                      <a:pt x="18" y="12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4"/>
                      <a:pt x="50" y="14"/>
                    </a:cubicBezTo>
                    <a:cubicBezTo>
                      <a:pt x="51" y="14"/>
                      <a:pt x="52" y="13"/>
                      <a:pt x="52" y="12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9" y="8"/>
                      <a:pt x="59" y="8"/>
                      <a:pt x="59" y="8"/>
                    </a:cubicBezTo>
                    <a:cubicBezTo>
                      <a:pt x="61" y="8"/>
                      <a:pt x="63" y="10"/>
                      <a:pt x="63" y="13"/>
                    </a:cubicBezTo>
                    <a:lnTo>
                      <a:pt x="63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3" name="Freeform 210"/>
              <p:cNvSpPr>
                <a:spLocks noEditPoints="1"/>
              </p:cNvSpPr>
              <p:nvPr/>
            </p:nvSpPr>
            <p:spPr bwMode="auto">
              <a:xfrm>
                <a:off x="17253334" y="11936358"/>
                <a:ext cx="104775" cy="104775"/>
              </a:xfrm>
              <a:custGeom>
                <a:avLst/>
                <a:gdLst>
                  <a:gd name="T0" fmla="*/ 1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1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1 w 11"/>
                  <a:gd name="T17" fmla="*/ 11 h 11"/>
                  <a:gd name="T18" fmla="*/ 3 w 11"/>
                  <a:gd name="T19" fmla="*/ 3 h 11"/>
                  <a:gd name="T20" fmla="*/ 8 w 11"/>
                  <a:gd name="T21" fmla="*/ 3 h 11"/>
                  <a:gd name="T22" fmla="*/ 8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1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lose/>
                    <a:moveTo>
                      <a:pt x="3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4" name="Freeform 211"/>
              <p:cNvSpPr>
                <a:spLocks noEditPoints="1"/>
              </p:cNvSpPr>
              <p:nvPr/>
            </p:nvSpPr>
            <p:spPr bwMode="auto">
              <a:xfrm>
                <a:off x="17396209" y="11936358"/>
                <a:ext cx="95250" cy="104775"/>
              </a:xfrm>
              <a:custGeom>
                <a:avLst/>
                <a:gdLst>
                  <a:gd name="T0" fmla="*/ 1 w 10"/>
                  <a:gd name="T1" fmla="*/ 11 h 11"/>
                  <a:gd name="T2" fmla="*/ 9 w 10"/>
                  <a:gd name="T3" fmla="*/ 11 h 11"/>
                  <a:gd name="T4" fmla="*/ 10 w 10"/>
                  <a:gd name="T5" fmla="*/ 10 h 11"/>
                  <a:gd name="T6" fmla="*/ 10 w 10"/>
                  <a:gd name="T7" fmla="*/ 1 h 11"/>
                  <a:gd name="T8" fmla="*/ 9 w 10"/>
                  <a:gd name="T9" fmla="*/ 0 h 11"/>
                  <a:gd name="T10" fmla="*/ 1 w 10"/>
                  <a:gd name="T11" fmla="*/ 0 h 11"/>
                  <a:gd name="T12" fmla="*/ 0 w 10"/>
                  <a:gd name="T13" fmla="*/ 1 h 11"/>
                  <a:gd name="T14" fmla="*/ 0 w 10"/>
                  <a:gd name="T15" fmla="*/ 10 h 11"/>
                  <a:gd name="T16" fmla="*/ 1 w 10"/>
                  <a:gd name="T17" fmla="*/ 11 h 11"/>
                  <a:gd name="T18" fmla="*/ 2 w 10"/>
                  <a:gd name="T19" fmla="*/ 3 h 11"/>
                  <a:gd name="T20" fmla="*/ 8 w 10"/>
                  <a:gd name="T21" fmla="*/ 3 h 11"/>
                  <a:gd name="T22" fmla="*/ 8 w 10"/>
                  <a:gd name="T23" fmla="*/ 9 h 11"/>
                  <a:gd name="T24" fmla="*/ 2 w 10"/>
                  <a:gd name="T25" fmla="*/ 9 h 11"/>
                  <a:gd name="T26" fmla="*/ 2 w 10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1">
                    <a:moveTo>
                      <a:pt x="1" y="11"/>
                    </a:moveTo>
                    <a:cubicBezTo>
                      <a:pt x="9" y="11"/>
                      <a:pt x="9" y="11"/>
                      <a:pt x="9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1"/>
                      <a:pt x="1" y="11"/>
                    </a:cubicBezTo>
                    <a:close/>
                    <a:moveTo>
                      <a:pt x="2" y="3"/>
                    </a:moveTo>
                    <a:cubicBezTo>
                      <a:pt x="8" y="3"/>
                      <a:pt x="8" y="3"/>
                      <a:pt x="8" y="3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2" y="9"/>
                      <a:pt x="2" y="9"/>
                      <a:pt x="2" y="9"/>
                    </a:cubicBezTo>
                    <a:lnTo>
                      <a:pt x="2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5" name="Freeform 212"/>
              <p:cNvSpPr>
                <a:spLocks noEditPoints="1"/>
              </p:cNvSpPr>
              <p:nvPr/>
            </p:nvSpPr>
            <p:spPr bwMode="auto">
              <a:xfrm>
                <a:off x="17529559" y="11936358"/>
                <a:ext cx="104775" cy="104775"/>
              </a:xfrm>
              <a:custGeom>
                <a:avLst/>
                <a:gdLst>
                  <a:gd name="T0" fmla="*/ 2 w 11"/>
                  <a:gd name="T1" fmla="*/ 11 h 11"/>
                  <a:gd name="T2" fmla="*/ 10 w 11"/>
                  <a:gd name="T3" fmla="*/ 11 h 11"/>
                  <a:gd name="T4" fmla="*/ 11 w 11"/>
                  <a:gd name="T5" fmla="*/ 10 h 11"/>
                  <a:gd name="T6" fmla="*/ 11 w 11"/>
                  <a:gd name="T7" fmla="*/ 1 h 11"/>
                  <a:gd name="T8" fmla="*/ 10 w 11"/>
                  <a:gd name="T9" fmla="*/ 0 h 11"/>
                  <a:gd name="T10" fmla="*/ 2 w 11"/>
                  <a:gd name="T11" fmla="*/ 0 h 11"/>
                  <a:gd name="T12" fmla="*/ 0 w 11"/>
                  <a:gd name="T13" fmla="*/ 1 h 11"/>
                  <a:gd name="T14" fmla="*/ 0 w 11"/>
                  <a:gd name="T15" fmla="*/ 10 h 11"/>
                  <a:gd name="T16" fmla="*/ 2 w 11"/>
                  <a:gd name="T17" fmla="*/ 11 h 11"/>
                  <a:gd name="T18" fmla="*/ 3 w 11"/>
                  <a:gd name="T19" fmla="*/ 3 h 11"/>
                  <a:gd name="T20" fmla="*/ 9 w 11"/>
                  <a:gd name="T21" fmla="*/ 3 h 11"/>
                  <a:gd name="T22" fmla="*/ 9 w 11"/>
                  <a:gd name="T23" fmla="*/ 9 h 11"/>
                  <a:gd name="T24" fmla="*/ 3 w 11"/>
                  <a:gd name="T25" fmla="*/ 9 h 11"/>
                  <a:gd name="T26" fmla="*/ 3 w 11"/>
                  <a:gd name="T27" fmla="*/ 3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1">
                    <a:moveTo>
                      <a:pt x="2" y="11"/>
                    </a:move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1"/>
                      <a:pt x="11" y="10"/>
                      <a:pt x="1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2" y="11"/>
                    </a:cubicBezTo>
                    <a:close/>
                    <a:moveTo>
                      <a:pt x="3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3" y="9"/>
                      <a:pt x="3" y="9"/>
                      <a:pt x="3" y="9"/>
                    </a:cubicBezTo>
                    <a:lnTo>
                      <a:pt x="3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6" name="Freeform 213"/>
              <p:cNvSpPr>
                <a:spLocks noEditPoints="1"/>
              </p:cNvSpPr>
              <p:nvPr/>
            </p:nvSpPr>
            <p:spPr bwMode="auto">
              <a:xfrm>
                <a:off x="17253334" y="11803008"/>
                <a:ext cx="104775" cy="95250"/>
              </a:xfrm>
              <a:custGeom>
                <a:avLst/>
                <a:gdLst>
                  <a:gd name="T0" fmla="*/ 1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1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1 w 11"/>
                  <a:gd name="T17" fmla="*/ 10 h 10"/>
                  <a:gd name="T18" fmla="*/ 3 w 11"/>
                  <a:gd name="T19" fmla="*/ 2 h 10"/>
                  <a:gd name="T20" fmla="*/ 8 w 11"/>
                  <a:gd name="T21" fmla="*/ 2 h 10"/>
                  <a:gd name="T22" fmla="*/ 8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1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1" y="10"/>
                    </a:cubicBezTo>
                    <a:close/>
                    <a:moveTo>
                      <a:pt x="3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7" name="Freeform 214"/>
              <p:cNvSpPr>
                <a:spLocks noEditPoints="1"/>
              </p:cNvSpPr>
              <p:nvPr/>
            </p:nvSpPr>
            <p:spPr bwMode="auto">
              <a:xfrm>
                <a:off x="17396209" y="11803008"/>
                <a:ext cx="95250" cy="95250"/>
              </a:xfrm>
              <a:custGeom>
                <a:avLst/>
                <a:gdLst>
                  <a:gd name="T0" fmla="*/ 1 w 10"/>
                  <a:gd name="T1" fmla="*/ 10 h 10"/>
                  <a:gd name="T2" fmla="*/ 9 w 10"/>
                  <a:gd name="T3" fmla="*/ 10 h 10"/>
                  <a:gd name="T4" fmla="*/ 10 w 10"/>
                  <a:gd name="T5" fmla="*/ 9 h 10"/>
                  <a:gd name="T6" fmla="*/ 10 w 10"/>
                  <a:gd name="T7" fmla="*/ 1 h 10"/>
                  <a:gd name="T8" fmla="*/ 9 w 10"/>
                  <a:gd name="T9" fmla="*/ 0 h 10"/>
                  <a:gd name="T10" fmla="*/ 1 w 10"/>
                  <a:gd name="T11" fmla="*/ 0 h 10"/>
                  <a:gd name="T12" fmla="*/ 0 w 10"/>
                  <a:gd name="T13" fmla="*/ 1 h 10"/>
                  <a:gd name="T14" fmla="*/ 0 w 10"/>
                  <a:gd name="T15" fmla="*/ 9 h 10"/>
                  <a:gd name="T16" fmla="*/ 1 w 10"/>
                  <a:gd name="T17" fmla="*/ 10 h 10"/>
                  <a:gd name="T18" fmla="*/ 2 w 10"/>
                  <a:gd name="T19" fmla="*/ 2 h 10"/>
                  <a:gd name="T20" fmla="*/ 8 w 10"/>
                  <a:gd name="T21" fmla="*/ 2 h 10"/>
                  <a:gd name="T22" fmla="*/ 8 w 10"/>
                  <a:gd name="T23" fmla="*/ 8 h 10"/>
                  <a:gd name="T24" fmla="*/ 2 w 10"/>
                  <a:gd name="T25" fmla="*/ 8 h 10"/>
                  <a:gd name="T26" fmla="*/ 2 w 10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" h="10">
                    <a:moveTo>
                      <a:pt x="1" y="10"/>
                    </a:moveTo>
                    <a:cubicBezTo>
                      <a:pt x="9" y="10"/>
                      <a:pt x="9" y="10"/>
                      <a:pt x="9" y="10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0" y="10"/>
                      <a:pt x="1" y="10"/>
                    </a:cubicBezTo>
                    <a:close/>
                    <a:moveTo>
                      <a:pt x="2" y="2"/>
                    </a:moveTo>
                    <a:cubicBezTo>
                      <a:pt x="8" y="2"/>
                      <a:pt x="8" y="2"/>
                      <a:pt x="8" y="2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2" y="8"/>
                      <a:pt x="2" y="8"/>
                      <a:pt x="2" y="8"/>
                    </a:cubicBezTo>
                    <a:lnTo>
                      <a:pt x="2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198" name="Freeform 215"/>
              <p:cNvSpPr>
                <a:spLocks noEditPoints="1"/>
              </p:cNvSpPr>
              <p:nvPr/>
            </p:nvSpPr>
            <p:spPr bwMode="auto">
              <a:xfrm>
                <a:off x="17529559" y="11803008"/>
                <a:ext cx="104775" cy="95250"/>
              </a:xfrm>
              <a:custGeom>
                <a:avLst/>
                <a:gdLst>
                  <a:gd name="T0" fmla="*/ 2 w 11"/>
                  <a:gd name="T1" fmla="*/ 10 h 10"/>
                  <a:gd name="T2" fmla="*/ 10 w 11"/>
                  <a:gd name="T3" fmla="*/ 10 h 10"/>
                  <a:gd name="T4" fmla="*/ 11 w 11"/>
                  <a:gd name="T5" fmla="*/ 9 h 10"/>
                  <a:gd name="T6" fmla="*/ 11 w 11"/>
                  <a:gd name="T7" fmla="*/ 1 h 10"/>
                  <a:gd name="T8" fmla="*/ 10 w 11"/>
                  <a:gd name="T9" fmla="*/ 0 h 10"/>
                  <a:gd name="T10" fmla="*/ 2 w 11"/>
                  <a:gd name="T11" fmla="*/ 0 h 10"/>
                  <a:gd name="T12" fmla="*/ 0 w 11"/>
                  <a:gd name="T13" fmla="*/ 1 h 10"/>
                  <a:gd name="T14" fmla="*/ 0 w 11"/>
                  <a:gd name="T15" fmla="*/ 9 h 10"/>
                  <a:gd name="T16" fmla="*/ 2 w 11"/>
                  <a:gd name="T17" fmla="*/ 10 h 10"/>
                  <a:gd name="T18" fmla="*/ 3 w 11"/>
                  <a:gd name="T19" fmla="*/ 2 h 10"/>
                  <a:gd name="T20" fmla="*/ 9 w 11"/>
                  <a:gd name="T21" fmla="*/ 2 h 10"/>
                  <a:gd name="T22" fmla="*/ 9 w 11"/>
                  <a:gd name="T23" fmla="*/ 8 h 10"/>
                  <a:gd name="T24" fmla="*/ 3 w 11"/>
                  <a:gd name="T25" fmla="*/ 8 h 10"/>
                  <a:gd name="T26" fmla="*/ 3 w 11"/>
                  <a:gd name="T2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" h="10">
                    <a:moveTo>
                      <a:pt x="2" y="10"/>
                    </a:move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1" y="10"/>
                      <a:pt x="11" y="9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0"/>
                      <a:pt x="1" y="10"/>
                      <a:pt x="2" y="10"/>
                    </a:cubicBezTo>
                    <a:close/>
                    <a:moveTo>
                      <a:pt x="3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3" y="8"/>
                      <a:pt x="3" y="8"/>
                      <a:pt x="3" y="8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sp>
        <p:nvSpPr>
          <p:cNvPr id="199" name="TextBox 198"/>
          <p:cNvSpPr txBox="1"/>
          <p:nvPr/>
        </p:nvSpPr>
        <p:spPr bwMode="auto">
          <a:xfrm>
            <a:off x="8372043" y="1512857"/>
            <a:ext cx="745717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17">
              <a:defRPr/>
            </a:pPr>
            <a:r>
              <a:rPr lang="ru-RU" sz="2000" b="1" dirty="0">
                <a:solidFill>
                  <a:schemeClr val="accent6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ЦОР</a:t>
            </a:r>
            <a:endParaRPr lang="id-ID" sz="2000" b="1" dirty="0">
              <a:solidFill>
                <a:schemeClr val="accent6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0" name="TextBox 199"/>
          <p:cNvSpPr txBox="1"/>
          <p:nvPr/>
        </p:nvSpPr>
        <p:spPr>
          <a:xfrm>
            <a:off x="8320854" y="1752600"/>
            <a:ext cx="2123432" cy="48011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Все, что опосредовано цифровыми технологиями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201" name="ตัวเชื่อมต่อตรง 237"/>
          <p:cNvCxnSpPr/>
          <p:nvPr/>
        </p:nvCxnSpPr>
        <p:spPr>
          <a:xfrm>
            <a:off x="5796086" y="2834794"/>
            <a:ext cx="1215505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2" name="กลุ่ม 201"/>
          <p:cNvGrpSpPr/>
          <p:nvPr/>
        </p:nvGrpSpPr>
        <p:grpSpPr>
          <a:xfrm>
            <a:off x="7281986" y="2389679"/>
            <a:ext cx="770982" cy="770983"/>
            <a:chOff x="3094037" y="6225390"/>
            <a:chExt cx="1541964" cy="1541965"/>
          </a:xfrm>
        </p:grpSpPr>
        <p:sp>
          <p:nvSpPr>
            <p:cNvPr id="203" name="Oval 15"/>
            <p:cNvSpPr>
              <a:spLocks noChangeArrowheads="1"/>
            </p:cNvSpPr>
            <p:nvPr/>
          </p:nvSpPr>
          <p:spPr bwMode="auto">
            <a:xfrm>
              <a:off x="3094037" y="6225390"/>
              <a:ext cx="1541964" cy="154196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sp>
          <p:nvSpPr>
            <p:cNvPr id="204" name="Freeform 134"/>
            <p:cNvSpPr>
              <a:spLocks noEditPoints="1"/>
            </p:cNvSpPr>
            <p:nvPr/>
          </p:nvSpPr>
          <p:spPr bwMode="auto">
            <a:xfrm>
              <a:off x="3441910" y="6568739"/>
              <a:ext cx="846217" cy="846217"/>
            </a:xfrm>
            <a:custGeom>
              <a:avLst/>
              <a:gdLst>
                <a:gd name="T0" fmla="*/ 64 w 64"/>
                <a:gd name="T1" fmla="*/ 32 h 64"/>
                <a:gd name="T2" fmla="*/ 5 w 64"/>
                <a:gd name="T3" fmla="*/ 15 h 64"/>
                <a:gd name="T4" fmla="*/ 0 w 64"/>
                <a:gd name="T5" fmla="*/ 32 h 64"/>
                <a:gd name="T6" fmla="*/ 0 w 64"/>
                <a:gd name="T7" fmla="*/ 32 h 64"/>
                <a:gd name="T8" fmla="*/ 5 w 64"/>
                <a:gd name="T9" fmla="*/ 49 h 64"/>
                <a:gd name="T10" fmla="*/ 32 w 64"/>
                <a:gd name="T11" fmla="*/ 64 h 64"/>
                <a:gd name="T12" fmla="*/ 64 w 64"/>
                <a:gd name="T13" fmla="*/ 32 h 64"/>
                <a:gd name="T14" fmla="*/ 48 w 64"/>
                <a:gd name="T15" fmla="*/ 46 h 64"/>
                <a:gd name="T16" fmla="*/ 60 w 64"/>
                <a:gd name="T17" fmla="*/ 33 h 64"/>
                <a:gd name="T18" fmla="*/ 3 w 64"/>
                <a:gd name="T19" fmla="*/ 33 h 64"/>
                <a:gd name="T20" fmla="*/ 16 w 64"/>
                <a:gd name="T21" fmla="*/ 46 h 64"/>
                <a:gd name="T22" fmla="*/ 3 w 64"/>
                <a:gd name="T23" fmla="*/ 33 h 64"/>
                <a:gd name="T24" fmla="*/ 16 w 64"/>
                <a:gd name="T25" fmla="*/ 17 h 64"/>
                <a:gd name="T26" fmla="*/ 3 w 64"/>
                <a:gd name="T27" fmla="*/ 30 h 64"/>
                <a:gd name="T28" fmla="*/ 34 w 64"/>
                <a:gd name="T29" fmla="*/ 14 h 64"/>
                <a:gd name="T30" fmla="*/ 34 w 64"/>
                <a:gd name="T31" fmla="*/ 4 h 64"/>
                <a:gd name="T32" fmla="*/ 43 w 64"/>
                <a:gd name="T33" fmla="*/ 14 h 64"/>
                <a:gd name="T34" fmla="*/ 44 w 64"/>
                <a:gd name="T35" fmla="*/ 17 h 64"/>
                <a:gd name="T36" fmla="*/ 34 w 64"/>
                <a:gd name="T37" fmla="*/ 30 h 64"/>
                <a:gd name="T38" fmla="*/ 44 w 64"/>
                <a:gd name="T39" fmla="*/ 17 h 64"/>
                <a:gd name="T40" fmla="*/ 29 w 64"/>
                <a:gd name="T41" fmla="*/ 4 h 64"/>
                <a:gd name="T42" fmla="*/ 30 w 64"/>
                <a:gd name="T43" fmla="*/ 3 h 64"/>
                <a:gd name="T44" fmla="*/ 21 w 64"/>
                <a:gd name="T45" fmla="*/ 14 h 64"/>
                <a:gd name="T46" fmla="*/ 30 w 64"/>
                <a:gd name="T47" fmla="*/ 17 h 64"/>
                <a:gd name="T48" fmla="*/ 17 w 64"/>
                <a:gd name="T49" fmla="*/ 30 h 64"/>
                <a:gd name="T50" fmla="*/ 30 w 64"/>
                <a:gd name="T51" fmla="*/ 17 h 64"/>
                <a:gd name="T52" fmla="*/ 30 w 64"/>
                <a:gd name="T53" fmla="*/ 33 h 64"/>
                <a:gd name="T54" fmla="*/ 20 w 64"/>
                <a:gd name="T55" fmla="*/ 46 h 64"/>
                <a:gd name="T56" fmla="*/ 30 w 64"/>
                <a:gd name="T57" fmla="*/ 50 h 64"/>
                <a:gd name="T58" fmla="*/ 28 w 64"/>
                <a:gd name="T59" fmla="*/ 60 h 64"/>
                <a:gd name="T60" fmla="*/ 30 w 64"/>
                <a:gd name="T61" fmla="*/ 50 h 64"/>
                <a:gd name="T62" fmla="*/ 34 w 64"/>
                <a:gd name="T63" fmla="*/ 60 h 64"/>
                <a:gd name="T64" fmla="*/ 34 w 64"/>
                <a:gd name="T65" fmla="*/ 50 h 64"/>
                <a:gd name="T66" fmla="*/ 36 w 64"/>
                <a:gd name="T67" fmla="*/ 60 h 64"/>
                <a:gd name="T68" fmla="*/ 34 w 64"/>
                <a:gd name="T69" fmla="*/ 33 h 64"/>
                <a:gd name="T70" fmla="*/ 44 w 64"/>
                <a:gd name="T71" fmla="*/ 46 h 64"/>
                <a:gd name="T72" fmla="*/ 50 w 64"/>
                <a:gd name="T73" fmla="*/ 30 h 64"/>
                <a:gd name="T74" fmla="*/ 57 w 64"/>
                <a:gd name="T75" fmla="*/ 17 h 64"/>
                <a:gd name="T76" fmla="*/ 50 w 64"/>
                <a:gd name="T77" fmla="*/ 30 h 64"/>
                <a:gd name="T78" fmla="*/ 47 w 64"/>
                <a:gd name="T79" fmla="*/ 14 h 64"/>
                <a:gd name="T80" fmla="*/ 54 w 64"/>
                <a:gd name="T81" fmla="*/ 14 h 64"/>
                <a:gd name="T82" fmla="*/ 17 w 64"/>
                <a:gd name="T83" fmla="*/ 14 h 64"/>
                <a:gd name="T84" fmla="*/ 23 w 64"/>
                <a:gd name="T85" fmla="*/ 5 h 64"/>
                <a:gd name="T86" fmla="*/ 17 w 64"/>
                <a:gd name="T87" fmla="*/ 50 h 64"/>
                <a:gd name="T88" fmla="*/ 10 w 64"/>
                <a:gd name="T89" fmla="*/ 50 h 64"/>
                <a:gd name="T90" fmla="*/ 47 w 64"/>
                <a:gd name="T91" fmla="*/ 50 h 64"/>
                <a:gd name="T92" fmla="*/ 41 w 64"/>
                <a:gd name="T93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64">
                  <a:moveTo>
                    <a:pt x="64" y="32"/>
                  </a:moveTo>
                  <a:cubicBezTo>
                    <a:pt x="64" y="32"/>
                    <a:pt x="64" y="32"/>
                    <a:pt x="64" y="32"/>
                  </a:cubicBezTo>
                  <a:cubicBezTo>
                    <a:pt x="64" y="14"/>
                    <a:pt x="50" y="0"/>
                    <a:pt x="32" y="0"/>
                  </a:cubicBezTo>
                  <a:cubicBezTo>
                    <a:pt x="21" y="0"/>
                    <a:pt x="11" y="6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2" y="20"/>
                    <a:pt x="0" y="26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4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11" y="58"/>
                    <a:pt x="21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2"/>
                    <a:pt x="64" y="32"/>
                  </a:cubicBezTo>
                  <a:close/>
                  <a:moveTo>
                    <a:pt x="57" y="46"/>
                  </a:moveTo>
                  <a:cubicBezTo>
                    <a:pt x="48" y="46"/>
                    <a:pt x="48" y="46"/>
                    <a:pt x="48" y="46"/>
                  </a:cubicBezTo>
                  <a:cubicBezTo>
                    <a:pt x="49" y="42"/>
                    <a:pt x="50" y="38"/>
                    <a:pt x="50" y="33"/>
                  </a:cubicBezTo>
                  <a:cubicBezTo>
                    <a:pt x="60" y="33"/>
                    <a:pt x="60" y="33"/>
                    <a:pt x="60" y="33"/>
                  </a:cubicBezTo>
                  <a:cubicBezTo>
                    <a:pt x="60" y="38"/>
                    <a:pt x="59" y="43"/>
                    <a:pt x="57" y="46"/>
                  </a:cubicBezTo>
                  <a:close/>
                  <a:moveTo>
                    <a:pt x="3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38"/>
                    <a:pt x="15" y="42"/>
                    <a:pt x="16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5" y="43"/>
                    <a:pt x="4" y="38"/>
                    <a:pt x="3" y="33"/>
                  </a:cubicBezTo>
                  <a:close/>
                  <a:moveTo>
                    <a:pt x="7" y="17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5" y="21"/>
                    <a:pt x="14" y="26"/>
                    <a:pt x="14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4" y="26"/>
                    <a:pt x="5" y="21"/>
                    <a:pt x="7" y="17"/>
                  </a:cubicBezTo>
                  <a:close/>
                  <a:moveTo>
                    <a:pt x="34" y="14"/>
                  </a:moveTo>
                  <a:cubicBezTo>
                    <a:pt x="34" y="3"/>
                    <a:pt x="34" y="3"/>
                    <a:pt x="34" y="3"/>
                  </a:cubicBezTo>
                  <a:cubicBezTo>
                    <a:pt x="34" y="3"/>
                    <a:pt x="34" y="3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8" y="6"/>
                    <a:pt x="41" y="9"/>
                    <a:pt x="43" y="14"/>
                  </a:cubicBezTo>
                  <a:lnTo>
                    <a:pt x="34" y="14"/>
                  </a:lnTo>
                  <a:close/>
                  <a:moveTo>
                    <a:pt x="44" y="17"/>
                  </a:moveTo>
                  <a:cubicBezTo>
                    <a:pt x="46" y="21"/>
                    <a:pt x="46" y="26"/>
                    <a:pt x="46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17"/>
                    <a:pt x="34" y="17"/>
                    <a:pt x="34" y="17"/>
                  </a:cubicBezTo>
                  <a:lnTo>
                    <a:pt x="44" y="17"/>
                  </a:lnTo>
                  <a:close/>
                  <a:moveTo>
                    <a:pt x="29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3" y="9"/>
                    <a:pt x="26" y="6"/>
                    <a:pt x="29" y="4"/>
                  </a:cubicBezTo>
                  <a:close/>
                  <a:moveTo>
                    <a:pt x="30" y="17"/>
                  </a:moveTo>
                  <a:cubicBezTo>
                    <a:pt x="30" y="30"/>
                    <a:pt x="30" y="30"/>
                    <a:pt x="30" y="30"/>
                  </a:cubicBezTo>
                  <a:cubicBezTo>
                    <a:pt x="17" y="30"/>
                    <a:pt x="17" y="30"/>
                    <a:pt x="17" y="30"/>
                  </a:cubicBezTo>
                  <a:cubicBezTo>
                    <a:pt x="18" y="26"/>
                    <a:pt x="18" y="21"/>
                    <a:pt x="20" y="17"/>
                  </a:cubicBezTo>
                  <a:lnTo>
                    <a:pt x="30" y="17"/>
                  </a:lnTo>
                  <a:close/>
                  <a:moveTo>
                    <a:pt x="17" y="33"/>
                  </a:moveTo>
                  <a:cubicBezTo>
                    <a:pt x="30" y="33"/>
                    <a:pt x="30" y="33"/>
                    <a:pt x="30" y="33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20" y="46"/>
                    <a:pt x="20" y="46"/>
                    <a:pt x="20" y="46"/>
                  </a:cubicBezTo>
                  <a:cubicBezTo>
                    <a:pt x="18" y="43"/>
                    <a:pt x="18" y="38"/>
                    <a:pt x="17" y="33"/>
                  </a:cubicBezTo>
                  <a:close/>
                  <a:moveTo>
                    <a:pt x="30" y="50"/>
                  </a:move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29" y="60"/>
                    <a:pt x="28" y="60"/>
                  </a:cubicBezTo>
                  <a:cubicBezTo>
                    <a:pt x="25" y="58"/>
                    <a:pt x="23" y="54"/>
                    <a:pt x="21" y="50"/>
                  </a:cubicBezTo>
                  <a:lnTo>
                    <a:pt x="30" y="50"/>
                  </a:lnTo>
                  <a:close/>
                  <a:moveTo>
                    <a:pt x="36" y="60"/>
                  </a:moveTo>
                  <a:cubicBezTo>
                    <a:pt x="35" y="60"/>
                    <a:pt x="34" y="60"/>
                    <a:pt x="34" y="60"/>
                  </a:cubicBezTo>
                  <a:cubicBezTo>
                    <a:pt x="34" y="60"/>
                    <a:pt x="34" y="60"/>
                    <a:pt x="34" y="60"/>
                  </a:cubicBezTo>
                  <a:cubicBezTo>
                    <a:pt x="34" y="50"/>
                    <a:pt x="34" y="50"/>
                    <a:pt x="34" y="50"/>
                  </a:cubicBezTo>
                  <a:cubicBezTo>
                    <a:pt x="43" y="50"/>
                    <a:pt x="43" y="50"/>
                    <a:pt x="43" y="50"/>
                  </a:cubicBezTo>
                  <a:cubicBezTo>
                    <a:pt x="41" y="54"/>
                    <a:pt x="39" y="58"/>
                    <a:pt x="36" y="60"/>
                  </a:cubicBezTo>
                  <a:close/>
                  <a:moveTo>
                    <a:pt x="34" y="46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8"/>
                    <a:pt x="46" y="43"/>
                    <a:pt x="44" y="46"/>
                  </a:cubicBezTo>
                  <a:lnTo>
                    <a:pt x="34" y="46"/>
                  </a:lnTo>
                  <a:close/>
                  <a:moveTo>
                    <a:pt x="50" y="30"/>
                  </a:moveTo>
                  <a:cubicBezTo>
                    <a:pt x="50" y="26"/>
                    <a:pt x="49" y="21"/>
                    <a:pt x="48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9" y="21"/>
                    <a:pt x="60" y="26"/>
                    <a:pt x="60" y="30"/>
                  </a:cubicBezTo>
                  <a:lnTo>
                    <a:pt x="50" y="30"/>
                  </a:lnTo>
                  <a:close/>
                  <a:moveTo>
                    <a:pt x="54" y="14"/>
                  </a:moveTo>
                  <a:cubicBezTo>
                    <a:pt x="47" y="14"/>
                    <a:pt x="47" y="14"/>
                    <a:pt x="47" y="14"/>
                  </a:cubicBezTo>
                  <a:cubicBezTo>
                    <a:pt x="45" y="10"/>
                    <a:pt x="43" y="7"/>
                    <a:pt x="41" y="5"/>
                  </a:cubicBezTo>
                  <a:cubicBezTo>
                    <a:pt x="46" y="6"/>
                    <a:pt x="51" y="10"/>
                    <a:pt x="54" y="14"/>
                  </a:cubicBezTo>
                  <a:close/>
                  <a:moveTo>
                    <a:pt x="23" y="5"/>
                  </a:moveTo>
                  <a:cubicBezTo>
                    <a:pt x="21" y="7"/>
                    <a:pt x="19" y="10"/>
                    <a:pt x="17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3" y="10"/>
                    <a:pt x="18" y="6"/>
                    <a:pt x="23" y="5"/>
                  </a:cubicBezTo>
                  <a:close/>
                  <a:moveTo>
                    <a:pt x="10" y="50"/>
                  </a:moveTo>
                  <a:cubicBezTo>
                    <a:pt x="17" y="50"/>
                    <a:pt x="17" y="50"/>
                    <a:pt x="17" y="50"/>
                  </a:cubicBezTo>
                  <a:cubicBezTo>
                    <a:pt x="19" y="53"/>
                    <a:pt x="21" y="56"/>
                    <a:pt x="23" y="59"/>
                  </a:cubicBezTo>
                  <a:cubicBezTo>
                    <a:pt x="18" y="57"/>
                    <a:pt x="13" y="54"/>
                    <a:pt x="10" y="50"/>
                  </a:cubicBezTo>
                  <a:close/>
                  <a:moveTo>
                    <a:pt x="41" y="59"/>
                  </a:moveTo>
                  <a:cubicBezTo>
                    <a:pt x="43" y="56"/>
                    <a:pt x="45" y="53"/>
                    <a:pt x="47" y="50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51" y="54"/>
                    <a:pt x="46" y="57"/>
                    <a:pt x="41" y="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</p:grpSp>
      <p:sp>
        <p:nvSpPr>
          <p:cNvPr id="205" name="TextBox 204"/>
          <p:cNvSpPr txBox="1"/>
          <p:nvPr/>
        </p:nvSpPr>
        <p:spPr bwMode="auto">
          <a:xfrm>
            <a:off x="8372043" y="2413728"/>
            <a:ext cx="13583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217">
              <a:defRPr/>
            </a:pPr>
            <a:r>
              <a:rPr lang="ru-RU" sz="2000" b="1" dirty="0">
                <a:solidFill>
                  <a:schemeClr val="accent5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ЭО</a:t>
            </a:r>
            <a:endParaRPr lang="id-ID" sz="2000" b="1" dirty="0">
              <a:solidFill>
                <a:schemeClr val="accent5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06" name="TextBox 205"/>
          <p:cNvSpPr txBox="1"/>
          <p:nvPr/>
        </p:nvSpPr>
        <p:spPr>
          <a:xfrm>
            <a:off x="8310686" y="2716244"/>
            <a:ext cx="2123432" cy="480113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Взаимодействие только «с компьютером»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207" name="ตัวเชื่อมต่อตรง 237"/>
          <p:cNvCxnSpPr/>
          <p:nvPr/>
        </p:nvCxnSpPr>
        <p:spPr>
          <a:xfrm>
            <a:off x="5757986" y="3714901"/>
            <a:ext cx="1215505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8" name="กลุ่ม 207"/>
          <p:cNvGrpSpPr/>
          <p:nvPr/>
        </p:nvGrpSpPr>
        <p:grpSpPr>
          <a:xfrm>
            <a:off x="7281986" y="3312565"/>
            <a:ext cx="770982" cy="770983"/>
            <a:chOff x="3094037" y="8071162"/>
            <a:chExt cx="1541964" cy="1541965"/>
          </a:xfrm>
        </p:grpSpPr>
        <p:sp>
          <p:nvSpPr>
            <p:cNvPr id="209" name="Oval 16"/>
            <p:cNvSpPr>
              <a:spLocks noChangeArrowheads="1"/>
            </p:cNvSpPr>
            <p:nvPr/>
          </p:nvSpPr>
          <p:spPr bwMode="auto">
            <a:xfrm>
              <a:off x="3094037" y="8071162"/>
              <a:ext cx="1541964" cy="154196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grpSp>
          <p:nvGrpSpPr>
            <p:cNvPr id="210" name="กลุ่ม 209"/>
            <p:cNvGrpSpPr/>
            <p:nvPr/>
          </p:nvGrpSpPr>
          <p:grpSpPr>
            <a:xfrm>
              <a:off x="3501410" y="8445479"/>
              <a:ext cx="727218" cy="793329"/>
              <a:chOff x="16724313" y="7705725"/>
              <a:chExt cx="523875" cy="571500"/>
            </a:xfrm>
            <a:solidFill>
              <a:schemeClr val="bg1"/>
            </a:solidFill>
          </p:grpSpPr>
          <p:sp>
            <p:nvSpPr>
              <p:cNvPr id="211" name="Freeform 152"/>
              <p:cNvSpPr>
                <a:spLocks noEditPoints="1"/>
              </p:cNvSpPr>
              <p:nvPr/>
            </p:nvSpPr>
            <p:spPr bwMode="auto">
              <a:xfrm>
                <a:off x="16724313" y="770572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6 h 18"/>
                  <a:gd name="T20" fmla="*/ 5 w 55"/>
                  <a:gd name="T21" fmla="*/ 16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6 h 18"/>
                  <a:gd name="T32" fmla="*/ 52 w 55"/>
                  <a:gd name="T33" fmla="*/ 13 h 18"/>
                  <a:gd name="T34" fmla="*/ 49 w 55"/>
                  <a:gd name="T35" fmla="*/ 16 h 18"/>
                  <a:gd name="T36" fmla="*/ 34 w 55"/>
                  <a:gd name="T37" fmla="*/ 16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4" y="16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6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6"/>
                      <a:pt x="49" y="16"/>
                    </a:cubicBezTo>
                    <a:cubicBezTo>
                      <a:pt x="34" y="16"/>
                      <a:pt x="34" y="16"/>
                      <a:pt x="34" y="16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12" name="Oval 153"/>
              <p:cNvSpPr>
                <a:spLocks noChangeArrowheads="1"/>
              </p:cNvSpPr>
              <p:nvPr/>
            </p:nvSpPr>
            <p:spPr bwMode="auto">
              <a:xfrm>
                <a:off x="17114838" y="7762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78" name="Freeform 154"/>
              <p:cNvSpPr>
                <a:spLocks noEditPoints="1"/>
              </p:cNvSpPr>
              <p:nvPr/>
            </p:nvSpPr>
            <p:spPr bwMode="auto">
              <a:xfrm>
                <a:off x="16724313" y="7905750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6 h 18"/>
                  <a:gd name="T6" fmla="*/ 0 w 55"/>
                  <a:gd name="T7" fmla="*/ 13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3 h 18"/>
                  <a:gd name="T14" fmla="*/ 55 w 55"/>
                  <a:gd name="T15" fmla="*/ 6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3 h 18"/>
                  <a:gd name="T24" fmla="*/ 2 w 55"/>
                  <a:gd name="T25" fmla="*/ 6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3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6 h 18"/>
                  <a:gd name="T44" fmla="*/ 52 w 55"/>
                  <a:gd name="T45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3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3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3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3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6"/>
                    </a:cubicBezTo>
                    <a:lnTo>
                      <a:pt x="52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89" name="Oval 155"/>
              <p:cNvSpPr>
                <a:spLocks noChangeArrowheads="1"/>
              </p:cNvSpPr>
              <p:nvPr/>
            </p:nvSpPr>
            <p:spPr bwMode="auto">
              <a:xfrm>
                <a:off x="17114838" y="7962900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90" name="Freeform 156"/>
              <p:cNvSpPr>
                <a:spLocks noEditPoints="1"/>
              </p:cNvSpPr>
              <p:nvPr/>
            </p:nvSpPr>
            <p:spPr bwMode="auto">
              <a:xfrm>
                <a:off x="16724313" y="8105775"/>
                <a:ext cx="523875" cy="171450"/>
              </a:xfrm>
              <a:custGeom>
                <a:avLst/>
                <a:gdLst>
                  <a:gd name="T0" fmla="*/ 49 w 55"/>
                  <a:gd name="T1" fmla="*/ 0 h 18"/>
                  <a:gd name="T2" fmla="*/ 5 w 55"/>
                  <a:gd name="T3" fmla="*/ 0 h 18"/>
                  <a:gd name="T4" fmla="*/ 0 w 55"/>
                  <a:gd name="T5" fmla="*/ 5 h 18"/>
                  <a:gd name="T6" fmla="*/ 0 w 55"/>
                  <a:gd name="T7" fmla="*/ 12 h 18"/>
                  <a:gd name="T8" fmla="*/ 5 w 55"/>
                  <a:gd name="T9" fmla="*/ 18 h 18"/>
                  <a:gd name="T10" fmla="*/ 49 w 55"/>
                  <a:gd name="T11" fmla="*/ 18 h 18"/>
                  <a:gd name="T12" fmla="*/ 55 w 55"/>
                  <a:gd name="T13" fmla="*/ 12 h 18"/>
                  <a:gd name="T14" fmla="*/ 55 w 55"/>
                  <a:gd name="T15" fmla="*/ 5 h 18"/>
                  <a:gd name="T16" fmla="*/ 49 w 55"/>
                  <a:gd name="T17" fmla="*/ 0 h 18"/>
                  <a:gd name="T18" fmla="*/ 31 w 55"/>
                  <a:gd name="T19" fmla="*/ 15 h 18"/>
                  <a:gd name="T20" fmla="*/ 5 w 55"/>
                  <a:gd name="T21" fmla="*/ 15 h 18"/>
                  <a:gd name="T22" fmla="*/ 2 w 55"/>
                  <a:gd name="T23" fmla="*/ 12 h 18"/>
                  <a:gd name="T24" fmla="*/ 2 w 55"/>
                  <a:gd name="T25" fmla="*/ 5 h 18"/>
                  <a:gd name="T26" fmla="*/ 5 w 55"/>
                  <a:gd name="T27" fmla="*/ 3 h 18"/>
                  <a:gd name="T28" fmla="*/ 31 w 55"/>
                  <a:gd name="T29" fmla="*/ 3 h 18"/>
                  <a:gd name="T30" fmla="*/ 31 w 55"/>
                  <a:gd name="T31" fmla="*/ 15 h 18"/>
                  <a:gd name="T32" fmla="*/ 52 w 55"/>
                  <a:gd name="T33" fmla="*/ 12 h 18"/>
                  <a:gd name="T34" fmla="*/ 49 w 55"/>
                  <a:gd name="T35" fmla="*/ 15 h 18"/>
                  <a:gd name="T36" fmla="*/ 34 w 55"/>
                  <a:gd name="T37" fmla="*/ 15 h 18"/>
                  <a:gd name="T38" fmla="*/ 34 w 55"/>
                  <a:gd name="T39" fmla="*/ 3 h 18"/>
                  <a:gd name="T40" fmla="*/ 49 w 55"/>
                  <a:gd name="T41" fmla="*/ 3 h 18"/>
                  <a:gd name="T42" fmla="*/ 52 w 55"/>
                  <a:gd name="T43" fmla="*/ 5 h 18"/>
                  <a:gd name="T44" fmla="*/ 52 w 55"/>
                  <a:gd name="T45" fmla="*/ 1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5" h="18">
                    <a:moveTo>
                      <a:pt x="49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6"/>
                      <a:pt x="2" y="18"/>
                      <a:pt x="5" y="18"/>
                    </a:cubicBezTo>
                    <a:cubicBezTo>
                      <a:pt x="49" y="18"/>
                      <a:pt x="49" y="18"/>
                      <a:pt x="49" y="18"/>
                    </a:cubicBezTo>
                    <a:cubicBezTo>
                      <a:pt x="52" y="18"/>
                      <a:pt x="55" y="16"/>
                      <a:pt x="55" y="12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5" y="2"/>
                      <a:pt x="52" y="0"/>
                      <a:pt x="49" y="0"/>
                    </a:cubicBezTo>
                    <a:close/>
                    <a:moveTo>
                      <a:pt x="31" y="15"/>
                    </a:move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2" y="14"/>
                      <a:pt x="2" y="1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4"/>
                      <a:pt x="4" y="3"/>
                      <a:pt x="5" y="3"/>
                    </a:cubicBezTo>
                    <a:cubicBezTo>
                      <a:pt x="31" y="3"/>
                      <a:pt x="31" y="3"/>
                      <a:pt x="31" y="3"/>
                    </a:cubicBezTo>
                    <a:lnTo>
                      <a:pt x="31" y="15"/>
                    </a:lnTo>
                    <a:close/>
                    <a:moveTo>
                      <a:pt x="52" y="12"/>
                    </a:moveTo>
                    <a:cubicBezTo>
                      <a:pt x="52" y="14"/>
                      <a:pt x="51" y="15"/>
                      <a:pt x="49" y="15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4" y="3"/>
                      <a:pt x="34" y="3"/>
                      <a:pt x="34" y="3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51" y="3"/>
                      <a:pt x="52" y="4"/>
                      <a:pt x="52" y="5"/>
                    </a:cubicBezTo>
                    <a:lnTo>
                      <a:pt x="52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91" name="Oval 157"/>
              <p:cNvSpPr>
                <a:spLocks noChangeArrowheads="1"/>
              </p:cNvSpPr>
              <p:nvPr/>
            </p:nvSpPr>
            <p:spPr bwMode="auto">
              <a:xfrm>
                <a:off x="17114838" y="816292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sp>
        <p:nvSpPr>
          <p:cNvPr id="292" name="TextBox 291"/>
          <p:cNvSpPr txBox="1"/>
          <p:nvPr/>
        </p:nvSpPr>
        <p:spPr bwMode="auto">
          <a:xfrm>
            <a:off x="8399974" y="3205577"/>
            <a:ext cx="789319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17">
              <a:defRPr/>
            </a:pPr>
            <a:r>
              <a:rPr lang="ru-RU" sz="2000" b="1" dirty="0">
                <a:solidFill>
                  <a:schemeClr val="accent4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ДОТ </a:t>
            </a:r>
            <a:endParaRPr lang="id-ID" sz="2000" b="1" dirty="0">
              <a:solidFill>
                <a:schemeClr val="accent4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293" name="TextBox 292"/>
          <p:cNvSpPr txBox="1"/>
          <p:nvPr/>
        </p:nvSpPr>
        <p:spPr>
          <a:xfrm>
            <a:off x="8320854" y="3504524"/>
            <a:ext cx="2123432" cy="849445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Любые опции, позволяющие контактировать на удалении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cxnSp>
        <p:nvCxnSpPr>
          <p:cNvPr id="294" name="ตัวเชื่อมต่อตรง 237"/>
          <p:cNvCxnSpPr/>
          <p:nvPr/>
        </p:nvCxnSpPr>
        <p:spPr>
          <a:xfrm>
            <a:off x="5796086" y="4657290"/>
            <a:ext cx="1215505" cy="0"/>
          </a:xfrm>
          <a:prstGeom prst="straightConnector1">
            <a:avLst/>
          </a:prstGeom>
          <a:ln w="44450">
            <a:solidFill>
              <a:schemeClr val="bg1">
                <a:lumMod val="50000"/>
              </a:schemeClr>
            </a:solidFill>
            <a:prstDash val="sysDot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5" name="กลุ่ม 294"/>
          <p:cNvGrpSpPr/>
          <p:nvPr/>
        </p:nvGrpSpPr>
        <p:grpSpPr>
          <a:xfrm>
            <a:off x="7281986" y="4216343"/>
            <a:ext cx="770982" cy="780536"/>
            <a:chOff x="3094037" y="9878719"/>
            <a:chExt cx="1541964" cy="1561072"/>
          </a:xfrm>
        </p:grpSpPr>
        <p:sp>
          <p:nvSpPr>
            <p:cNvPr id="296" name="Oval 17"/>
            <p:cNvSpPr>
              <a:spLocks noChangeArrowheads="1"/>
            </p:cNvSpPr>
            <p:nvPr/>
          </p:nvSpPr>
          <p:spPr bwMode="auto">
            <a:xfrm>
              <a:off x="3094037" y="9878719"/>
              <a:ext cx="1541964" cy="1561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endParaRPr lang="th-TH" sz="900"/>
            </a:p>
          </p:txBody>
        </p:sp>
        <p:grpSp>
          <p:nvGrpSpPr>
            <p:cNvPr id="297" name="กลุ่ม 296"/>
            <p:cNvGrpSpPr/>
            <p:nvPr/>
          </p:nvGrpSpPr>
          <p:grpSpPr>
            <a:xfrm>
              <a:off x="3534464" y="10211184"/>
              <a:ext cx="661107" cy="821977"/>
              <a:chOff x="14409738" y="2870200"/>
              <a:chExt cx="476250" cy="592138"/>
            </a:xfrm>
            <a:solidFill>
              <a:schemeClr val="bg1"/>
            </a:solidFill>
          </p:grpSpPr>
          <p:sp>
            <p:nvSpPr>
              <p:cNvPr id="298" name="Freeform 42"/>
              <p:cNvSpPr>
                <a:spLocks/>
              </p:cNvSpPr>
              <p:nvPr/>
            </p:nvSpPr>
            <p:spPr bwMode="auto">
              <a:xfrm>
                <a:off x="14409738" y="2927350"/>
                <a:ext cx="476250" cy="534988"/>
              </a:xfrm>
              <a:custGeom>
                <a:avLst/>
                <a:gdLst>
                  <a:gd name="T0" fmla="*/ 44 w 50"/>
                  <a:gd name="T1" fmla="*/ 0 h 56"/>
                  <a:gd name="T2" fmla="*/ 41 w 50"/>
                  <a:gd name="T3" fmla="*/ 0 h 56"/>
                  <a:gd name="T4" fmla="*/ 39 w 50"/>
                  <a:gd name="T5" fmla="*/ 1 h 56"/>
                  <a:gd name="T6" fmla="*/ 41 w 50"/>
                  <a:gd name="T7" fmla="*/ 3 h 56"/>
                  <a:gd name="T8" fmla="*/ 44 w 50"/>
                  <a:gd name="T9" fmla="*/ 3 h 56"/>
                  <a:gd name="T10" fmla="*/ 47 w 50"/>
                  <a:gd name="T11" fmla="*/ 6 h 56"/>
                  <a:gd name="T12" fmla="*/ 47 w 50"/>
                  <a:gd name="T13" fmla="*/ 50 h 56"/>
                  <a:gd name="T14" fmla="*/ 44 w 50"/>
                  <a:gd name="T15" fmla="*/ 54 h 56"/>
                  <a:gd name="T16" fmla="*/ 6 w 50"/>
                  <a:gd name="T17" fmla="*/ 54 h 56"/>
                  <a:gd name="T18" fmla="*/ 3 w 50"/>
                  <a:gd name="T19" fmla="*/ 50 h 56"/>
                  <a:gd name="T20" fmla="*/ 3 w 50"/>
                  <a:gd name="T21" fmla="*/ 6 h 56"/>
                  <a:gd name="T22" fmla="*/ 6 w 50"/>
                  <a:gd name="T23" fmla="*/ 3 h 56"/>
                  <a:gd name="T24" fmla="*/ 10 w 50"/>
                  <a:gd name="T25" fmla="*/ 3 h 56"/>
                  <a:gd name="T26" fmla="*/ 11 w 50"/>
                  <a:gd name="T27" fmla="*/ 1 h 56"/>
                  <a:gd name="T28" fmla="*/ 10 w 50"/>
                  <a:gd name="T29" fmla="*/ 0 h 56"/>
                  <a:gd name="T30" fmla="*/ 6 w 50"/>
                  <a:gd name="T31" fmla="*/ 0 h 56"/>
                  <a:gd name="T32" fmla="*/ 0 w 50"/>
                  <a:gd name="T33" fmla="*/ 6 h 56"/>
                  <a:gd name="T34" fmla="*/ 0 w 50"/>
                  <a:gd name="T35" fmla="*/ 50 h 56"/>
                  <a:gd name="T36" fmla="*/ 6 w 50"/>
                  <a:gd name="T37" fmla="*/ 56 h 56"/>
                  <a:gd name="T38" fmla="*/ 44 w 50"/>
                  <a:gd name="T39" fmla="*/ 56 h 56"/>
                  <a:gd name="T40" fmla="*/ 50 w 50"/>
                  <a:gd name="T41" fmla="*/ 50 h 56"/>
                  <a:gd name="T42" fmla="*/ 50 w 50"/>
                  <a:gd name="T43" fmla="*/ 6 h 56"/>
                  <a:gd name="T44" fmla="*/ 44 w 50"/>
                  <a:gd name="T4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" h="56">
                    <a:moveTo>
                      <a:pt x="44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40" y="0"/>
                      <a:pt x="39" y="1"/>
                      <a:pt x="39" y="1"/>
                    </a:cubicBezTo>
                    <a:cubicBezTo>
                      <a:pt x="39" y="2"/>
                      <a:pt x="40" y="3"/>
                      <a:pt x="41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6" y="3"/>
                      <a:pt x="47" y="4"/>
                      <a:pt x="47" y="6"/>
                    </a:cubicBezTo>
                    <a:cubicBezTo>
                      <a:pt x="47" y="50"/>
                      <a:pt x="47" y="50"/>
                      <a:pt x="47" y="50"/>
                    </a:cubicBezTo>
                    <a:cubicBezTo>
                      <a:pt x="47" y="52"/>
                      <a:pt x="46" y="54"/>
                      <a:pt x="44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4" y="54"/>
                      <a:pt x="3" y="52"/>
                      <a:pt x="3" y="50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4"/>
                      <a:pt x="4" y="3"/>
                      <a:pt x="6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1" y="2"/>
                      <a:pt x="11" y="1"/>
                    </a:cubicBezTo>
                    <a:cubicBezTo>
                      <a:pt x="11" y="1"/>
                      <a:pt x="10" y="0"/>
                      <a:pt x="1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4"/>
                      <a:pt x="3" y="56"/>
                      <a:pt x="6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47" y="56"/>
                      <a:pt x="50" y="54"/>
                      <a:pt x="50" y="50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50" y="3"/>
                      <a:pt x="47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299" name="Freeform 43"/>
              <p:cNvSpPr>
                <a:spLocks noEditPoints="1"/>
              </p:cNvSpPr>
              <p:nvPr/>
            </p:nvSpPr>
            <p:spPr bwMode="auto">
              <a:xfrm>
                <a:off x="14533563" y="2870200"/>
                <a:ext cx="238125" cy="142875"/>
              </a:xfrm>
              <a:custGeom>
                <a:avLst/>
                <a:gdLst>
                  <a:gd name="T0" fmla="*/ 4 w 25"/>
                  <a:gd name="T1" fmla="*/ 15 h 15"/>
                  <a:gd name="T2" fmla="*/ 21 w 25"/>
                  <a:gd name="T3" fmla="*/ 15 h 15"/>
                  <a:gd name="T4" fmla="*/ 25 w 25"/>
                  <a:gd name="T5" fmla="*/ 11 h 15"/>
                  <a:gd name="T6" fmla="*/ 25 w 25"/>
                  <a:gd name="T7" fmla="*/ 4 h 15"/>
                  <a:gd name="T8" fmla="*/ 21 w 25"/>
                  <a:gd name="T9" fmla="*/ 0 h 15"/>
                  <a:gd name="T10" fmla="*/ 4 w 25"/>
                  <a:gd name="T11" fmla="*/ 0 h 15"/>
                  <a:gd name="T12" fmla="*/ 0 w 25"/>
                  <a:gd name="T13" fmla="*/ 4 h 15"/>
                  <a:gd name="T14" fmla="*/ 0 w 25"/>
                  <a:gd name="T15" fmla="*/ 11 h 15"/>
                  <a:gd name="T16" fmla="*/ 4 w 25"/>
                  <a:gd name="T17" fmla="*/ 15 h 15"/>
                  <a:gd name="T18" fmla="*/ 2 w 25"/>
                  <a:gd name="T19" fmla="*/ 4 h 15"/>
                  <a:gd name="T20" fmla="*/ 4 w 25"/>
                  <a:gd name="T21" fmla="*/ 3 h 15"/>
                  <a:gd name="T22" fmla="*/ 21 w 25"/>
                  <a:gd name="T23" fmla="*/ 3 h 15"/>
                  <a:gd name="T24" fmla="*/ 22 w 25"/>
                  <a:gd name="T25" fmla="*/ 4 h 15"/>
                  <a:gd name="T26" fmla="*/ 22 w 25"/>
                  <a:gd name="T27" fmla="*/ 11 h 15"/>
                  <a:gd name="T28" fmla="*/ 21 w 25"/>
                  <a:gd name="T29" fmla="*/ 12 h 15"/>
                  <a:gd name="T30" fmla="*/ 4 w 25"/>
                  <a:gd name="T31" fmla="*/ 12 h 15"/>
                  <a:gd name="T32" fmla="*/ 2 w 25"/>
                  <a:gd name="T33" fmla="*/ 11 h 15"/>
                  <a:gd name="T34" fmla="*/ 2 w 25"/>
                  <a:gd name="T35" fmla="*/ 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" h="15">
                    <a:moveTo>
                      <a:pt x="4" y="15"/>
                    </a:moveTo>
                    <a:cubicBezTo>
                      <a:pt x="21" y="15"/>
                      <a:pt x="21" y="15"/>
                      <a:pt x="21" y="15"/>
                    </a:cubicBezTo>
                    <a:cubicBezTo>
                      <a:pt x="23" y="15"/>
                      <a:pt x="25" y="13"/>
                      <a:pt x="25" y="11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2"/>
                      <a:pt x="23" y="0"/>
                      <a:pt x="21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1" y="15"/>
                      <a:pt x="4" y="15"/>
                    </a:cubicBezTo>
                    <a:close/>
                    <a:moveTo>
                      <a:pt x="2" y="4"/>
                    </a:moveTo>
                    <a:cubicBezTo>
                      <a:pt x="2" y="3"/>
                      <a:pt x="3" y="3"/>
                      <a:pt x="4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1" y="3"/>
                      <a:pt x="22" y="3"/>
                      <a:pt x="22" y="4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1" y="12"/>
                      <a:pt x="21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2" y="12"/>
                      <a:pt x="2" y="11"/>
                    </a:cubicBezTo>
                    <a:lnTo>
                      <a:pt x="2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00" name="Freeform 44"/>
              <p:cNvSpPr>
                <a:spLocks/>
              </p:cNvSpPr>
              <p:nvPr/>
            </p:nvSpPr>
            <p:spPr bwMode="auto">
              <a:xfrm>
                <a:off x="14495463" y="30892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01" name="Freeform 45"/>
              <p:cNvSpPr>
                <a:spLocks/>
              </p:cNvSpPr>
              <p:nvPr/>
            </p:nvSpPr>
            <p:spPr bwMode="auto">
              <a:xfrm>
                <a:off x="14495463" y="315595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0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02" name="Freeform 46"/>
              <p:cNvSpPr>
                <a:spLocks/>
              </p:cNvSpPr>
              <p:nvPr/>
            </p:nvSpPr>
            <p:spPr bwMode="auto">
              <a:xfrm>
                <a:off x="14495463" y="322262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03" name="Freeform 47"/>
              <p:cNvSpPr>
                <a:spLocks/>
              </p:cNvSpPr>
              <p:nvPr/>
            </p:nvSpPr>
            <p:spPr bwMode="auto">
              <a:xfrm>
                <a:off x="14495463" y="3289300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  <p:sp>
            <p:nvSpPr>
              <p:cNvPr id="304" name="Freeform 48"/>
              <p:cNvSpPr>
                <a:spLocks/>
              </p:cNvSpPr>
              <p:nvPr/>
            </p:nvSpPr>
            <p:spPr bwMode="auto">
              <a:xfrm>
                <a:off x="14495463" y="3355975"/>
                <a:ext cx="314325" cy="19050"/>
              </a:xfrm>
              <a:custGeom>
                <a:avLst/>
                <a:gdLst>
                  <a:gd name="T0" fmla="*/ 31 w 33"/>
                  <a:gd name="T1" fmla="*/ 0 h 2"/>
                  <a:gd name="T2" fmla="*/ 1 w 33"/>
                  <a:gd name="T3" fmla="*/ 0 h 2"/>
                  <a:gd name="T4" fmla="*/ 0 w 33"/>
                  <a:gd name="T5" fmla="*/ 1 h 2"/>
                  <a:gd name="T6" fmla="*/ 1 w 33"/>
                  <a:gd name="T7" fmla="*/ 2 h 2"/>
                  <a:gd name="T8" fmla="*/ 31 w 33"/>
                  <a:gd name="T9" fmla="*/ 2 h 2"/>
                  <a:gd name="T10" fmla="*/ 33 w 33"/>
                  <a:gd name="T11" fmla="*/ 1 h 2"/>
                  <a:gd name="T12" fmla="*/ 31 w 33"/>
                  <a:gd name="T1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" h="2">
                    <a:moveTo>
                      <a:pt x="3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2" y="2"/>
                      <a:pt x="33" y="2"/>
                      <a:pt x="33" y="1"/>
                    </a:cubicBezTo>
                    <a:cubicBezTo>
                      <a:pt x="33" y="1"/>
                      <a:pt x="32" y="0"/>
                      <a:pt x="3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th-TH" sz="900"/>
              </a:p>
            </p:txBody>
          </p:sp>
        </p:grpSp>
      </p:grpSp>
      <p:sp>
        <p:nvSpPr>
          <p:cNvPr id="305" name="TextBox 304"/>
          <p:cNvSpPr txBox="1"/>
          <p:nvPr/>
        </p:nvSpPr>
        <p:spPr bwMode="auto">
          <a:xfrm>
            <a:off x="8399974" y="4385543"/>
            <a:ext cx="577402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217">
              <a:defRPr/>
            </a:pPr>
            <a:r>
              <a:rPr lang="ru-RU" sz="2000" b="1" dirty="0">
                <a:solidFill>
                  <a:schemeClr val="accent3"/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ДО</a:t>
            </a:r>
            <a:endParaRPr lang="id-ID" sz="2000" b="1" dirty="0">
              <a:solidFill>
                <a:schemeClr val="accent3"/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8347527" y="4726351"/>
            <a:ext cx="3137269" cy="664779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Lato" pitchFamily="34" charset="0"/>
                <a:ea typeface="Lato" pitchFamily="34" charset="0"/>
                <a:cs typeface="Lato" pitchFamily="34" charset="0"/>
              </a:rPr>
              <a:t>Не юридический термин; нет единого понимания. Так же и с «дистанционным режимом»</a:t>
            </a:r>
            <a:endParaRPr lang="en-US" sz="1200" dirty="0">
              <a:solidFill>
                <a:schemeClr val="tx1">
                  <a:lumMod val="50000"/>
                  <a:lumOff val="50000"/>
                </a:schemeClr>
              </a:solidFill>
              <a:latin typeface="Lato" pitchFamily="34" charset="0"/>
              <a:ea typeface="Lato" pitchFamily="34" charset="0"/>
              <a:cs typeface="Lat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97385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4EB277-A95C-4ED5-BE3C-5DCD27F52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Атрибуты современного урока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083234-050D-4613-A7D0-E95CA7AAD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Открытое информационное пространство</a:t>
            </a:r>
          </a:p>
          <a:p>
            <a:pPr marL="0" indent="0">
              <a:buNone/>
            </a:pPr>
            <a:r>
              <a:rPr lang="ru-RU" dirty="0"/>
              <a:t>Обмен энергией; совместный поиск</a:t>
            </a:r>
          </a:p>
          <a:p>
            <a:pPr marL="0" indent="0">
              <a:buNone/>
            </a:pPr>
            <a:r>
              <a:rPr lang="ru-RU" dirty="0"/>
              <a:t>Опора на познавательные мотивы самого ученика</a:t>
            </a:r>
          </a:p>
          <a:p>
            <a:pPr marL="0" indent="0">
              <a:buNone/>
            </a:pPr>
            <a:r>
              <a:rPr lang="ru-RU" dirty="0"/>
              <a:t>Цель урока для ученика – освоить опыт деятельности</a:t>
            </a:r>
          </a:p>
          <a:p>
            <a:pPr marL="0" indent="0">
              <a:buNone/>
            </a:pPr>
            <a:r>
              <a:rPr lang="ru-RU" dirty="0"/>
              <a:t>Цель урока для педагога – организовать условия для деятельности </a:t>
            </a:r>
          </a:p>
          <a:p>
            <a:pPr marL="0" indent="0">
              <a:buNone/>
            </a:pPr>
            <a:r>
              <a:rPr lang="ru-RU" dirty="0"/>
              <a:t>Роль педагога – научить видеть в предмете ресурс социализации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2898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1BA664-6A2D-449A-B04E-A80B96B31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осталось неизменным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C6E33C-7D23-4F69-AAA9-AAEAE59273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/>
              <a:t>Триединая дидактическая цель (ТДЦ)</a:t>
            </a:r>
            <a:r>
              <a:rPr lang="ru-RU" dirty="0"/>
              <a:t>:</a:t>
            </a:r>
          </a:p>
          <a:p>
            <a:pPr>
              <a:buFontTx/>
              <a:buChar char="-"/>
            </a:pPr>
            <a:r>
              <a:rPr lang="ru-RU" dirty="0"/>
              <a:t>Воспитывать (учить жить в обществе)</a:t>
            </a:r>
          </a:p>
          <a:p>
            <a:pPr>
              <a:buFontTx/>
              <a:buChar char="-"/>
            </a:pPr>
            <a:r>
              <a:rPr lang="ru-RU" dirty="0"/>
              <a:t>Развивать (учить учиться)</a:t>
            </a:r>
          </a:p>
          <a:p>
            <a:pPr>
              <a:buFontTx/>
              <a:buChar char="-"/>
            </a:pPr>
            <a:r>
              <a:rPr lang="ru-RU" dirty="0"/>
              <a:t>Обучать предмету (учить использовать предметные компетенции)</a:t>
            </a:r>
          </a:p>
          <a:p>
            <a:pPr marL="0" indent="0" algn="r">
              <a:buNone/>
            </a:pPr>
            <a:r>
              <a:rPr lang="ru-RU" b="1" dirty="0"/>
              <a:t>ТДЦ реализует требования ФГОС</a:t>
            </a:r>
            <a:r>
              <a:rPr lang="ru-RU" dirty="0"/>
              <a:t> к</a:t>
            </a:r>
          </a:p>
          <a:p>
            <a:pPr algn="r">
              <a:buFontTx/>
              <a:buChar char="-"/>
            </a:pPr>
            <a:r>
              <a:rPr lang="ru-RU" dirty="0"/>
              <a:t>личностным</a:t>
            </a:r>
          </a:p>
          <a:p>
            <a:pPr algn="r">
              <a:buFontTx/>
              <a:buChar char="-"/>
            </a:pPr>
            <a:r>
              <a:rPr lang="ru-RU" dirty="0"/>
              <a:t>метапредметным</a:t>
            </a:r>
          </a:p>
          <a:p>
            <a:pPr algn="r">
              <a:buFontTx/>
              <a:buChar char="-"/>
            </a:pPr>
            <a:r>
              <a:rPr lang="ru-RU" dirty="0"/>
              <a:t>предметным результатам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F3489D-7D0A-4886-A05B-0D9EA5F10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4216400"/>
            <a:ext cx="4054521" cy="178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0538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</TotalTime>
  <Words>872</Words>
  <Application>Microsoft Office PowerPoint</Application>
  <PresentationFormat>Широкоэкранный</PresentationFormat>
  <Paragraphs>117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Garamond</vt:lpstr>
      <vt:lpstr>Lato</vt:lpstr>
      <vt:lpstr>Lato Black</vt:lpstr>
      <vt:lpstr>Lato Light</vt:lpstr>
      <vt:lpstr>Roboto</vt:lpstr>
      <vt:lpstr>Times New Roman</vt:lpstr>
      <vt:lpstr>Натуральные материалы</vt:lpstr>
      <vt:lpstr>Реализация ФГОС на учебном занятии</vt:lpstr>
      <vt:lpstr>Ключевые вопросы вебинара</vt:lpstr>
      <vt:lpstr>Понятия</vt:lpstr>
      <vt:lpstr>Урок как форма организации учебной деятельности</vt:lpstr>
      <vt:lpstr>Что изменилось</vt:lpstr>
      <vt:lpstr>Презентация PowerPoint</vt:lpstr>
      <vt:lpstr>Презентация PowerPoint</vt:lpstr>
      <vt:lpstr>Атрибуты современного урока</vt:lpstr>
      <vt:lpstr>Что осталось неизменным</vt:lpstr>
      <vt:lpstr>Как планировать учебное занятие в дистанте</vt:lpstr>
      <vt:lpstr>Принципы смешанного обучения</vt:lpstr>
      <vt:lpstr>Готовая рабочая программа курса «Индивидуальный проект»</vt:lpstr>
      <vt:lpstr>Презентация PowerPoint</vt:lpstr>
      <vt:lpstr>Презентация PowerPoint</vt:lpstr>
      <vt:lpstr>Выполнение ФГОС</vt:lpstr>
      <vt:lpstr>Вторая часть вебинара – 20 ноября, в 16.00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ФГОС на учебном занятии</dc:title>
  <dc:creator>Галина Савиных</dc:creator>
  <cp:lastModifiedBy>Галина Савиных</cp:lastModifiedBy>
  <cp:revision>15</cp:revision>
  <dcterms:created xsi:type="dcterms:W3CDTF">2020-11-18T05:51:01Z</dcterms:created>
  <dcterms:modified xsi:type="dcterms:W3CDTF">2020-11-18T07:14:49Z</dcterms:modified>
</cp:coreProperties>
</file>