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5" r:id="rId9"/>
    <p:sldId id="266" r:id="rId10"/>
    <p:sldId id="336" r:id="rId11"/>
    <p:sldId id="337" r:id="rId12"/>
    <p:sldId id="268" r:id="rId13"/>
    <p:sldId id="338" r:id="rId14"/>
    <p:sldId id="33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52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4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75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33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35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9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0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6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22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61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2641B34-8EA4-44AF-9887-99D656DD06E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0CA548A-3BAC-4BE1-86CA-DBE9CAC707B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47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alina@prosegment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pisa/test/" TargetMode="External"/><Relationship Id="rId2" Type="http://schemas.openxmlformats.org/officeDocument/2006/relationships/hyperlink" Target="http://ozp.instrao.ru/images/nomera/OZP_4.1.61.2019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yskills.ru/account/login" TargetMode="External"/><Relationship Id="rId2" Type="http://schemas.openxmlformats.org/officeDocument/2006/relationships/hyperlink" Target="http://skiv.instrao.ru/support/demonstratsionnye-materialy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oud.mail.ru/public/5o1p/4Hr8Mx3jH" TargetMode="External"/><Relationship Id="rId4" Type="http://schemas.openxmlformats.org/officeDocument/2006/relationships/hyperlink" Target="https://fioco.ru/%D0%BF%D1%80%D0%B8%D0%BC%D0%B5%D1%80%D1%8B-%D0%B7%D0%B0%D0%B4%D0%B0%D1%87-pis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Galina@prosegment.ru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us.go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F94B2-EB36-4252-9B77-1E57C9BA9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4498" y="1370962"/>
            <a:ext cx="7772400" cy="1463040"/>
          </a:xfrm>
        </p:spPr>
        <p:txBody>
          <a:bodyPr>
            <a:noAutofit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  <a:t>Доказательная педагогика и текущий контроль успеваемости</a:t>
            </a:r>
            <a:b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</a:br>
            <a:r>
              <a:rPr lang="ru-RU" sz="2400" b="0" i="0" dirty="0">
                <a:solidFill>
                  <a:srgbClr val="333333"/>
                </a:solidFill>
                <a:effectLst/>
                <a:latin typeface="Roboto"/>
              </a:rPr>
              <a:t>11.02.2021</a:t>
            </a:r>
            <a:endParaRPr lang="ru-RU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C30AF6-DF0C-4713-B2CB-6C0A16E7A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433" y="5009901"/>
            <a:ext cx="5704114" cy="146304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Савиных Галина, </a:t>
            </a:r>
            <a:r>
              <a:rPr lang="ru-RU" sz="1800" dirty="0"/>
              <a:t>эксперт-методист; </a:t>
            </a:r>
            <a:r>
              <a:rPr lang="ru-RU" sz="1800" dirty="0" err="1"/>
              <a:t>канд.пед.наук</a:t>
            </a:r>
            <a:r>
              <a:rPr lang="ru-RU" sz="1800" dirty="0"/>
              <a:t>; </a:t>
            </a:r>
            <a:endParaRPr lang="en-US" sz="1800" dirty="0"/>
          </a:p>
          <a:p>
            <a:r>
              <a:rPr lang="ru-RU" sz="1800" dirty="0"/>
              <a:t>руководитель экспертного бюро «ПРО-сегмент»</a:t>
            </a:r>
          </a:p>
          <a:p>
            <a:r>
              <a:rPr lang="en-US" sz="1800" dirty="0">
                <a:hlinkClick r:id="rId2"/>
              </a:rPr>
              <a:t>Galina@prosegment.ru</a:t>
            </a:r>
            <a:endParaRPr lang="en-US" sz="1800" dirty="0"/>
          </a:p>
          <a:p>
            <a:r>
              <a:rPr lang="en-US" sz="1800" dirty="0"/>
              <a:t>89162496774</a:t>
            </a:r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86DD90-B9D7-4EBC-ACB4-8E19A0749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9747" y="5343331"/>
            <a:ext cx="1703878" cy="54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35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2C29F2-8AD7-4AE2-A941-E396854B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Пока </a:t>
            </a:r>
            <a:r>
              <a:rPr lang="ru-RU" sz="4800" dirty="0" err="1"/>
              <a:t>задрудняемся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D1CA2C-6CCF-42AE-80BB-A40486D9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40767"/>
            <a:ext cx="9720071" cy="4368593"/>
          </a:xfrm>
        </p:spPr>
        <p:txBody>
          <a:bodyPr/>
          <a:lstStyle/>
          <a:p>
            <a:r>
              <a:rPr lang="ru-RU" dirty="0"/>
              <a:t>1. Планировать образовательных результатов обучающихся на основе КЭС</a:t>
            </a:r>
          </a:p>
          <a:p>
            <a:r>
              <a:rPr lang="ru-RU" dirty="0"/>
              <a:t>2. Планировать в логике </a:t>
            </a:r>
            <a:r>
              <a:rPr lang="ru-RU" dirty="0" err="1"/>
              <a:t>критериального</a:t>
            </a:r>
            <a:r>
              <a:rPr lang="ru-RU" dirty="0"/>
              <a:t> подхода</a:t>
            </a:r>
          </a:p>
          <a:p>
            <a:r>
              <a:rPr lang="ru-RU" dirty="0"/>
              <a:t>3. Интегрировать метапредметные образовательные результаты в текущий контроль</a:t>
            </a:r>
          </a:p>
          <a:p>
            <a:r>
              <a:rPr lang="ru-RU" dirty="0"/>
              <a:t>4. Работать с кодификаторами ГИА, ВПР</a:t>
            </a:r>
          </a:p>
          <a:p>
            <a:r>
              <a:rPr lang="ru-RU" dirty="0"/>
              <a:t>5. Грамотно использовать демоверсии, в т.ч. демоверсии </a:t>
            </a:r>
            <a:r>
              <a:rPr lang="en-GB" dirty="0"/>
              <a:t>PISA</a:t>
            </a:r>
            <a:endParaRPr lang="ru-RU" dirty="0"/>
          </a:p>
          <a:p>
            <a:r>
              <a:rPr lang="ru-RU" dirty="0"/>
              <a:t>6. Контролировать комплекс достижений, а не только освоение предмета</a:t>
            </a:r>
          </a:p>
          <a:p>
            <a:r>
              <a:rPr lang="ru-RU" dirty="0"/>
              <a:t>7. Прогнозировать учебную траекторию обучающегося на основе комплексных входных диагностик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84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75C0E8-1B96-4427-8017-E12092D5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предпринимаем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E68139-5F44-4E16-A98D-B6B562F41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Работаем с информацией: блоги, </a:t>
            </a:r>
            <a:r>
              <a:rPr lang="ru-RU" dirty="0" err="1"/>
              <a:t>инфопорталы</a:t>
            </a:r>
            <a:r>
              <a:rPr lang="ru-RU" dirty="0"/>
              <a:t>, профессиональные издания (в т.ч. </a:t>
            </a:r>
            <a:r>
              <a:rPr lang="en-GB" dirty="0"/>
              <a:t>DIDACTICUM)</a:t>
            </a:r>
            <a:endParaRPr lang="ru-RU" dirty="0"/>
          </a:p>
          <a:p>
            <a:r>
              <a:rPr lang="ru-RU" dirty="0"/>
              <a:t>пр. по функциональной грамотности</a:t>
            </a:r>
          </a:p>
          <a:p>
            <a:r>
              <a:rPr lang="ru-RU" dirty="0"/>
              <a:t>2. Кооперируемся и обмениваемся опытом</a:t>
            </a:r>
          </a:p>
          <a:p>
            <a:r>
              <a:rPr lang="ru-RU" dirty="0"/>
              <a:t>3. Запрашиваем экспертную оценку на имеющиеся практики</a:t>
            </a:r>
          </a:p>
          <a:p>
            <a:r>
              <a:rPr lang="ru-RU" dirty="0"/>
              <a:t>4. Много пробуем и обсуждаем</a:t>
            </a:r>
          </a:p>
          <a:p>
            <a:r>
              <a:rPr lang="ru-RU" dirty="0"/>
              <a:t>5. Переводим контент в электронные сервисы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9A036A-57CC-46CD-85BE-74614C2FF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328" y="3712526"/>
            <a:ext cx="3342546" cy="2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B2AE9-3E02-427D-8DD6-7478AC93C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112" y="286636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ru-RU" dirty="0"/>
              <a:t>Официальные ресурсы По функциональной грамотности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12AD5E-A731-447E-AD44-5881F83F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26" y="2011680"/>
            <a:ext cx="11421979" cy="4206240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Инновационный проект Министерства Просвещения «Мониторинг формирования функциональной грамотности: основные направления и первые результаты» //В.С. </a:t>
            </a:r>
            <a:r>
              <a:rPr lang="ru-RU" sz="2800" dirty="0" err="1"/>
              <a:t>Басюк</a:t>
            </a:r>
            <a:r>
              <a:rPr lang="ru-RU" sz="2800" dirty="0"/>
              <a:t>, Г.С. Ковалева. – Отечественная и зарубежная педагогика, 2019. – Т. 1 № 4 (61) – с. 13-33 </a:t>
            </a:r>
            <a:r>
              <a:rPr lang="ru-RU" sz="2800" b="1" u="sng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http://ozp.instrao.ru/images/nomera/OZP_4.1.61.2019.pdf</a:t>
            </a:r>
            <a:endParaRPr lang="ru-RU" sz="2800" b="1" u="sng" dirty="0">
              <a:solidFill>
                <a:schemeClr val="accent1"/>
              </a:solidFill>
            </a:endParaRPr>
          </a:p>
          <a:p>
            <a:pPr lvl="0"/>
            <a:endParaRPr lang="ru-RU" sz="2800" b="1" u="sng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«Основной» сайт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PISA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моделями заданий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</a:t>
            </a:r>
            <a:r>
              <a:rPr lang="ru-RU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oecd</a:t>
            </a:r>
            <a:r>
              <a:rPr lang="ru-RU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org</a:t>
            </a:r>
            <a:r>
              <a:rPr lang="ru-RU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pisa</a:t>
            </a:r>
            <a:r>
              <a:rPr lang="ru-RU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test</a:t>
            </a:r>
            <a:r>
              <a:rPr lang="ru-RU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53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FE64B-E6D4-4DB1-B5E5-27977188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Демоверсии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BD0CE7-8238-4F31-81F5-9BD76E416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09665"/>
            <a:ext cx="9720071" cy="439969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Демонстрационные материалы ИСРО РАО для оценки функциональной грамотности учащихся 5-х и 7-х классов по шести составляющим функциональной грамотности: </a:t>
            </a:r>
            <a:r>
              <a:rPr lang="ru-RU" sz="4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http://skiv.instrao.ru/support/demonstratsionnye-materialya/</a:t>
            </a:r>
            <a:endParaRPr lang="ru-RU" sz="4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Демоверсии измерительных материалов по функциональной грамотности на сайте МЦКО </a:t>
            </a:r>
            <a:r>
              <a:rPr lang="ru-RU" sz="4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https://myskills.ru/account/login</a:t>
            </a:r>
            <a:endParaRPr lang="ru-RU" sz="4000" b="1" u="sng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Примеры демоверсий на сайте ФИОКО 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https://fioco.ru/%D0%BF%D1%80%D0%B8%D0%BC%D0%B5%D1%80%D1%8B-%D0%B7%D0%B0%D0%B4%D0%B0%D1%87-pisa</a:t>
            </a:r>
            <a:endParaRPr lang="ru-RU" sz="40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 региональной работы по модели </a:t>
            </a:r>
            <a:r>
              <a:rPr lang="en-US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PISA</a:t>
            </a:r>
            <a:r>
              <a:rPr lang="ru-RU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US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cloud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4000" u="sng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/5</a:t>
            </a:r>
            <a:r>
              <a:rPr lang="en-US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en-US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/4</a:t>
            </a:r>
            <a:r>
              <a:rPr lang="en-US" sz="4000" u="sng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</a:t>
            </a:r>
            <a:r>
              <a:rPr lang="en-US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Mx</a:t>
            </a:r>
            <a:r>
              <a:rPr lang="ru-RU" sz="40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4000" u="sng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jH</a:t>
            </a:r>
            <a:endParaRPr lang="ru-RU" sz="4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102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7616784-D1C3-4FE1-A026-0602AEB82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683394"/>
            <a:ext cx="4389120" cy="1737360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2"/>
              </a:rPr>
              <a:t>Galina@prosegment.ru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89162496774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4F4E18C-A5CE-47C7-A7B9-803210536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946" y="2451461"/>
            <a:ext cx="4389120" cy="3762294"/>
          </a:xfrm>
        </p:spPr>
        <p:txBody>
          <a:bodyPr>
            <a:normAutofit/>
          </a:bodyPr>
          <a:lstStyle/>
          <a:p>
            <a:r>
              <a:rPr lang="ru-RU" sz="4000" dirty="0"/>
              <a:t>Благодарю за внимание!</a:t>
            </a:r>
          </a:p>
          <a:p>
            <a:r>
              <a:rPr lang="ru-RU" sz="4000" dirty="0"/>
              <a:t>До встречи завтра, 12 февраля, в 16.00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99FC0EC-791E-424E-96F3-B6AB5589BB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58543" y="854386"/>
            <a:ext cx="5678488" cy="49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3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3CE71-63C8-47A4-851C-EAFA66E78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«доказательная педагогика»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D6DDB8-02BA-4098-B3CD-83B25091A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/>
          <a:lstStyle/>
          <a:p>
            <a:r>
              <a:rPr lang="ru-RU" dirty="0"/>
              <a:t>«Доказательная педагогика» - это управление процессом и результатами педагогического взаимодействия, основанное на данных (доказательствах)</a:t>
            </a:r>
          </a:p>
          <a:p>
            <a:r>
              <a:rPr lang="ru-RU" dirty="0"/>
              <a:t>Производное от </a:t>
            </a:r>
            <a:r>
              <a:rPr lang="ru-RU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evidence-based</a:t>
            </a:r>
            <a:r>
              <a:rPr lang="ru-RU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education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- образование, основанное на доказательствах</a:t>
            </a:r>
          </a:p>
          <a:p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Традиционные источники доказательств:</a:t>
            </a:r>
          </a:p>
          <a:p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- показатели успеваемости</a:t>
            </a:r>
          </a:p>
          <a:p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- протоколы педагогических советов</a:t>
            </a:r>
          </a:p>
          <a:p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- характеристики</a:t>
            </a:r>
          </a:p>
          <a:p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Сбор: 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сводные ведомости, отчетность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5422A88-09FC-40D7-8865-04A2D743285D}"/>
              </a:ext>
            </a:extLst>
          </p:cNvPr>
          <p:cNvSpPr/>
          <p:nvPr/>
        </p:nvSpPr>
        <p:spPr>
          <a:xfrm>
            <a:off x="6774025" y="3284376"/>
            <a:ext cx="5169158" cy="32408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Новые источники доказательств:</a:t>
            </a:r>
          </a:p>
          <a:p>
            <a:pPr algn="just"/>
            <a:r>
              <a:rPr lang="ru-RU" dirty="0"/>
              <a:t>ГИА, ВПР, НИКО</a:t>
            </a:r>
          </a:p>
          <a:p>
            <a:pPr algn="just"/>
            <a:r>
              <a:rPr lang="ru-RU" dirty="0"/>
              <a:t>НОКО</a:t>
            </a:r>
          </a:p>
          <a:p>
            <a:pPr algn="just"/>
            <a:r>
              <a:rPr lang="ru-RU" dirty="0"/>
              <a:t>Международные исследования, в т.ч. </a:t>
            </a:r>
            <a:r>
              <a:rPr lang="en-GB" dirty="0"/>
              <a:t>PISA</a:t>
            </a:r>
            <a:endParaRPr lang="ru-RU" dirty="0"/>
          </a:p>
          <a:p>
            <a:pPr algn="just"/>
            <a:r>
              <a:rPr lang="ru-RU" dirty="0"/>
              <a:t>Региональные диагностики 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Сбор:</a:t>
            </a:r>
            <a:r>
              <a:rPr lang="ru-RU" dirty="0"/>
              <a:t> ФИСОКО, </a:t>
            </a:r>
            <a:r>
              <a:rPr lang="en-GB" dirty="0"/>
              <a:t>bus.gov.ru </a:t>
            </a:r>
            <a:r>
              <a:rPr lang="en-GB" dirty="0">
                <a:hlinkClick r:id="rId2"/>
              </a:rPr>
              <a:t>https://bus.gov.ru/</a:t>
            </a:r>
            <a:r>
              <a:rPr lang="ru-RU" dirty="0"/>
              <a:t>, сайты РЦОКО</a:t>
            </a:r>
          </a:p>
          <a:p>
            <a:pPr algn="just"/>
            <a:r>
              <a:rPr lang="ru-RU" dirty="0"/>
              <a:t>Перспектива: федеральные порталы генерации цифровых следов образования/ самообразования в ЦОС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19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4EF035D-1F35-4C70-8BC4-C6EBE18D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в составе доказательств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9E45709-CA20-42FC-A072-762D67B186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Традиционная структура доказательств на уровне педагога:</a:t>
            </a:r>
          </a:p>
          <a:p>
            <a:r>
              <a:rPr lang="ru-RU" dirty="0"/>
              <a:t>- успеваемость</a:t>
            </a:r>
          </a:p>
          <a:p>
            <a:r>
              <a:rPr lang="ru-RU" dirty="0"/>
              <a:t>- качество </a:t>
            </a:r>
          </a:p>
          <a:p>
            <a:r>
              <a:rPr lang="ru-RU" dirty="0"/>
              <a:t>- посещаемость</a:t>
            </a:r>
          </a:p>
          <a:p>
            <a:r>
              <a:rPr lang="ru-RU" dirty="0"/>
              <a:t>- участие в конкурсах, олимпиадах</a:t>
            </a:r>
          </a:p>
          <a:p>
            <a:r>
              <a:rPr lang="ru-RU" dirty="0"/>
              <a:t>- внешкольная занятость</a:t>
            </a:r>
          </a:p>
          <a:p>
            <a:pPr algn="ctr"/>
            <a:r>
              <a:rPr lang="ru-RU" dirty="0"/>
              <a:t>+</a:t>
            </a:r>
          </a:p>
          <a:p>
            <a:r>
              <a:rPr lang="ru-RU" dirty="0"/>
              <a:t>- социометрия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28F706-2632-45C7-8E77-C8E7B81831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Новизна в структуре доказательств:</a:t>
            </a:r>
          </a:p>
          <a:p>
            <a:r>
              <a:rPr lang="en-GB" dirty="0"/>
              <a:t>- </a:t>
            </a:r>
            <a:r>
              <a:rPr lang="ru-RU" dirty="0"/>
              <a:t>контекстная диагностика по модели </a:t>
            </a:r>
            <a:r>
              <a:rPr lang="en-GB" dirty="0"/>
              <a:t>PISA</a:t>
            </a:r>
            <a:endParaRPr lang="ru-RU" dirty="0"/>
          </a:p>
          <a:p>
            <a:r>
              <a:rPr lang="ru-RU" dirty="0"/>
              <a:t>- индекс социального и культурного благополучия семьи</a:t>
            </a:r>
          </a:p>
          <a:p>
            <a:r>
              <a:rPr lang="ru-RU" dirty="0"/>
              <a:t>- профиль активности </a:t>
            </a:r>
          </a:p>
          <a:p>
            <a:r>
              <a:rPr lang="ru-RU" dirty="0"/>
              <a:t>- поведенческие маркеры в офф-лайн академической среде</a:t>
            </a:r>
          </a:p>
          <a:p>
            <a:r>
              <a:rPr lang="ru-RU" dirty="0"/>
              <a:t>- поведенческие маркеры в электронных образовательных сервисах</a:t>
            </a:r>
            <a:endParaRPr lang="en-GB" dirty="0"/>
          </a:p>
          <a:p>
            <a:r>
              <a:rPr lang="en-US" dirty="0"/>
              <a:t>- </a:t>
            </a:r>
            <a:r>
              <a:rPr lang="ru-RU" dirty="0"/>
              <a:t>поведение в соцсетях</a:t>
            </a:r>
          </a:p>
        </p:txBody>
      </p:sp>
    </p:spTree>
    <p:extLst>
      <p:ext uri="{BB962C8B-B14F-4D97-AF65-F5344CB8AC3E}">
        <p14:creationId xmlns:p14="http://schemas.microsoft.com/office/powerpoint/2010/main" val="284828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B30C4E6-D095-4AE2-9388-2693827B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Предпосылки изменений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E510D00-5050-437B-ACA8-02FE04BFD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ост российского онлайн-образования составлять не менее 20 % в год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Рост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образовательных продуктов с цифровыми решениями игровых механик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Развитие рынка образовательных продуктов с применением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симуляций реальных процессов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Целевые индикаторы ФП «Современная школа», «Цифровая образовательная среда»:</a:t>
            </a:r>
          </a:p>
          <a:p>
            <a:pPr marL="0" indent="0" algn="l">
              <a:buNone/>
            </a:pPr>
            <a:r>
              <a:rPr lang="ru-RU" sz="1500" b="0" i="0" dirty="0">
                <a:solidFill>
                  <a:srgbClr val="2E486B"/>
                </a:solidFill>
                <a:effectLst/>
                <a:latin typeface="MullerMedium"/>
              </a:rPr>
              <a:t>- 100 % образовательных организаций обеспечены стабильным и быстрым Интернет-соединением</a:t>
            </a:r>
          </a:p>
          <a:p>
            <a:pPr marL="0" indent="0" algn="l">
              <a:buNone/>
            </a:pPr>
            <a:r>
              <a:rPr lang="ru-RU" sz="1500" b="0" i="0" dirty="0">
                <a:solidFill>
                  <a:srgbClr val="2E486B"/>
                </a:solidFill>
                <a:effectLst/>
                <a:latin typeface="MullerMedium"/>
              </a:rPr>
              <a:t>- целевая модель цифровой образовательной среды</a:t>
            </a:r>
          </a:p>
          <a:p>
            <a:pPr marL="0" indent="0" algn="l">
              <a:buNone/>
            </a:pPr>
            <a:r>
              <a:rPr lang="ru-RU" sz="1500" b="0" i="0" dirty="0">
                <a:solidFill>
                  <a:srgbClr val="2E486B"/>
                </a:solidFill>
                <a:effectLst/>
                <a:latin typeface="MullerMedium"/>
              </a:rPr>
              <a:t>- перевод отчетности образовательных организаций в электронный вид и ее автоматическое формирование</a:t>
            </a:r>
          </a:p>
          <a:p>
            <a:pPr marL="0" indent="0" algn="l">
              <a:buNone/>
            </a:pPr>
            <a:r>
              <a:rPr lang="ru-RU" sz="1500" b="0" i="0" dirty="0">
                <a:solidFill>
                  <a:srgbClr val="2E486B"/>
                </a:solidFill>
                <a:effectLst/>
                <a:latin typeface="MullerMedium"/>
              </a:rPr>
              <a:t>- навигация и поддержка граждан при выборе образовательных программ и организаций</a:t>
            </a:r>
          </a:p>
          <a:p>
            <a:pPr marL="0" indent="0" algn="l">
              <a:buNone/>
            </a:pPr>
            <a:r>
              <a:rPr lang="ru-RU" sz="1500" b="0" i="0" dirty="0">
                <a:solidFill>
                  <a:srgbClr val="2E486B"/>
                </a:solidFill>
                <a:effectLst/>
                <a:latin typeface="MullerMedium"/>
              </a:rPr>
              <a:t>- механизмы обеспечения оценки качества результатов промежуточной и итоговой аттестации обучающихся на онлайн-курсах независимо от места их нахождения, в том числе на основе применения биометрических данных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44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06CDC-BBBF-4512-A8C8-846F3E28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867" y="442147"/>
            <a:ext cx="9720072" cy="1499616"/>
          </a:xfrm>
        </p:spPr>
        <p:txBody>
          <a:bodyPr/>
          <a:lstStyle/>
          <a:p>
            <a:r>
              <a:rPr lang="ru-RU" dirty="0"/>
              <a:t>Миссия изменений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45EB89-1523-4AD0-8EF0-514A9A41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Digital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Ontology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Personalized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– цифровая онтология персонализированного образования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генерация системных данных, не столько констатирующих образовательный результат, сколько транслирующий путь ученика к этому результату</a:t>
            </a:r>
          </a:p>
          <a:p>
            <a:r>
              <a:rPr lang="ru-RU" sz="2000" dirty="0">
                <a:latin typeface="Times New Roman" panose="02020603050405020304" pitchFamily="18" charset="0"/>
              </a:rPr>
              <a:t>Педагог – со-исполнитель новой архитектуры образовательных данных на своем уровне управления качеством образования</a:t>
            </a:r>
          </a:p>
          <a:p>
            <a:r>
              <a:rPr lang="ru-RU" sz="2000" dirty="0">
                <a:latin typeface="Times New Roman" panose="02020603050405020304" pitchFamily="18" charset="0"/>
              </a:rPr>
              <a:t>Задача педагога – участвовать в создании новой структуры образовательных данных средствами текущего контроля успеваемости (поурочного и тематического)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BBE0D5-1730-4713-9BE6-5198762EB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10" y="238635"/>
            <a:ext cx="2629385" cy="170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9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C2BD8-C717-4B03-A661-E39375255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Примеры изменений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ABB4B05-399B-4CE9-910B-468C0ACAF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697" y="1859903"/>
            <a:ext cx="4584441" cy="463109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C82E36E-463E-410B-BBD6-218A6C95767D}"/>
              </a:ext>
            </a:extLst>
          </p:cNvPr>
          <p:cNvSpPr/>
          <p:nvPr/>
        </p:nvSpPr>
        <p:spPr>
          <a:xfrm>
            <a:off x="5100738" y="4175450"/>
            <a:ext cx="6083558" cy="2329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lnSpc>
                <a:spcPts val="1850"/>
              </a:lnSpc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 из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региональной концепции оценки качества (Пермь):</a:t>
            </a:r>
          </a:p>
          <a:p>
            <a:pPr indent="450215" algn="just">
              <a:lnSpc>
                <a:spcPts val="1850"/>
              </a:lnSpc>
            </a:pP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Применительно к общему образованию в целом это означает, что должны закрепиться и / или появиться такие новые исследования как:</a:t>
            </a:r>
          </a:p>
          <a:p>
            <a:pPr marL="342900" lvl="0" indent="-342900" algn="just">
              <a:lnSpc>
                <a:spcPts val="1850"/>
              </a:lnSpc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  <a:tabLst>
                <a:tab pos="909320" algn="l"/>
              </a:tabLst>
            </a:pPr>
            <a:r>
              <a:rPr lang="ru-RU" sz="105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мониторинговые исследования качества образовательных результатов и эффективности деятельности образовательных систем, построенные на компетентностной основе с учётом методологии международных сопоставительных исследований (</a:t>
            </a:r>
            <a:r>
              <a:rPr lang="en-US" sz="105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105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5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PIRLS</a:t>
            </a:r>
            <a:r>
              <a:rPr lang="ru-RU" sz="105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5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TIMSS </a:t>
            </a:r>
            <a:r>
              <a:rPr lang="ru-RU" sz="105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другие);</a:t>
            </a:r>
          </a:p>
          <a:p>
            <a:pPr marL="342900" lvl="0" indent="-342900" algn="just">
              <a:lnSpc>
                <a:spcPts val="1850"/>
              </a:lnSpc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  <a:tabLst>
                <a:tab pos="909320" algn="l"/>
                <a:tab pos="2615565" algn="l"/>
              </a:tabLst>
            </a:pPr>
            <a:r>
              <a:rPr lang="ru-RU" sz="105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социологические	исследования мнений участников образовательного процесса и потребителей образовательных услуг о качестве образования»</a:t>
            </a:r>
          </a:p>
          <a:p>
            <a:pPr algn="ctr"/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E270CE-AA1A-4C95-ABC3-B260A345A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43" y="1698668"/>
            <a:ext cx="3110204" cy="209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E8015D-2E03-4D06-B02C-C3E05FCCBC6A}"/>
              </a:ext>
            </a:extLst>
          </p:cNvPr>
          <p:cNvSpPr txBox="1"/>
          <p:nvPr/>
        </p:nvSpPr>
        <p:spPr>
          <a:xfrm>
            <a:off x="6015133" y="2276457"/>
            <a:ext cx="348342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Сервисы Я-класс, Яндекс-учебник:</a:t>
            </a:r>
          </a:p>
          <a:p>
            <a:r>
              <a:rPr lang="ru-RU" dirty="0"/>
              <a:t>Автоматическая проверка заданий, чат класса для общения с учениками, методическая поддержка и учебная аналитика</a:t>
            </a:r>
          </a:p>
        </p:txBody>
      </p:sp>
    </p:spTree>
    <p:extLst>
      <p:ext uri="{BB962C8B-B14F-4D97-AF65-F5344CB8AC3E}">
        <p14:creationId xmlns:p14="http://schemas.microsoft.com/office/powerpoint/2010/main" val="78531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D48DD-461F-4762-AC4A-AB56D8F9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Педагогическая площадка изменений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CCF920-581C-4738-A2B2-CDBA5BAD2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Критериальный</a:t>
            </a:r>
            <a:r>
              <a:rPr lang="ru-RU" dirty="0"/>
              <a:t> подход с учетом интеграции предметных и метапредметных результатов</a:t>
            </a:r>
          </a:p>
          <a:p>
            <a:r>
              <a:rPr lang="ru-RU" dirty="0"/>
              <a:t>2. Матричное планирование рабочих программ</a:t>
            </a:r>
          </a:p>
          <a:p>
            <a:r>
              <a:rPr lang="ru-RU" dirty="0"/>
              <a:t>3. Мониторинг личностного развития с инструментами встроенного педагогического наблюдения</a:t>
            </a:r>
          </a:p>
          <a:p>
            <a:r>
              <a:rPr lang="ru-RU" dirty="0"/>
              <a:t>4. Формирующее оценивание </a:t>
            </a:r>
          </a:p>
          <a:p>
            <a:r>
              <a:rPr lang="ru-RU" dirty="0"/>
              <a:t>Главное – интерес к данным, к проектированию современных структур данных с прогнозом связей между ними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49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65001-0ABF-48A0-BF68-12640C85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Роль формирующего оценивания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64D14D-2738-4D05-A274-23F57C626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773" y="2351314"/>
            <a:ext cx="6809687" cy="3771433"/>
          </a:xfrm>
        </p:spPr>
        <p:txBody>
          <a:bodyPr/>
          <a:lstStyle/>
          <a:p>
            <a:r>
              <a:rPr lang="ru-RU" dirty="0"/>
              <a:t>Формирующее оценивание – антитеза контрольному оцениванию и всевозможным измерениям</a:t>
            </a:r>
          </a:p>
          <a:p>
            <a:r>
              <a:rPr lang="ru-RU" dirty="0"/>
              <a:t>Формирующее оценивание всегда индивидуально; успех ученика измеряется только по отношению к его собственным предыдущим достижениям, а не по отношению к «норме» </a:t>
            </a:r>
          </a:p>
          <a:p>
            <a:r>
              <a:rPr lang="ru-RU" dirty="0"/>
              <a:t>Формирующее оценивание выявляет пробелы в освоении учащимся элемента содержания образования с тем, чтобы восполнить их с максимальной эффективностью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4BFB9A-629A-4A80-9199-61AF532E7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0417" y="2737797"/>
            <a:ext cx="2920622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1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6BC96-7EAF-414B-8E11-AECCCAB5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Условия ЦОС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835267-2FA0-42E2-99D7-E0CF22F1B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7039"/>
            <a:ext cx="9720071" cy="4412321"/>
          </a:xfrm>
        </p:spPr>
        <p:txBody>
          <a:bodyPr>
            <a:normAutofit/>
          </a:bodyPr>
          <a:lstStyle/>
          <a:p>
            <a:r>
              <a:rPr lang="ru-RU" dirty="0"/>
              <a:t>1. Педагог должен «диктовать» критерии качества, вне зависимости от того, с каким электронным ресурсом ученик работает</a:t>
            </a:r>
          </a:p>
          <a:p>
            <a:r>
              <a:rPr lang="ru-RU" dirty="0"/>
              <a:t>2. При наличии четких критериев достижения можно:</a:t>
            </a:r>
          </a:p>
          <a:p>
            <a:r>
              <a:rPr lang="ru-RU" dirty="0"/>
              <a:t>- засчитывать результаты оценки в разных электронных образовательных ресурсах</a:t>
            </a:r>
          </a:p>
          <a:p>
            <a:r>
              <a:rPr lang="ru-RU" dirty="0"/>
              <a:t>- засчитывать результаты самооценки с выборочной «перепроверкой» по отдельным критериям</a:t>
            </a:r>
          </a:p>
          <a:p>
            <a:r>
              <a:rPr lang="ru-RU" dirty="0"/>
              <a:t>- устраивать «рефлексивные сессии» с «проговариванием» способов и ресурсов (в т.ч. электронных) достижения заданных критериев</a:t>
            </a:r>
          </a:p>
          <a:p>
            <a:r>
              <a:rPr lang="ru-RU" dirty="0"/>
              <a:t>3. Формирующее оценивание – канал новых образовательных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492165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235</TotalTime>
  <Words>1031</Words>
  <Application>Microsoft Office PowerPoint</Application>
  <PresentationFormat>Широкоэкранный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MullerMedium</vt:lpstr>
      <vt:lpstr>Roboto</vt:lpstr>
      <vt:lpstr>Symbol</vt:lpstr>
      <vt:lpstr>Times New Roman</vt:lpstr>
      <vt:lpstr>Tw Cen MT</vt:lpstr>
      <vt:lpstr>Tw Cen MT Condensed</vt:lpstr>
      <vt:lpstr>Wingdings 3</vt:lpstr>
      <vt:lpstr>Интеграл</vt:lpstr>
      <vt:lpstr>Доказательная педагогика и текущий контроль успеваемости 11.02.2021</vt:lpstr>
      <vt:lpstr>Что такое «доказательная педагогика»</vt:lpstr>
      <vt:lpstr>Изменения в составе доказательств</vt:lpstr>
      <vt:lpstr>Предпосылки изменений</vt:lpstr>
      <vt:lpstr>Миссия изменений</vt:lpstr>
      <vt:lpstr>Примеры изменений</vt:lpstr>
      <vt:lpstr>Педагогическая площадка изменений</vt:lpstr>
      <vt:lpstr>Роль формирующего оценивания</vt:lpstr>
      <vt:lpstr>Условия ЦОС</vt:lpstr>
      <vt:lpstr>Пока задрудняемся</vt:lpstr>
      <vt:lpstr>Что предпринимаем</vt:lpstr>
      <vt:lpstr>Официальные ресурсы По функциональной грамотности</vt:lpstr>
      <vt:lpstr>Демоверсии</vt:lpstr>
      <vt:lpstr>Galina@prosegment.ru 89162496774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Доказательная педагогика и текущий контроль успеваемости 11.02.2021</dc:title>
  <dc:creator>Савиных Галина Петровна</dc:creator>
  <cp:lastModifiedBy>Савиных Галина Петровна</cp:lastModifiedBy>
  <cp:revision>26</cp:revision>
  <dcterms:created xsi:type="dcterms:W3CDTF">2021-02-09T14:19:42Z</dcterms:created>
  <dcterms:modified xsi:type="dcterms:W3CDTF">2021-02-10T12:16:48Z</dcterms:modified>
</cp:coreProperties>
</file>