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0" r:id="rId21"/>
    <p:sldId id="25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6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510FE-3EDF-4207-B3AC-C594959BC53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0313F-33C4-4829-94CF-A78D2509D16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младший подростковый возраст (12—14 лет), ведущая деятельность - интимно-личностное общение со сверстниками</a:t>
          </a:r>
          <a:endParaRPr lang="en-US"/>
        </a:p>
      </dgm:t>
    </dgm:pt>
    <dgm:pt modelId="{2FF84076-01FE-46FB-AFC9-7F93280995CB}" type="parTrans" cxnId="{A87318A5-74AD-4DC3-AA82-4474DC77570F}">
      <dgm:prSet/>
      <dgm:spPr/>
      <dgm:t>
        <a:bodyPr/>
        <a:lstStyle/>
        <a:p>
          <a:endParaRPr lang="en-US"/>
        </a:p>
      </dgm:t>
    </dgm:pt>
    <dgm:pt modelId="{24E56DC7-2A1F-4595-AECA-0D9DD928CEA0}" type="sibTrans" cxnId="{A87318A5-74AD-4DC3-AA82-4474DC77570F}">
      <dgm:prSet/>
      <dgm:spPr/>
      <dgm:t>
        <a:bodyPr/>
        <a:lstStyle/>
        <a:p>
          <a:endParaRPr lang="en-US"/>
        </a:p>
      </dgm:t>
    </dgm:pt>
    <dgm:pt modelId="{91788C32-8A07-44F5-8FD9-3895416A352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старший подростковый возраст (15—17 лет), ведущая - учебно-профессиональная деятельность </a:t>
          </a:r>
          <a:endParaRPr lang="en-US"/>
        </a:p>
      </dgm:t>
    </dgm:pt>
    <dgm:pt modelId="{BE96B71F-DD95-421C-9304-2E9382BE885E}" type="parTrans" cxnId="{CF63BF75-6197-481B-A59A-376477FCDD5F}">
      <dgm:prSet/>
      <dgm:spPr/>
      <dgm:t>
        <a:bodyPr/>
        <a:lstStyle/>
        <a:p>
          <a:endParaRPr lang="en-US"/>
        </a:p>
      </dgm:t>
    </dgm:pt>
    <dgm:pt modelId="{522BFBA4-1E24-4D7F-8A1E-FD216ADCDFB7}" type="sibTrans" cxnId="{CF63BF75-6197-481B-A59A-376477FCDD5F}">
      <dgm:prSet/>
      <dgm:spPr/>
      <dgm:t>
        <a:bodyPr/>
        <a:lstStyle/>
        <a:p>
          <a:endParaRPr lang="en-US"/>
        </a:p>
      </dgm:t>
    </dgm:pt>
    <dgm:pt modelId="{BDE69DEE-E07F-47F6-89E3-9EA14EDBF5AE}" type="pres">
      <dgm:prSet presAssocID="{B8E510FE-3EDF-4207-B3AC-C594959BC534}" presName="root" presStyleCnt="0">
        <dgm:presLayoutVars>
          <dgm:dir/>
          <dgm:resizeHandles val="exact"/>
        </dgm:presLayoutVars>
      </dgm:prSet>
      <dgm:spPr/>
    </dgm:pt>
    <dgm:pt modelId="{F6C86D9F-9962-4911-8826-CF8E553F0C8F}" type="pres">
      <dgm:prSet presAssocID="{9B40313F-33C4-4829-94CF-A78D2509D169}" presName="compNode" presStyleCnt="0"/>
      <dgm:spPr/>
    </dgm:pt>
    <dgm:pt modelId="{5DCC3F01-D684-4749-A412-98B466E5E917}" type="pres">
      <dgm:prSet presAssocID="{9B40313F-33C4-4829-94CF-A78D2509D1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C4698CD-EFCB-4B8A-9B35-BB2FEF9162C8}" type="pres">
      <dgm:prSet presAssocID="{9B40313F-33C4-4829-94CF-A78D2509D169}" presName="spaceRect" presStyleCnt="0"/>
      <dgm:spPr/>
    </dgm:pt>
    <dgm:pt modelId="{E37DBDDA-70F8-4473-94CF-197302C18755}" type="pres">
      <dgm:prSet presAssocID="{9B40313F-33C4-4829-94CF-A78D2509D169}" presName="textRect" presStyleLbl="revTx" presStyleIdx="0" presStyleCnt="2">
        <dgm:presLayoutVars>
          <dgm:chMax val="1"/>
          <dgm:chPref val="1"/>
        </dgm:presLayoutVars>
      </dgm:prSet>
      <dgm:spPr/>
    </dgm:pt>
    <dgm:pt modelId="{32DEFE40-3DC5-45DD-BE38-05264EDA2F59}" type="pres">
      <dgm:prSet presAssocID="{24E56DC7-2A1F-4595-AECA-0D9DD928CEA0}" presName="sibTrans" presStyleCnt="0"/>
      <dgm:spPr/>
    </dgm:pt>
    <dgm:pt modelId="{5BCB14DF-1A58-4892-A528-2D41D5F00C2C}" type="pres">
      <dgm:prSet presAssocID="{91788C32-8A07-44F5-8FD9-3895416A352E}" presName="compNode" presStyleCnt="0"/>
      <dgm:spPr/>
    </dgm:pt>
    <dgm:pt modelId="{A85CECF4-43E4-4C8A-AFFA-5A4D11C91535}" type="pres">
      <dgm:prSet presAssocID="{91788C32-8A07-44F5-8FD9-3895416A35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599CF9D4-C31F-4322-B140-FD6F794ED73E}" type="pres">
      <dgm:prSet presAssocID="{91788C32-8A07-44F5-8FD9-3895416A352E}" presName="spaceRect" presStyleCnt="0"/>
      <dgm:spPr/>
    </dgm:pt>
    <dgm:pt modelId="{F3B39845-C302-48B4-8BB1-BC80B2D091BB}" type="pres">
      <dgm:prSet presAssocID="{91788C32-8A07-44F5-8FD9-3895416A352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46B681F-1C4C-4C80-9FB4-263C49D79CF3}" type="presOf" srcId="{9B40313F-33C4-4829-94CF-A78D2509D169}" destId="{E37DBDDA-70F8-4473-94CF-197302C18755}" srcOrd="0" destOrd="0" presId="urn:microsoft.com/office/officeart/2018/2/layout/IconLabelList"/>
    <dgm:cxn modelId="{835CB942-EA4A-415E-B009-EB7BE717FBE0}" type="presOf" srcId="{91788C32-8A07-44F5-8FD9-3895416A352E}" destId="{F3B39845-C302-48B4-8BB1-BC80B2D091BB}" srcOrd="0" destOrd="0" presId="urn:microsoft.com/office/officeart/2018/2/layout/IconLabelList"/>
    <dgm:cxn modelId="{0D583272-7F9F-4A2D-9582-2A5F7FB89076}" type="presOf" srcId="{B8E510FE-3EDF-4207-B3AC-C594959BC534}" destId="{BDE69DEE-E07F-47F6-89E3-9EA14EDBF5AE}" srcOrd="0" destOrd="0" presId="urn:microsoft.com/office/officeart/2018/2/layout/IconLabelList"/>
    <dgm:cxn modelId="{CF63BF75-6197-481B-A59A-376477FCDD5F}" srcId="{B8E510FE-3EDF-4207-B3AC-C594959BC534}" destId="{91788C32-8A07-44F5-8FD9-3895416A352E}" srcOrd="1" destOrd="0" parTransId="{BE96B71F-DD95-421C-9304-2E9382BE885E}" sibTransId="{522BFBA4-1E24-4D7F-8A1E-FD216ADCDFB7}"/>
    <dgm:cxn modelId="{A87318A5-74AD-4DC3-AA82-4474DC77570F}" srcId="{B8E510FE-3EDF-4207-B3AC-C594959BC534}" destId="{9B40313F-33C4-4829-94CF-A78D2509D169}" srcOrd="0" destOrd="0" parTransId="{2FF84076-01FE-46FB-AFC9-7F93280995CB}" sibTransId="{24E56DC7-2A1F-4595-AECA-0D9DD928CEA0}"/>
    <dgm:cxn modelId="{0895792A-D90E-4294-845E-FEF51BF1CB4F}" type="presParOf" srcId="{BDE69DEE-E07F-47F6-89E3-9EA14EDBF5AE}" destId="{F6C86D9F-9962-4911-8826-CF8E553F0C8F}" srcOrd="0" destOrd="0" presId="urn:microsoft.com/office/officeart/2018/2/layout/IconLabelList"/>
    <dgm:cxn modelId="{AF3BC374-0104-43B6-B75C-ECC955987BB2}" type="presParOf" srcId="{F6C86D9F-9962-4911-8826-CF8E553F0C8F}" destId="{5DCC3F01-D684-4749-A412-98B466E5E917}" srcOrd="0" destOrd="0" presId="urn:microsoft.com/office/officeart/2018/2/layout/IconLabelList"/>
    <dgm:cxn modelId="{7D50F088-E685-4A2B-BD2E-35C948042650}" type="presParOf" srcId="{F6C86D9F-9962-4911-8826-CF8E553F0C8F}" destId="{9C4698CD-EFCB-4B8A-9B35-BB2FEF9162C8}" srcOrd="1" destOrd="0" presId="urn:microsoft.com/office/officeart/2018/2/layout/IconLabelList"/>
    <dgm:cxn modelId="{79997A0D-0E1A-4619-83E9-4075FC298770}" type="presParOf" srcId="{F6C86D9F-9962-4911-8826-CF8E553F0C8F}" destId="{E37DBDDA-70F8-4473-94CF-197302C18755}" srcOrd="2" destOrd="0" presId="urn:microsoft.com/office/officeart/2018/2/layout/IconLabelList"/>
    <dgm:cxn modelId="{E49320E7-84D6-4673-8E3A-AF9C83652668}" type="presParOf" srcId="{BDE69DEE-E07F-47F6-89E3-9EA14EDBF5AE}" destId="{32DEFE40-3DC5-45DD-BE38-05264EDA2F59}" srcOrd="1" destOrd="0" presId="urn:microsoft.com/office/officeart/2018/2/layout/IconLabelList"/>
    <dgm:cxn modelId="{025BA5B5-14DE-4764-BDB3-77BB4F16F872}" type="presParOf" srcId="{BDE69DEE-E07F-47F6-89E3-9EA14EDBF5AE}" destId="{5BCB14DF-1A58-4892-A528-2D41D5F00C2C}" srcOrd="2" destOrd="0" presId="urn:microsoft.com/office/officeart/2018/2/layout/IconLabelList"/>
    <dgm:cxn modelId="{63D7667B-A37B-4754-B140-4A36A1C84F92}" type="presParOf" srcId="{5BCB14DF-1A58-4892-A528-2D41D5F00C2C}" destId="{A85CECF4-43E4-4C8A-AFFA-5A4D11C91535}" srcOrd="0" destOrd="0" presId="urn:microsoft.com/office/officeart/2018/2/layout/IconLabelList"/>
    <dgm:cxn modelId="{FAABABE1-D8A8-4CD0-BA0E-FEC5F61596E2}" type="presParOf" srcId="{5BCB14DF-1A58-4892-A528-2D41D5F00C2C}" destId="{599CF9D4-C31F-4322-B140-FD6F794ED73E}" srcOrd="1" destOrd="0" presId="urn:microsoft.com/office/officeart/2018/2/layout/IconLabelList"/>
    <dgm:cxn modelId="{71C09E00-CA00-4094-AE8F-2E0485FD1176}" type="presParOf" srcId="{5BCB14DF-1A58-4892-A528-2D41D5F00C2C}" destId="{F3B39845-C302-48B4-8BB1-BC80B2D091B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F925E-0719-4C32-996F-9EEB9EF0714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EFA4F-08E1-43B0-B8F6-F46D8F72864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социо-моральная взрослость</a:t>
          </a:r>
          <a:endParaRPr lang="en-US"/>
        </a:p>
      </dgm:t>
    </dgm:pt>
    <dgm:pt modelId="{B597A6ED-8EF0-4A29-91D7-DC0D9AC90650}" type="parTrans" cxnId="{98FB236B-1F7B-4D44-A6A6-659B03BCBE9D}">
      <dgm:prSet/>
      <dgm:spPr/>
      <dgm:t>
        <a:bodyPr/>
        <a:lstStyle/>
        <a:p>
          <a:endParaRPr lang="en-US"/>
        </a:p>
      </dgm:t>
    </dgm:pt>
    <dgm:pt modelId="{7AECA449-83E1-4B71-8BE8-23CB3EE6FCC9}" type="sibTrans" cxnId="{98FB236B-1F7B-4D44-A6A6-659B03BCBE9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AB3A9B-97D7-4FA8-AFE2-28C0FB0C567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взрослость в интеллектуальной деятельности</a:t>
          </a:r>
          <a:endParaRPr lang="en-US"/>
        </a:p>
      </dgm:t>
    </dgm:pt>
    <dgm:pt modelId="{A69632CD-3D29-4525-BAE4-AEBD806A00CE}" type="parTrans" cxnId="{7EF4297D-73C0-49C3-9808-E140379B9FDA}">
      <dgm:prSet/>
      <dgm:spPr/>
      <dgm:t>
        <a:bodyPr/>
        <a:lstStyle/>
        <a:p>
          <a:endParaRPr lang="en-US"/>
        </a:p>
      </dgm:t>
    </dgm:pt>
    <dgm:pt modelId="{2004205F-8E78-4313-AE1F-62BBA472CC95}" type="sibTrans" cxnId="{7EF4297D-73C0-49C3-9808-E140379B9F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11DE6D-E33D-4C77-8A3C-7D4BDB58691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внешняя взрослость </a:t>
          </a:r>
          <a:endParaRPr lang="en-US"/>
        </a:p>
      </dgm:t>
    </dgm:pt>
    <dgm:pt modelId="{3B6E8AED-6BC6-4CAB-B125-30FCAEAFB6B9}" type="parTrans" cxnId="{878ADC8C-AAB4-4CA5-8BB6-D208127DE0D2}">
      <dgm:prSet/>
      <dgm:spPr/>
      <dgm:t>
        <a:bodyPr/>
        <a:lstStyle/>
        <a:p>
          <a:endParaRPr lang="en-US"/>
        </a:p>
      </dgm:t>
    </dgm:pt>
    <dgm:pt modelId="{B5A0754D-B189-4665-9F3C-5CB3763AB2D5}" type="sibTrans" cxnId="{878ADC8C-AAB4-4CA5-8BB6-D208127DE0D2}">
      <dgm:prSet/>
      <dgm:spPr/>
      <dgm:t>
        <a:bodyPr/>
        <a:lstStyle/>
        <a:p>
          <a:endParaRPr lang="en-US"/>
        </a:p>
      </dgm:t>
    </dgm:pt>
    <dgm:pt modelId="{3E95DD4E-00A8-4FC1-8661-2D259E490A60}" type="pres">
      <dgm:prSet presAssocID="{C18F925E-0719-4C32-996F-9EEB9EF07140}" presName="root" presStyleCnt="0">
        <dgm:presLayoutVars>
          <dgm:dir/>
          <dgm:resizeHandles val="exact"/>
        </dgm:presLayoutVars>
      </dgm:prSet>
      <dgm:spPr/>
    </dgm:pt>
    <dgm:pt modelId="{82590A6A-A7BF-4B20-889E-108C9C978E56}" type="pres">
      <dgm:prSet presAssocID="{C18F925E-0719-4C32-996F-9EEB9EF07140}" presName="container" presStyleCnt="0">
        <dgm:presLayoutVars>
          <dgm:dir/>
          <dgm:resizeHandles val="exact"/>
        </dgm:presLayoutVars>
      </dgm:prSet>
      <dgm:spPr/>
    </dgm:pt>
    <dgm:pt modelId="{762BE6B9-ED6F-4C37-8260-3A432EB2FFEA}" type="pres">
      <dgm:prSet presAssocID="{472EFA4F-08E1-43B0-B8F6-F46D8F728647}" presName="compNode" presStyleCnt="0"/>
      <dgm:spPr/>
    </dgm:pt>
    <dgm:pt modelId="{8D610147-18F7-4560-BD59-F1856396BCC4}" type="pres">
      <dgm:prSet presAssocID="{472EFA4F-08E1-43B0-B8F6-F46D8F728647}" presName="iconBgRect" presStyleLbl="bgShp" presStyleIdx="0" presStyleCnt="3"/>
      <dgm:spPr/>
    </dgm:pt>
    <dgm:pt modelId="{4C1E95BB-DDFC-48AE-AF42-AE74D495ABF5}" type="pres">
      <dgm:prSet presAssocID="{472EFA4F-08E1-43B0-B8F6-F46D8F7286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99B6950-9947-442B-8212-BCD5F3834CB1}" type="pres">
      <dgm:prSet presAssocID="{472EFA4F-08E1-43B0-B8F6-F46D8F728647}" presName="spaceRect" presStyleCnt="0"/>
      <dgm:spPr/>
    </dgm:pt>
    <dgm:pt modelId="{9B50A202-D0D9-4B4D-ABB0-FECA8BBD8537}" type="pres">
      <dgm:prSet presAssocID="{472EFA4F-08E1-43B0-B8F6-F46D8F728647}" presName="textRect" presStyleLbl="revTx" presStyleIdx="0" presStyleCnt="3">
        <dgm:presLayoutVars>
          <dgm:chMax val="1"/>
          <dgm:chPref val="1"/>
        </dgm:presLayoutVars>
      </dgm:prSet>
      <dgm:spPr/>
    </dgm:pt>
    <dgm:pt modelId="{327D6024-E9F6-4DD3-9B89-A5EBF7358DB9}" type="pres">
      <dgm:prSet presAssocID="{7AECA449-83E1-4B71-8BE8-23CB3EE6FCC9}" presName="sibTrans" presStyleLbl="sibTrans2D1" presStyleIdx="0" presStyleCnt="0"/>
      <dgm:spPr/>
    </dgm:pt>
    <dgm:pt modelId="{188859D7-1DD5-477D-B615-B5B13019DA81}" type="pres">
      <dgm:prSet presAssocID="{5BAB3A9B-97D7-4FA8-AFE2-28C0FB0C5673}" presName="compNode" presStyleCnt="0"/>
      <dgm:spPr/>
    </dgm:pt>
    <dgm:pt modelId="{A6D743CD-642F-43F8-98A2-C3EC7C3C6099}" type="pres">
      <dgm:prSet presAssocID="{5BAB3A9B-97D7-4FA8-AFE2-28C0FB0C5673}" presName="iconBgRect" presStyleLbl="bgShp" presStyleIdx="1" presStyleCnt="3"/>
      <dgm:spPr/>
    </dgm:pt>
    <dgm:pt modelId="{C13979D3-56E8-400D-99E1-B2AB171A3D3E}" type="pres">
      <dgm:prSet presAssocID="{5BAB3A9B-97D7-4FA8-AFE2-28C0FB0C56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2C3EC96-22EB-4B8F-91FE-3AEAAF28B2BF}" type="pres">
      <dgm:prSet presAssocID="{5BAB3A9B-97D7-4FA8-AFE2-28C0FB0C5673}" presName="spaceRect" presStyleCnt="0"/>
      <dgm:spPr/>
    </dgm:pt>
    <dgm:pt modelId="{563E3F62-8814-4EF2-8DE3-143D1DE9B4F9}" type="pres">
      <dgm:prSet presAssocID="{5BAB3A9B-97D7-4FA8-AFE2-28C0FB0C5673}" presName="textRect" presStyleLbl="revTx" presStyleIdx="1" presStyleCnt="3">
        <dgm:presLayoutVars>
          <dgm:chMax val="1"/>
          <dgm:chPref val="1"/>
        </dgm:presLayoutVars>
      </dgm:prSet>
      <dgm:spPr/>
    </dgm:pt>
    <dgm:pt modelId="{ABF6F83A-BE63-48A9-AD1F-97E6BAA3F88A}" type="pres">
      <dgm:prSet presAssocID="{2004205F-8E78-4313-AE1F-62BBA472CC95}" presName="sibTrans" presStyleLbl="sibTrans2D1" presStyleIdx="0" presStyleCnt="0"/>
      <dgm:spPr/>
    </dgm:pt>
    <dgm:pt modelId="{268B8D2D-7408-4F79-82F6-4D04A77CFA28}" type="pres">
      <dgm:prSet presAssocID="{2B11DE6D-E33D-4C77-8A3C-7D4BDB58691C}" presName="compNode" presStyleCnt="0"/>
      <dgm:spPr/>
    </dgm:pt>
    <dgm:pt modelId="{BC9F1F80-55CD-45E5-B9C5-EDF14971DD71}" type="pres">
      <dgm:prSet presAssocID="{2B11DE6D-E33D-4C77-8A3C-7D4BDB58691C}" presName="iconBgRect" presStyleLbl="bgShp" presStyleIdx="2" presStyleCnt="3"/>
      <dgm:spPr/>
    </dgm:pt>
    <dgm:pt modelId="{EC795962-ED41-4BC3-9D04-6BDFAB6CFC54}" type="pres">
      <dgm:prSet presAssocID="{2B11DE6D-E33D-4C77-8A3C-7D4BDB5869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1880F50C-2123-4613-8EFE-233C792602F0}" type="pres">
      <dgm:prSet presAssocID="{2B11DE6D-E33D-4C77-8A3C-7D4BDB58691C}" presName="spaceRect" presStyleCnt="0"/>
      <dgm:spPr/>
    </dgm:pt>
    <dgm:pt modelId="{9F722B34-8FAD-466B-B83B-55650CB3BF00}" type="pres">
      <dgm:prSet presAssocID="{2B11DE6D-E33D-4C77-8A3C-7D4BDB5869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F7F400-C443-447D-AEFC-A4D423BF7D4A}" type="presOf" srcId="{472EFA4F-08E1-43B0-B8F6-F46D8F728647}" destId="{9B50A202-D0D9-4B4D-ABB0-FECA8BBD8537}" srcOrd="0" destOrd="0" presId="urn:microsoft.com/office/officeart/2018/2/layout/IconCircleList"/>
    <dgm:cxn modelId="{A0AAE61D-424A-4419-81B5-30E9971E7CF2}" type="presOf" srcId="{2B11DE6D-E33D-4C77-8A3C-7D4BDB58691C}" destId="{9F722B34-8FAD-466B-B83B-55650CB3BF00}" srcOrd="0" destOrd="0" presId="urn:microsoft.com/office/officeart/2018/2/layout/IconCircleList"/>
    <dgm:cxn modelId="{E0E1D368-4DC2-40F7-8425-168AA4654B90}" type="presOf" srcId="{5BAB3A9B-97D7-4FA8-AFE2-28C0FB0C5673}" destId="{563E3F62-8814-4EF2-8DE3-143D1DE9B4F9}" srcOrd="0" destOrd="0" presId="urn:microsoft.com/office/officeart/2018/2/layout/IconCircleList"/>
    <dgm:cxn modelId="{98FB236B-1F7B-4D44-A6A6-659B03BCBE9D}" srcId="{C18F925E-0719-4C32-996F-9EEB9EF07140}" destId="{472EFA4F-08E1-43B0-B8F6-F46D8F728647}" srcOrd="0" destOrd="0" parTransId="{B597A6ED-8EF0-4A29-91D7-DC0D9AC90650}" sibTransId="{7AECA449-83E1-4B71-8BE8-23CB3EE6FCC9}"/>
    <dgm:cxn modelId="{7EF4297D-73C0-49C3-9808-E140379B9FDA}" srcId="{C18F925E-0719-4C32-996F-9EEB9EF07140}" destId="{5BAB3A9B-97D7-4FA8-AFE2-28C0FB0C5673}" srcOrd="1" destOrd="0" parTransId="{A69632CD-3D29-4525-BAE4-AEBD806A00CE}" sibTransId="{2004205F-8E78-4313-AE1F-62BBA472CC95}"/>
    <dgm:cxn modelId="{878ADC8C-AAB4-4CA5-8BB6-D208127DE0D2}" srcId="{C18F925E-0719-4C32-996F-9EEB9EF07140}" destId="{2B11DE6D-E33D-4C77-8A3C-7D4BDB58691C}" srcOrd="2" destOrd="0" parTransId="{3B6E8AED-6BC6-4CAB-B125-30FCAEAFB6B9}" sibTransId="{B5A0754D-B189-4665-9F3C-5CB3763AB2D5}"/>
    <dgm:cxn modelId="{B7E760A0-6E4F-454F-A9F1-B84B7C1F8BE6}" type="presOf" srcId="{2004205F-8E78-4313-AE1F-62BBA472CC95}" destId="{ABF6F83A-BE63-48A9-AD1F-97E6BAA3F88A}" srcOrd="0" destOrd="0" presId="urn:microsoft.com/office/officeart/2018/2/layout/IconCircleList"/>
    <dgm:cxn modelId="{A066CCC1-FE27-438A-B153-61671A52388B}" type="presOf" srcId="{C18F925E-0719-4C32-996F-9EEB9EF07140}" destId="{3E95DD4E-00A8-4FC1-8661-2D259E490A60}" srcOrd="0" destOrd="0" presId="urn:microsoft.com/office/officeart/2018/2/layout/IconCircleList"/>
    <dgm:cxn modelId="{9B2AAFCE-9145-410B-9BE3-5E1B26C70ACF}" type="presOf" srcId="{7AECA449-83E1-4B71-8BE8-23CB3EE6FCC9}" destId="{327D6024-E9F6-4DD3-9B89-A5EBF7358DB9}" srcOrd="0" destOrd="0" presId="urn:microsoft.com/office/officeart/2018/2/layout/IconCircleList"/>
    <dgm:cxn modelId="{5D9355F2-57EB-4D10-AE08-ECCB9B32CBEF}" type="presParOf" srcId="{3E95DD4E-00A8-4FC1-8661-2D259E490A60}" destId="{82590A6A-A7BF-4B20-889E-108C9C978E56}" srcOrd="0" destOrd="0" presId="urn:microsoft.com/office/officeart/2018/2/layout/IconCircleList"/>
    <dgm:cxn modelId="{95D83CD7-0AAC-49C4-B7BA-16532CE01385}" type="presParOf" srcId="{82590A6A-A7BF-4B20-889E-108C9C978E56}" destId="{762BE6B9-ED6F-4C37-8260-3A432EB2FFEA}" srcOrd="0" destOrd="0" presId="urn:microsoft.com/office/officeart/2018/2/layout/IconCircleList"/>
    <dgm:cxn modelId="{62D3D7D0-61C0-4B7C-A15E-13011D8AA2D2}" type="presParOf" srcId="{762BE6B9-ED6F-4C37-8260-3A432EB2FFEA}" destId="{8D610147-18F7-4560-BD59-F1856396BCC4}" srcOrd="0" destOrd="0" presId="urn:microsoft.com/office/officeart/2018/2/layout/IconCircleList"/>
    <dgm:cxn modelId="{AB503E75-BAA6-48FE-BE20-DCFF50E2C4B7}" type="presParOf" srcId="{762BE6B9-ED6F-4C37-8260-3A432EB2FFEA}" destId="{4C1E95BB-DDFC-48AE-AF42-AE74D495ABF5}" srcOrd="1" destOrd="0" presId="urn:microsoft.com/office/officeart/2018/2/layout/IconCircleList"/>
    <dgm:cxn modelId="{0020B242-1180-4CCD-AEBA-BEEF123F74A0}" type="presParOf" srcId="{762BE6B9-ED6F-4C37-8260-3A432EB2FFEA}" destId="{199B6950-9947-442B-8212-BCD5F3834CB1}" srcOrd="2" destOrd="0" presId="urn:microsoft.com/office/officeart/2018/2/layout/IconCircleList"/>
    <dgm:cxn modelId="{5DAB518E-4793-4CF7-9C91-83843AC72329}" type="presParOf" srcId="{762BE6B9-ED6F-4C37-8260-3A432EB2FFEA}" destId="{9B50A202-D0D9-4B4D-ABB0-FECA8BBD8537}" srcOrd="3" destOrd="0" presId="urn:microsoft.com/office/officeart/2018/2/layout/IconCircleList"/>
    <dgm:cxn modelId="{37DAD455-5610-4DFB-9EE6-0C42612C6341}" type="presParOf" srcId="{82590A6A-A7BF-4B20-889E-108C9C978E56}" destId="{327D6024-E9F6-4DD3-9B89-A5EBF7358DB9}" srcOrd="1" destOrd="0" presId="urn:microsoft.com/office/officeart/2018/2/layout/IconCircleList"/>
    <dgm:cxn modelId="{2D0E4B0C-E966-40AC-88A9-A00D93C2EA55}" type="presParOf" srcId="{82590A6A-A7BF-4B20-889E-108C9C978E56}" destId="{188859D7-1DD5-477D-B615-B5B13019DA81}" srcOrd="2" destOrd="0" presId="urn:microsoft.com/office/officeart/2018/2/layout/IconCircleList"/>
    <dgm:cxn modelId="{B560EC16-9DA5-44DD-83A6-2E4A62088BD4}" type="presParOf" srcId="{188859D7-1DD5-477D-B615-B5B13019DA81}" destId="{A6D743CD-642F-43F8-98A2-C3EC7C3C6099}" srcOrd="0" destOrd="0" presId="urn:microsoft.com/office/officeart/2018/2/layout/IconCircleList"/>
    <dgm:cxn modelId="{D6244496-F0D2-42B1-851F-93F33A574C7F}" type="presParOf" srcId="{188859D7-1DD5-477D-B615-B5B13019DA81}" destId="{C13979D3-56E8-400D-99E1-B2AB171A3D3E}" srcOrd="1" destOrd="0" presId="urn:microsoft.com/office/officeart/2018/2/layout/IconCircleList"/>
    <dgm:cxn modelId="{473AB7D4-1AFB-42AE-9721-C6C9BD7437DC}" type="presParOf" srcId="{188859D7-1DD5-477D-B615-B5B13019DA81}" destId="{92C3EC96-22EB-4B8F-91FE-3AEAAF28B2BF}" srcOrd="2" destOrd="0" presId="urn:microsoft.com/office/officeart/2018/2/layout/IconCircleList"/>
    <dgm:cxn modelId="{40E7515A-CCD5-4898-B033-FC8AE67C434E}" type="presParOf" srcId="{188859D7-1DD5-477D-B615-B5B13019DA81}" destId="{563E3F62-8814-4EF2-8DE3-143D1DE9B4F9}" srcOrd="3" destOrd="0" presId="urn:microsoft.com/office/officeart/2018/2/layout/IconCircleList"/>
    <dgm:cxn modelId="{CA1A6F7D-67C4-4D55-AC6D-682CF7A65C15}" type="presParOf" srcId="{82590A6A-A7BF-4B20-889E-108C9C978E56}" destId="{ABF6F83A-BE63-48A9-AD1F-97E6BAA3F88A}" srcOrd="3" destOrd="0" presId="urn:microsoft.com/office/officeart/2018/2/layout/IconCircleList"/>
    <dgm:cxn modelId="{13DE4759-316C-47A9-B004-E9C4660FD85E}" type="presParOf" srcId="{82590A6A-A7BF-4B20-889E-108C9C978E56}" destId="{268B8D2D-7408-4F79-82F6-4D04A77CFA28}" srcOrd="4" destOrd="0" presId="urn:microsoft.com/office/officeart/2018/2/layout/IconCircleList"/>
    <dgm:cxn modelId="{26C7627C-0EA3-4980-8B70-04B249F00347}" type="presParOf" srcId="{268B8D2D-7408-4F79-82F6-4D04A77CFA28}" destId="{BC9F1F80-55CD-45E5-B9C5-EDF14971DD71}" srcOrd="0" destOrd="0" presId="urn:microsoft.com/office/officeart/2018/2/layout/IconCircleList"/>
    <dgm:cxn modelId="{B9B715F5-6134-418D-8D78-F01C11D5330B}" type="presParOf" srcId="{268B8D2D-7408-4F79-82F6-4D04A77CFA28}" destId="{EC795962-ED41-4BC3-9D04-6BDFAB6CFC54}" srcOrd="1" destOrd="0" presId="urn:microsoft.com/office/officeart/2018/2/layout/IconCircleList"/>
    <dgm:cxn modelId="{3B47593C-2A80-4B82-A631-1FA0AEEC37FE}" type="presParOf" srcId="{268B8D2D-7408-4F79-82F6-4D04A77CFA28}" destId="{1880F50C-2123-4613-8EFE-233C792602F0}" srcOrd="2" destOrd="0" presId="urn:microsoft.com/office/officeart/2018/2/layout/IconCircleList"/>
    <dgm:cxn modelId="{8F2DF064-5EBA-41A2-9957-75EA84A0B953}" type="presParOf" srcId="{268B8D2D-7408-4F79-82F6-4D04A77CFA28}" destId="{9F722B34-8FAD-466B-B83B-55650CB3BF0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3F01-D684-4749-A412-98B466E5E917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DBDDA-70F8-4473-94CF-197302C18755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младший подростковый возраст (12—14 лет), ведущая деятельность - интимно-личностное общение со сверстниками</a:t>
          </a:r>
          <a:endParaRPr lang="en-US" sz="1500" kern="1200"/>
        </a:p>
      </dsp:txBody>
      <dsp:txXfrm>
        <a:off x="559800" y="3022743"/>
        <a:ext cx="4320000" cy="720000"/>
      </dsp:txXfrm>
    </dsp:sp>
    <dsp:sp modelId="{A85CECF4-43E4-4C8A-AFFA-5A4D11C91535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39845-C302-48B4-8BB1-BC80B2D091BB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старший подростковый возраст (15—17 лет), ведущая - учебно-профессиональная деятельность </a:t>
          </a:r>
          <a:endParaRPr lang="en-US" sz="1500" kern="120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10147-18F7-4560-BD59-F1856396BCC4}">
      <dsp:nvSpPr>
        <dsp:cNvPr id="0" name=""/>
        <dsp:cNvSpPr/>
      </dsp:nvSpPr>
      <dsp:spPr>
        <a:xfrm>
          <a:off x="82613" y="1727046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E95BB-DDFC-48AE-AF42-AE74D495ABF5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A202-D0D9-4B4D-ABB0-FECA8BBD8537}">
      <dsp:nvSpPr>
        <dsp:cNvPr id="0" name=""/>
        <dsp:cNvSpPr/>
      </dsp:nvSpPr>
      <dsp:spPr>
        <a:xfrm>
          <a:off x="1172126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социо-моральная взрослость</a:t>
          </a:r>
          <a:endParaRPr lang="en-US" sz="1900" kern="1200"/>
        </a:p>
      </dsp:txBody>
      <dsp:txXfrm>
        <a:off x="1172126" y="1727046"/>
        <a:ext cx="2114937" cy="897246"/>
      </dsp:txXfrm>
    </dsp:sp>
    <dsp:sp modelId="{A6D743CD-642F-43F8-98A2-C3EC7C3C6099}">
      <dsp:nvSpPr>
        <dsp:cNvPr id="0" name=""/>
        <dsp:cNvSpPr/>
      </dsp:nvSpPr>
      <dsp:spPr>
        <a:xfrm>
          <a:off x="3655575" y="1727046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979D3-56E8-400D-99E1-B2AB171A3D3E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3F62-8814-4EF2-8DE3-143D1DE9B4F9}">
      <dsp:nvSpPr>
        <dsp:cNvPr id="0" name=""/>
        <dsp:cNvSpPr/>
      </dsp:nvSpPr>
      <dsp:spPr>
        <a:xfrm>
          <a:off x="4745088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взрослость в интеллектуальной деятельности</a:t>
          </a:r>
          <a:endParaRPr lang="en-US" sz="1900" kern="1200"/>
        </a:p>
      </dsp:txBody>
      <dsp:txXfrm>
        <a:off x="4745088" y="1727046"/>
        <a:ext cx="2114937" cy="897246"/>
      </dsp:txXfrm>
    </dsp:sp>
    <dsp:sp modelId="{BC9F1F80-55CD-45E5-B9C5-EDF14971DD71}">
      <dsp:nvSpPr>
        <dsp:cNvPr id="0" name=""/>
        <dsp:cNvSpPr/>
      </dsp:nvSpPr>
      <dsp:spPr>
        <a:xfrm>
          <a:off x="7228536" y="1727046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95962-ED41-4BC3-9D04-6BDFAB6CFC54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22B34-8FAD-466B-B83B-55650CB3BF00}">
      <dsp:nvSpPr>
        <dsp:cNvPr id="0" name=""/>
        <dsp:cNvSpPr/>
      </dsp:nvSpPr>
      <dsp:spPr>
        <a:xfrm>
          <a:off x="8318049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внешняя взрослость </a:t>
          </a:r>
          <a:endParaRPr lang="en-US" sz="1900" kern="1200"/>
        </a:p>
      </dsp:txBody>
      <dsp:txXfrm>
        <a:off x="8318049" y="1727046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EA8FE-372D-CF94-7FFB-F384C410B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1976E4-DF53-A239-8245-7F15454F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2FD1-36E3-9FC1-CFA2-7F2C85CA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70C1F-EDF2-FC30-83AD-DC2195B1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1E5BF-8A5C-59FF-4180-F2289644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41194-573C-6B8A-EB76-DB0935DE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6B7E8D-C489-1EFA-CA40-EF40F27F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F0102-2E79-18CD-1A33-825196D9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2F644C-04A2-DCD4-286C-030F19C0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D2E13-6B90-21C7-4DC8-C660806F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2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B706D8-8458-6BFC-4E8A-64D1E2F4E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34B24B-4F99-06A0-48A8-5691FF26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755DF-ABAC-43C2-657A-FCFB2952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20A7-A7F6-42B2-6583-F47AE49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FA280-7D3E-5E77-2D81-2B2D391C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56CB3-B156-AC64-E7F8-CDC2B721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7CF03-DC43-A389-546F-45AEC9332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95423-9A88-0B80-8882-FB0B8D3A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1ABB8-C32B-8AB6-308A-466902BA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3994E-4D88-A837-D2A3-561D91F7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1E0B0-A0D6-5662-F7FC-C22DB05E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76BED-BFA0-7F02-C037-0B91FC0E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8E6A2-6D92-94EA-26F8-706218DB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D768E-EE65-8D83-EFB5-4C7F1DAE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20CA0-1EEA-9AF3-C68D-0CBA8370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5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1D4E3-F014-97AB-2E9E-710F1748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17254-BEB0-AB51-CDD4-E1D82379F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DAE8F6-32E4-740B-40F2-CC5350B9C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3C262-ED54-06AE-5D50-06382697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B19AC-4A28-CACC-6818-164C3E4A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3D34D-53B8-1B48-552E-CCA7CF0F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5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F3F1E-0591-59D6-26CB-A4E1878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B9E64-205D-FF93-3D09-DDD1D5B59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E8DB5C-329A-A780-DA04-AE410B43C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95C9BA-C573-68FE-9851-C61846E00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6D14DE-C899-C369-32DC-9A72A85D4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7E691-7E4C-D908-969E-886CE0DE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202017-E858-6EE3-6CAA-5073068E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4B16A4-9B25-4172-2254-4C03325F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E2672-2B35-B525-3811-4634C174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645BF5-96A3-75E4-CABF-B8F941D7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36CDA1-FCE6-40AC-9C7D-E022D096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4D7C49-FEED-0A24-CC1D-1489A80F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9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AA1576-A5A8-88AB-FA58-EF25A9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166A9E-671C-01B7-DBFB-EF0AB1F2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F6448-25C8-CEB2-3471-494B8EAE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3EC2-1FD9-EFF6-9104-455B18A0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BDBB4-520C-7911-A402-995B5D0F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CB20DC-1529-8094-6F95-9FB9A8D11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F417C-E24A-73D3-0DBB-2F69304B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83698-A29C-1D7B-B794-81C7AF31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E5CAF3-A884-051A-2E34-3EB8FEAA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44EC-DD1B-888B-CCBB-53F1B548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3EB00F-9BB0-823B-1320-D412DB444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B101D-7FBD-B504-E911-0293660BD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3E7A7-C894-8219-82C5-AFFB06DC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033539-4D16-4646-01D7-26FD69D1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283F7-FA13-741C-B6EA-D9378384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6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B2BB9-0162-25E2-A504-BE2164DD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C86C5-24C6-6681-5CFC-B72826169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B8EEF-BE31-72D4-18C8-E5FC69E68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9FDF-F244-481E-B1C9-93AE8897BEDB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962B5-19F5-B7C9-8238-93EACA1C0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0BCBA-F7CC-F6D8-941D-1C96712E9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4FDF-7091-454E-959D-7E148EFD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9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B6BE0-34B1-B4EE-219D-9D573A79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4" r="12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8D78E-7FB8-620D-FB02-149F6CDFE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3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Формирование регулятивных универсальных учебных действий у обучающихся подросткового возраста</a:t>
            </a:r>
            <a:endParaRPr lang="ru-RU" sz="30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37A236-7CAE-A5A8-139A-5DA923485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2000"/>
              <a:t>Полковникова Наталья Борисовна</a:t>
            </a:r>
          </a:p>
          <a:p>
            <a:pPr algn="l"/>
            <a:r>
              <a:rPr lang="ru-RU" sz="2000"/>
              <a:t>кандидат педагогических наук, доцент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8DB7-D4AF-757A-10EC-F83BA5A9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взрослости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BD36FD9-FA99-F7E6-E12C-186CC3F232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03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498859C-B2C9-12F3-0B47-4866A92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51974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/>
              <a:t>Перестройка взаимоотношений со взрослыми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AE316-C405-D2AA-A2E6-E2D7538C2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9" b="27530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927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4D137B-68FD-A817-86D1-B7BD7A0A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51974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/>
              <a:t>Развитие более глубоких отношений подростка со сверстниками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36B1C-8AF4-D8E4-A749-48AB647FB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45" b="23294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02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4D72EE-3EAA-F09F-2731-5748267B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ru-RU" sz="4000">
                <a:ea typeface="Calibri" panose="020F0502020204030204" pitchFamily="34" charset="0"/>
                <a:cs typeface="Times New Roman" panose="02020603050405020304" pitchFamily="18" charset="0"/>
              </a:rPr>
              <a:t>Подростки осуждают </a:t>
            </a:r>
            <a:endParaRPr lang="ru-RU" sz="4000"/>
          </a:p>
        </p:txBody>
      </p:sp>
      <p:pic>
        <p:nvPicPr>
          <p:cNvPr id="6" name="Picture 5" descr="Восклицательный знак на желтом фоне">
            <a:extLst>
              <a:ext uri="{FF2B5EF4-FFF2-40B4-BE49-F238E27FC236}">
                <a16:creationId xmlns:a16="http://schemas.microsoft.com/office/drawing/2014/main" id="{75649311-5678-417F-3D57-9A95961AF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r="1020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C91279-38E5-7492-775B-54592563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«измены» товарищу и группе, </a:t>
            </a:r>
          </a:p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нарушение договорённости, </a:t>
            </a:r>
          </a:p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отказ в помощи, </a:t>
            </a:r>
          </a:p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стремление к первенству и командованию, </a:t>
            </a:r>
          </a:p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зазнайство и выпячивание собственных достоинств, </a:t>
            </a:r>
          </a:p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нежелание считаться с мнением товарища, </a:t>
            </a:r>
          </a:p>
          <a:p>
            <a:pPr indent="450215">
              <a:spcAft>
                <a:spcPts val="1200"/>
              </a:spcAft>
            </a:pPr>
            <a:r>
              <a:rPr lang="ru-RU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унижение его достоинства словом, силой, хитростью, в глаза и за глаза, прямо и косвенно</a:t>
            </a:r>
          </a:p>
          <a:p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132892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AA959B-106C-FC84-DF5A-419CD19E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effectLst/>
              </a:rPr>
              <a:t>Учебная деятельность приобретает черты деятельности по саморазвитию и самообразованию</a:t>
            </a:r>
            <a:endParaRPr lang="en-US" sz="3700"/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E539D-9B5E-DE39-3939-6C7A7975D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0" r="-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3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C933A3-474D-0ACB-1067-6946748C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3400">
                <a:ea typeface="Calibri" panose="020F0502020204030204" pitchFamily="34" charset="0"/>
                <a:cs typeface="Times New Roman" panose="02020603050405020304" pitchFamily="18" charset="0"/>
              </a:rPr>
              <a:t>Развитие теоретического мышления на основе системы научных понятий:</a:t>
            </a:r>
            <a:endParaRPr lang="ru-RU" sz="340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1E88B-CE5C-2017-6DFD-3587DF42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становится источником формирования нового типа познавательных интересов (не только к фактам, но и к закономерностям), 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средством становления мировоззрения,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</a:rPr>
              <a:t>приводит к формированию рефлексии, определяет развитие самосознания </a:t>
            </a:r>
            <a:endParaRPr lang="ru-RU" sz="2000"/>
          </a:p>
        </p:txBody>
      </p:sp>
      <p:pic>
        <p:nvPicPr>
          <p:cNvPr id="6" name="Picture 5" descr="Фрагмент головоломки, устраняющий разрыв">
            <a:extLst>
              <a:ext uri="{FF2B5EF4-FFF2-40B4-BE49-F238E27FC236}">
                <a16:creationId xmlns:a16="http://schemas.microsoft.com/office/drawing/2014/main" id="{E86B3615-8149-71DA-A4B7-265E99DA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" r="3046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300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4804-0A01-97D9-CE04-4D9E373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/>
              <a:t>Субъектность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80DD1-4B8D-A56D-580D-AB2E3344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ru-RU" sz="2000">
                <a:effectLst/>
                <a:ea typeface="Calibri" panose="020F0502020204030204" pitchFamily="34" charset="0"/>
              </a:rPr>
              <a:t>целеполагание,</a:t>
            </a:r>
          </a:p>
          <a:p>
            <a:r>
              <a:rPr lang="ru-RU" sz="2000">
                <a:ea typeface="Calibri" panose="020F0502020204030204" pitchFamily="34" charset="0"/>
              </a:rPr>
              <a:t>п</a:t>
            </a:r>
            <a:r>
              <a:rPr lang="ru-RU" sz="2000">
                <a:effectLst/>
                <a:ea typeface="Calibri" panose="020F0502020204030204" pitchFamily="34" charset="0"/>
              </a:rPr>
              <a:t>остроение жизненных планов во временной перспективе </a:t>
            </a:r>
            <a:endParaRPr lang="ru-RU" sz="2000"/>
          </a:p>
        </p:txBody>
      </p:sp>
      <p:pic>
        <p:nvPicPr>
          <p:cNvPr id="12" name="Picture 4" descr="Замок с сердцем">
            <a:extLst>
              <a:ext uri="{FF2B5EF4-FFF2-40B4-BE49-F238E27FC236}">
                <a16:creationId xmlns:a16="http://schemas.microsoft.com/office/drawing/2014/main" id="{3A45C20B-FB29-5906-A636-CE8D7CC9A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1" r="2527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578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8750EA-7D0A-3CD9-B19B-84F5ADAD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ru-RU"/>
              <a:t>Подросток - субъект учебной деятельности</a:t>
            </a:r>
            <a:endParaRPr lang="ru-RU" dirty="0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C3239778-A250-1297-C6F7-B2BA31AAD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52" r="2235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024651D-DC6E-DBEE-A3C8-0FA49004B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/>
              <a:t>1 этап - 11-13 лет </a:t>
            </a:r>
          </a:p>
          <a:p>
            <a:pPr marL="0" indent="0">
              <a:buNone/>
            </a:pPr>
            <a:r>
              <a:rPr lang="ru-RU" sz="2000"/>
              <a:t>2 этап - 13-15 лет</a:t>
            </a:r>
          </a:p>
        </p:txBody>
      </p:sp>
    </p:spTree>
    <p:extLst>
      <p:ext uri="{BB962C8B-B14F-4D97-AF65-F5344CB8AC3E}">
        <p14:creationId xmlns:p14="http://schemas.microsoft.com/office/powerpoint/2010/main" val="391204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2E0672-A19B-9211-FA65-C76E4084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ru-RU" sz="3100"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эффективного учебного сотрудничества:</a:t>
            </a:r>
            <a:endParaRPr lang="ru-RU" sz="3100"/>
          </a:p>
        </p:txBody>
      </p:sp>
      <p:pic>
        <p:nvPicPr>
          <p:cNvPr id="6" name="Picture 5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139373D1-8BDF-7E17-8383-C53DDF36C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6" r="53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41A9ACD-0C98-662C-FB48-805C2230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децентрация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инициативность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>
                <a:effectLst/>
                <a:ea typeface="Calibri" panose="020F0502020204030204" pitchFamily="34" charset="0"/>
              </a:rPr>
              <a:t>пособность интеллектуализировать конфликт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96582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59648-6A5F-C4DC-6249-FBF1A857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3100">
                <a:ea typeface="Calibri" panose="020F0502020204030204" pitchFamily="34" charset="0"/>
                <a:cs typeface="Times New Roman" panose="02020603050405020304" pitchFamily="18" charset="0"/>
              </a:rPr>
              <a:t>Теоретико-методологическая основа развития регулятивных универсальных учебных действий</a:t>
            </a:r>
            <a:endParaRPr lang="ru-RU" sz="3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48D66-0868-3328-5BAF-9EBFED6E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457200" indent="450215">
              <a:spcAft>
                <a:spcPts val="12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культурно-исторический системно-деятельностный подход, разрабатываемый в трудах отечественных психологов Л. С. Выготского, А. Н. Леонтьева, П. Я. Гальперина, Д. Б. Эльконина и др., раскрывающий основные психологические условия и механизмы процесса усвоения знаний, формирования картины мира, общую структуру учебной деятельности учащихся; </a:t>
            </a:r>
          </a:p>
          <a:p>
            <a:pPr marL="457200" indent="450215">
              <a:spcAft>
                <a:spcPts val="12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учение о структуре и динамике психологического возраста (Л. С. Выготский); </a:t>
            </a:r>
          </a:p>
          <a:p>
            <a:pPr marL="457200" indent="450215">
              <a:spcAft>
                <a:spcPts val="12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периодизация психического развития ребёнка, определяющая возрастные психологические особенности развития личности и познания (Д. Б. Эльконин).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8E3CE-DCB6-70CF-3C4F-7DFB05812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4" r="3294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453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A39890-F723-36E4-29FD-751D0A6A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Часть 1. </a:t>
            </a:r>
            <a:r>
              <a:rPr lang="en-US" sz="4400">
                <a:effectLst/>
              </a:rPr>
              <a:t>Психолого-педагогическое содержание регулятивных универсальных учебных действий</a:t>
            </a:r>
            <a:endParaRPr lang="en-US" sz="440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32158B-6466-C8F1-4C3C-89549862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solidFill>
                  <a:schemeClr val="tx1"/>
                </a:solidFill>
                <a:effectLst/>
              </a:rPr>
              <a:t>Формирование регулятивных универсальных учебных действий у обучающихся подросткового возраста</a:t>
            </a:r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2D458-5A5F-3536-B14B-8805C7E3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" r="124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690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ABE6C-A919-B70C-32A5-CE2ECC9C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8" r="709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53F2-15BC-AD1F-85DE-E9C8B81E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Часть 2. </a:t>
            </a:r>
            <a:r>
              <a:rPr lang="en-US" sz="2900">
                <a:effectLst/>
              </a:rPr>
              <a:t>Условия развития регулятивных универсальных учебных действий в образовательном процессе основной школы</a:t>
            </a:r>
            <a:endParaRPr lang="en-US" sz="29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5FBA4-1671-B381-6AE4-C718B2CEB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tx1"/>
                </a:solidFill>
                <a:effectLst/>
              </a:rPr>
              <a:t>Формирование регулятивных универсальных учебных действий у обучающихся подросткового возраста</a:t>
            </a:r>
            <a:endParaRPr lang="en-US" sz="2200">
              <a:solidFill>
                <a:schemeClr val="tx1"/>
              </a:solidFill>
            </a:endParaRPr>
          </a:p>
          <a:p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00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5DE5C763-C83A-A38B-4D3C-7F5D6D0D7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6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6885B-FD26-DBA0-7821-EB7B9F7C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>
                <a:latin typeface="Calibri" panose="020F0502020204030204" pitchFamily="34" charset="0"/>
                <a:ea typeface="Times New Roman" panose="02020603050405020304" pitchFamily="18" charset="0"/>
              </a:rPr>
              <a:t>Ключевые вопросы</a:t>
            </a:r>
            <a:endParaRPr lang="ru-RU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DE9CD-A986-D040-A8C0-CE86718E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способности личности обучающегося к целеполаганию и построению жизненных планов во временной перспективе.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регуляции учебной деятельности обучающихся.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саморегуляции эмоциональных и функциональных состояний школьников.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Рекомендации по формированию регулятивных действий у обучающихся основной школы.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80519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алендарь на столе">
            <a:extLst>
              <a:ext uri="{FF2B5EF4-FFF2-40B4-BE49-F238E27FC236}">
                <a16:creationId xmlns:a16="http://schemas.microsoft.com/office/drawing/2014/main" id="{FAC993D1-EC94-B035-943C-D664FC86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56ADC-5D9F-4BB8-01A2-72FA7A25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400">
                <a:ea typeface="Calibri" panose="020F0502020204030204" pitchFamily="34" charset="0"/>
                <a:cs typeface="Times New Roman" panose="02020603050405020304" pitchFamily="18" charset="0"/>
              </a:rPr>
              <a:t>Регулятивные универсальные учебные действия</a:t>
            </a:r>
            <a:endParaRPr lang="ru-RU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0CFD0-C433-8FF6-E0A1-9D3DA3C6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lvl="0">
              <a:spcAft>
                <a:spcPts val="12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 и построение жизненных планов во временной перспективе</a:t>
            </a:r>
          </a:p>
          <a:p>
            <a:pPr lvl="0">
              <a:spcAft>
                <a:spcPts val="12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организация деятельности</a:t>
            </a:r>
          </a:p>
          <a:p>
            <a:pPr lvl="0">
              <a:spcAft>
                <a:spcPts val="12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целеобразование</a:t>
            </a:r>
          </a:p>
          <a:p>
            <a:pPr lvl="0">
              <a:spcAft>
                <a:spcPts val="12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 и самооценивание</a:t>
            </a:r>
          </a:p>
          <a:p>
            <a:pPr lvl="0">
              <a:spcAft>
                <a:spcPts val="12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действие во внутреннем плане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404638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Взгляд снизу вверх на высокие офисные здания">
            <a:extLst>
              <a:ext uri="{FF2B5EF4-FFF2-40B4-BE49-F238E27FC236}">
                <a16:creationId xmlns:a16="http://schemas.microsoft.com/office/drawing/2014/main" id="{C57037C1-CDD6-E091-B74F-CBFF9062F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4" r="12759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AA454-B193-B403-008B-535BEA00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ru-RU" sz="2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способности личности обучающегося к целеполаганию и построению жизненных планов во временной перспективе</a:t>
            </a:r>
            <a:endParaRPr lang="ru-RU" sz="21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4F3B3-5889-B622-854F-1AF58D8D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>
                <a:effectLst/>
                <a:ea typeface="Times New Roman" panose="02020603050405020304" pitchFamily="18" charset="0"/>
              </a:rPr>
              <a:t>Для ребёнка главным и единственным временем жизни является настоящее, а в самосознании подростка главным измерением времени становится будущее, к которому он себя готовит. </a:t>
            </a:r>
          </a:p>
          <a:p>
            <a:pPr marL="0" indent="0"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Меняется позиция в отношении жизненной перспективы: точкой отсчёта становится будущее и подросток начинает смотреть на настоящее через призму будущего.</a:t>
            </a:r>
            <a:endParaRPr lang="ru-RU" sz="200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7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8256" y="-358254"/>
            <a:ext cx="6858000" cy="7574507"/>
          </a:xfrm>
          <a:prstGeom prst="rect">
            <a:avLst/>
          </a:prstGeom>
          <a:ln>
            <a:noFill/>
          </a:ln>
          <a:effectLst>
            <a:outerShdw blurRad="457200" dist="63500" sx="99000" sy="99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08ACE-531A-015E-53C7-EE1E706E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5" y="5546162"/>
            <a:ext cx="6661702" cy="953611"/>
          </a:xfrm>
        </p:spPr>
        <p:txBody>
          <a:bodyPr anchor="ctr">
            <a:normAutofit/>
          </a:bodyPr>
          <a:lstStyle/>
          <a:p>
            <a:r>
              <a:rPr lang="ru-RU" sz="1900">
                <a:ea typeface="Calibri" panose="020F0502020204030204" pitchFamily="34" charset="0"/>
                <a:cs typeface="Times New Roman" panose="02020603050405020304" pitchFamily="18" charset="0"/>
              </a:rPr>
              <a:t>Показатели сформированности способности к целеполаганию</a:t>
            </a:r>
            <a:br>
              <a:rPr lang="ru-RU" sz="19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900"/>
          </a:p>
        </p:txBody>
      </p:sp>
      <p:pic>
        <p:nvPicPr>
          <p:cNvPr id="5" name="Picture 4" descr="Три стрелы в центре мишени">
            <a:extLst>
              <a:ext uri="{FF2B5EF4-FFF2-40B4-BE49-F238E27FC236}">
                <a16:creationId xmlns:a16="http://schemas.microsoft.com/office/drawing/2014/main" id="{7598E3D1-3BD9-BBC0-375D-815029A05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2" b="1"/>
          <a:stretch/>
        </p:blipFill>
        <p:spPr>
          <a:xfrm>
            <a:off x="20" y="-1"/>
            <a:ext cx="7574488" cy="516158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CF5AD22-163C-32C3-B801-C4AC9B3E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64" y="743803"/>
            <a:ext cx="3144523" cy="5474173"/>
          </a:xfrm>
        </p:spPr>
        <p:txBody>
          <a:bodyPr anchor="ctr">
            <a:normAutofit/>
          </a:bodyPr>
          <a:lstStyle/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целей для каждой из сфер жизнедеятельности.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Содержание цели.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Конкретность цели.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Временная перспектива. </a:t>
            </a:r>
          </a:p>
        </p:txBody>
      </p:sp>
    </p:spTree>
    <p:extLst>
      <p:ext uri="{BB962C8B-B14F-4D97-AF65-F5344CB8AC3E}">
        <p14:creationId xmlns:p14="http://schemas.microsoft.com/office/powerpoint/2010/main" val="377077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2251B-EF84-0403-294A-E00EA673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3700">
                <a:ea typeface="Calibri" panose="020F0502020204030204" pitchFamily="34" charset="0"/>
                <a:cs typeface="Times New Roman" panose="02020603050405020304" pitchFamily="18" charset="0"/>
              </a:rPr>
              <a:t>Тенденции развития целеполагания в подростковом возрасте</a:t>
            </a:r>
            <a:endParaRPr lang="ru-RU" sz="3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601AD-35F2-0C01-C733-6B485C2F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Происходит изменение содержания целей во всех сферах жизнедеятельности подростков.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Возрастает удельный вес конкретных целей и уменьшается число неопределённых целей-желаний.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сфере школьной жизни, так же, как и в сфере внешкольных занятий, происходит переориентация подростков с целей процессуального характера на цели-достижения.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Цели-желания, достижение которых предоставлено воле случая и удачи, постепенно начинают замещаться активными целями.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Цели сопровождаются составлением плана их достижения.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Неопределённость временной перспективы целеполагания сменяется более чётким временным планированием.</a:t>
            </a:r>
          </a:p>
          <a:p>
            <a:pPr marL="0" indent="0">
              <a:buNone/>
            </a:pPr>
            <a:endParaRPr lang="ru-RU" sz="1400"/>
          </a:p>
        </p:txBody>
      </p:sp>
      <p:pic>
        <p:nvPicPr>
          <p:cNvPr id="5" name="Picture 4" descr="Цветовые карандаши в одной строке для формы диаграммы">
            <a:extLst>
              <a:ext uri="{FF2B5EF4-FFF2-40B4-BE49-F238E27FC236}">
                <a16:creationId xmlns:a16="http://schemas.microsoft.com/office/drawing/2014/main" id="{A296AB80-9CE3-4919-B2A5-59460196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2761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76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19836-D27F-3519-C5C1-F187FBC3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1" b="23112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056AEA-21C6-F408-B050-5E2D462C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2. Развитие регуляции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67073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Унлит лампочка с цветной фон">
            <a:extLst>
              <a:ext uri="{FF2B5EF4-FFF2-40B4-BE49-F238E27FC236}">
                <a16:creationId xmlns:a16="http://schemas.microsoft.com/office/drawing/2014/main" id="{5F66B177-E29B-F864-D3A8-9C88FFDD1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50AF1E-391D-CFEB-348C-0FF4F81D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Компоненты структуры саморегуляции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6E7A5-68AA-09A8-A956-71A7E97D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ценностно-мотивационный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смысловой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опыт рефлексии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опыт привычной активизации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операциональный опыт 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опыт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57772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елые бумажные кораблики следуют за желтым">
            <a:extLst>
              <a:ext uri="{FF2B5EF4-FFF2-40B4-BE49-F238E27FC236}">
                <a16:creationId xmlns:a16="http://schemas.microsoft.com/office/drawing/2014/main" id="{BF7451C8-30D3-0FF9-6DC3-5BC1F8B41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27AC3-D8C3-B4DF-AFAA-C3C5128B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2800"/>
              <a:t>Формирование произвольной саморегуляции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04056-1CDC-0AD9-97DD-EDA6CF64B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самостоятельность 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инициативность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относительная независимость и устойчивость в отношении воздействий среды</a:t>
            </a:r>
          </a:p>
        </p:txBody>
      </p:sp>
    </p:spTree>
    <p:extLst>
      <p:ext uri="{BB962C8B-B14F-4D97-AF65-F5344CB8AC3E}">
        <p14:creationId xmlns:p14="http://schemas.microsoft.com/office/powerpoint/2010/main" val="1132108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0FC93-B5EB-7C4D-C4F1-6CDE73DF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ru-RU" sz="2500">
                <a:ea typeface="Times New Roman" panose="02020603050405020304" pitchFamily="18" charset="0"/>
              </a:rPr>
              <a:t>Самоэффективность — убеждение личности в способности человека успешно реализовать поведение, необходимое для достижения ожидаемых результатов. </a:t>
            </a:r>
            <a:endParaRPr lang="ru-RU" sz="2500"/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6524A-BD9C-B2D0-7C17-537D950E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indent="0">
              <a:spcAft>
                <a:spcPts val="1200"/>
              </a:spcAft>
              <a:buNone/>
            </a:pPr>
            <a:r>
              <a:rPr lang="ru-RU" sz="2200">
                <a:ea typeface="Times New Roman" panose="02020603050405020304" pitchFamily="18" charset="0"/>
              </a:rPr>
              <a:t>Х</a:t>
            </a:r>
            <a:r>
              <a:rPr lang="ru-RU" sz="2200">
                <a:effectLst/>
                <a:ea typeface="Times New Roman" panose="02020603050405020304" pitchFamily="18" charset="0"/>
              </a:rPr>
              <a:t>арактеристики самоэффективности: </a:t>
            </a:r>
            <a:endParaRPr lang="ru-RU" sz="2200">
              <a:ea typeface="Times New Roman" panose="02020603050405020304" pitchFamily="18" charset="0"/>
            </a:endParaRPr>
          </a:p>
          <a:p>
            <a:pPr indent="0">
              <a:spcAft>
                <a:spcPts val="1200"/>
              </a:spcAft>
              <a:buNone/>
            </a:pPr>
            <a:r>
              <a:rPr lang="ru-RU" sz="2200">
                <a:effectLst/>
                <a:ea typeface="Times New Roman" panose="02020603050405020304" pitchFamily="18" charset="0"/>
              </a:rPr>
              <a:t>уровень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200">
                <a:effectLst/>
                <a:ea typeface="Times New Roman" panose="02020603050405020304" pitchFamily="18" charset="0"/>
              </a:rPr>
              <a:t>сила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200">
                <a:effectLst/>
                <a:ea typeface="Times New Roman" panose="02020603050405020304" pitchFamily="18" charset="0"/>
              </a:rPr>
              <a:t>широта</a:t>
            </a:r>
            <a:endParaRPr lang="ru-RU" sz="2200"/>
          </a:p>
        </p:txBody>
      </p:sp>
      <p:pic>
        <p:nvPicPr>
          <p:cNvPr id="5" name="Picture 4" descr="Шах и мат в шахматной партии">
            <a:extLst>
              <a:ext uri="{FF2B5EF4-FFF2-40B4-BE49-F238E27FC236}">
                <a16:creationId xmlns:a16="http://schemas.microsoft.com/office/drawing/2014/main" id="{5D39C3EB-CFEB-6497-86C7-ED72D3397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7" r="26360" b="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62C57AA7-2D28-9B51-A88D-D18634CFB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r="2701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16D34-BC29-5704-18E3-9EFCEC31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ru-RU" sz="4000">
                <a:latin typeface="Calibri" panose="020F0502020204030204" pitchFamily="34" charset="0"/>
                <a:ea typeface="Times New Roman" panose="02020603050405020304" pitchFamily="18" charset="0"/>
              </a:rPr>
              <a:t>Ключевые вопросы</a:t>
            </a:r>
            <a:br>
              <a:rPr lang="ru-RU" sz="4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54B15-F2B6-3C32-8083-1BD17B5B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и содержание регулятивных универсальных учебных действий.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Виды и показатели сформированности регулятивных универсальных учебных действий в подростковом возрасте.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Возрастные особенности регулятивной сферы психики подростка.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825471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189C5-956A-58C9-9D32-17866851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ru-RU" sz="2800"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 — возникновение, выделение, определение и осознавание целей.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D0FCE-C670-AE85-4942-0B5F2A908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Типы целеполагания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Первый тип — постановка частных задач на усвоение готовых знаний и действий. </a:t>
            </a:r>
          </a:p>
          <a:p>
            <a:pPr indent="450215">
              <a:spcAft>
                <a:spcPts val="12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Второй тип — принятие и затем самостоятельная постановка новых учебных задач. </a:t>
            </a:r>
          </a:p>
          <a:p>
            <a:pPr marL="0" indent="0">
              <a:buNone/>
            </a:pPr>
            <a:endParaRPr lang="ru-RU" sz="2000"/>
          </a:p>
        </p:txBody>
      </p:sp>
      <p:pic>
        <p:nvPicPr>
          <p:cNvPr id="12" name="Picture 4" descr="Баскетбольный мяч, летящий в кольцо на фоне неба">
            <a:extLst>
              <a:ext uri="{FF2B5EF4-FFF2-40B4-BE49-F238E27FC236}">
                <a16:creationId xmlns:a16="http://schemas.microsoft.com/office/drawing/2014/main" id="{B9E5A96E-D866-F0B1-357B-F1EE56808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" r="32804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0338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ACCFA5E9-5870-CE2E-15C1-45D5A057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" b="1422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73AD0-67F8-53AC-9E8B-F00E7CA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ru-RU" sz="1700">
                <a:ea typeface="Calibri" panose="020F0502020204030204" pitchFamily="34" charset="0"/>
              </a:rPr>
              <a:t>Контроль действий в учебной деятельности — это обеспечение эффективности учебных действий путём обнаружения отклонений от эталонного образца и внесение соответствующих корректив в действие.</a:t>
            </a:r>
            <a:endParaRPr lang="ru-RU" sz="17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D2EA8-BDC6-338B-8798-4D0AEA9E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/>
              <a:t>Характеристики контроля: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мера самостоятельности учащегося,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автоматизированность,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направленность на результат или способ действия,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2000">
                <a:effectLst/>
                <a:ea typeface="Calibri" panose="020F0502020204030204" pitchFamily="34" charset="0"/>
              </a:rPr>
              <a:t>время осуществления контроля.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758058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Мобильное устройство с приложениями">
            <a:extLst>
              <a:ext uri="{FF2B5EF4-FFF2-40B4-BE49-F238E27FC236}">
                <a16:creationId xmlns:a16="http://schemas.microsoft.com/office/drawing/2014/main" id="{5D542399-1418-271A-7A09-64542990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83D4-7D57-E610-CD2A-A0EBDBDF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3100"/>
              <a:t>Функции оценки и самооценки в учебной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E502D-368D-77DB-7866-41F4A1AB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информировать ученика о выполнении им программы и предоставлять ему обратную связь; </a:t>
            </a:r>
          </a:p>
          <a:p>
            <a:pPr>
              <a:spcAft>
                <a:spcPts val="1200"/>
              </a:spcAft>
            </a:pPr>
            <a:r>
              <a:rPr lang="ru-RU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 учение; </a:t>
            </a:r>
          </a:p>
          <a:p>
            <a:pPr>
              <a:spcAft>
                <a:spcPts val="1200"/>
              </a:spcAft>
            </a:pPr>
            <a:r>
              <a:rPr lang="ru-RU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отмечать малейшее продвижение; </a:t>
            </a:r>
          </a:p>
          <a:p>
            <a:pPr>
              <a:spcAft>
                <a:spcPts val="1200"/>
              </a:spcAft>
            </a:pPr>
            <a:r>
              <a:rPr lang="ru-RU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 ученика на успех; </a:t>
            </a:r>
          </a:p>
          <a:p>
            <a:pPr>
              <a:spcAft>
                <a:spcPts val="1200"/>
              </a:spcAft>
            </a:pPr>
            <a:r>
              <a:rPr lang="ru-RU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развитию позитивной 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2856992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id="{FDB5C9C8-E274-E690-D155-D5C422577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8EFC8-BC89-9C06-C7DC-1BB568F3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2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формированию регулятивных действий у обучающихся основной школы</a:t>
            </a:r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6A555-BBD0-BB2B-74A2-46C6136B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Учитель должен планировать своё взаимодействие с учеником, ориентируясь на необходимость: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инициации внутренних мотивов учения школьника; </a:t>
            </a:r>
            <a:endParaRPr lang="ru-RU" sz="1400">
              <a:ea typeface="Times New Roman" panose="02020603050405020304" pitchFamily="18" charset="0"/>
            </a:endParaRPr>
          </a:p>
          <a:p>
            <a:pPr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поощрения действий самоорганизации и делегирования их учащемуся при сохранении учителем за собой функции постановки общей учебной цели и оказания помощи в случае необходимости; </a:t>
            </a:r>
          </a:p>
          <a:p>
            <a:pPr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использования групповых коллективных форм работы. 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5936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есочные часы и календарь">
            <a:extLst>
              <a:ext uri="{FF2B5EF4-FFF2-40B4-BE49-F238E27FC236}">
                <a16:creationId xmlns:a16="http://schemas.microsoft.com/office/drawing/2014/main" id="{BA424669-B3CA-B740-6E7F-129E24DA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57D7B-ADD2-1CE6-E033-1FA1EEA5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569D8-1E6C-E613-8567-273D54C3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/>
              <a:t>«Планируем свой день»</a:t>
            </a:r>
          </a:p>
          <a:p>
            <a:r>
              <a:rPr lang="ru-RU" sz="2000"/>
              <a:t>«Планирование учебной работы»</a:t>
            </a:r>
          </a:p>
          <a:p>
            <a:r>
              <a:rPr lang="ru-RU" sz="2000"/>
              <a:t>«Еженедельник»</a:t>
            </a:r>
          </a:p>
          <a:p>
            <a:r>
              <a:rPr lang="ru-RU" sz="2000"/>
              <a:t>«Способности к самоуправлению»</a:t>
            </a:r>
          </a:p>
          <a:p>
            <a:r>
              <a:rPr lang="ru-RU" sz="2000"/>
              <a:t>«Оцениваем совою работу»</a:t>
            </a:r>
          </a:p>
          <a:p>
            <a:r>
              <a:rPr lang="ru-RU" sz="2000"/>
              <a:t>«Критерии оценки»</a:t>
            </a:r>
          </a:p>
          <a:p>
            <a:r>
              <a:rPr lang="ru-RU" sz="2000"/>
              <a:t>«Учебные цели»</a:t>
            </a:r>
          </a:p>
        </p:txBody>
      </p:sp>
    </p:spTree>
    <p:extLst>
      <p:ext uri="{BB962C8B-B14F-4D97-AF65-F5344CB8AC3E}">
        <p14:creationId xmlns:p14="http://schemas.microsoft.com/office/powerpoint/2010/main" val="4278016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DCCF4-A32A-1B9E-7375-06F0CDF4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70278-57F7-07D1-F7A7-D02147E8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основная литература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Формирование универсальных учебных действий в основной школе: от действия к мысли. Система заданий: пособие для учителя / [А. Г. Асмолов, Г. В.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Бурменская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И. А. Володарская и др.] ; под ред. А. Г. Асмолова. М. : Просвещение, 2010. 159 с.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б) дополнительная литература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Талызина, Нина Федоровна. Усвоение научных понятий в школе [Электронный ресурс] : учеб. пособие для вузов / Н. Ф. Талызина, И. А. Володарская, Г. А.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Буткин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М. :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2020. – (Высшее образование). – Добавлено: 29.06.2020. – Проверено: 24.07.2023. – Режим доступа: ЭБС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паролю. - URL: https://urait.ru/book/usvoenie-nauchnyh-ponyatiy-v-shkole-453755.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Комарова, Ирина Васильевна. Технология проектно-исследовательской деятельности школьников в условиях ФГОС [Электронный ресурс] : метод. пособие / И. В. Комарова. – СПб. : КАРО, 2020. – Добавлено: 22.03.2021. – Проверено: 24.07.2023. – Режим доступа: ЭБС Университетская библиотека ONLINE по паролю. - URL: https://biblioclub.ru/index.php?page=book_red&amp;id=610830.</a:t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Технологии развития универсальных учебных действий учащихся в урочной и внеурочной деятельности [Электронный ресурс] : учеб.-метод. пособие / под ред. С. С.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Татарченковой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Спб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: КАРО, 2015. – Добавлено: 04.07.2018. – Проверено: 24.07.2023. – Режим доступа: ЭБС Университетская библиотека ONLINE по паролю. - URL: https://biblioclub.ru/index.php?page=book&amp;id=462686.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87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4EC94-B3C8-96D9-1B26-872FC444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Структура и содержание регулятивных универсальных учебных действий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7B755-FBD7-6377-EBEF-AEB4FC40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spcAft>
                <a:spcPts val="120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Универсальные регулятивные действия — это учебные знаково-символические средства, являющиеся результатами освоения обучающимися программы начального общего образования, направленными на овладение типами учебных действий, включающими: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способность принимать и сохранять учебную цель и задачу,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планировать ее реализацию,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контролировать и оценивать свои действия,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вносить соответствующие коррективы в их выполнение,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ставить новые учебные задачи,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проявлять познавательную инициативу в учебном сотрудничестве,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осуществлять констатирующий и предвосхищающий контроль по результату и способу действия, актуальный контроль на уровне произвольного внимания.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CEA69-8D42-D36F-9389-8EA456F7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Виды и показатели сформированности регулятивных универсальных учебных действий в подростковом возрасте</a:t>
            </a:r>
            <a:endParaRPr lang="ru-RU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5A865-EA2C-909B-3394-5148BA97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целеполагание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планирование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составление плана и последовательности действий;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прогнозирование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контроль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коррекция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оценка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1400">
                <a:effectLst/>
                <a:ea typeface="Times New Roman" panose="02020603050405020304" pitchFamily="18" charset="0"/>
              </a:rPr>
              <a:t>способность к мобилизации сил и энергии, к волевому усилию</a:t>
            </a:r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4C46B7C8-2180-A8E7-6441-72C03B576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2" r="1412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813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61327-5452-2C7C-4D24-9472FDD3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Возрастные особенности подростка</a:t>
            </a:r>
            <a:endParaRPr lang="ru-RU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ACA24-9EEE-5EBE-CDCB-FA54326B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Переход от детства к взрослости: </a:t>
            </a:r>
          </a:p>
          <a:p>
            <a:pPr marL="0" indent="0"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marL="0" indent="0"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социальное развитие</a:t>
            </a:r>
          </a:p>
          <a:p>
            <a:pPr marL="0" indent="0"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умственное развитие</a:t>
            </a:r>
          </a:p>
          <a:p>
            <a:pPr marL="0" indent="0">
              <a:buNone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эмоционально-личностное развитие</a:t>
            </a:r>
          </a:p>
        </p:txBody>
      </p:sp>
      <p:pic>
        <p:nvPicPr>
          <p:cNvPr id="5" name="Picture 4" descr="Растение в бетонной трещине">
            <a:extLst>
              <a:ext uri="{FF2B5EF4-FFF2-40B4-BE49-F238E27FC236}">
                <a16:creationId xmlns:a16="http://schemas.microsoft.com/office/drawing/2014/main" id="{E81A36C6-A028-51F5-B0C5-B87D67CBC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4" r="3029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01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AA987-805B-04E7-EC53-A58581D9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Подростковый возраст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E561442-7571-4A17-A137-9ACF58DE49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6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елые лампы, среди которых одна желтая">
            <a:extLst>
              <a:ext uri="{FF2B5EF4-FFF2-40B4-BE49-F238E27FC236}">
                <a16:creationId xmlns:a16="http://schemas.microsoft.com/office/drawing/2014/main" id="{CD5694CD-BD71-B0EF-4A34-232FD17B5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8707B-F942-F917-8640-7FB2FDA4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600">
                <a:latin typeface="+mn-lt"/>
                <a:ea typeface="Calibri" panose="020F0502020204030204" pitchFamily="34" charset="0"/>
              </a:rPr>
              <a:t>Субъектность учебной деятельности </a:t>
            </a:r>
            <a:endParaRPr lang="ru-RU" sz="26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035D8-4360-793F-66F9-61EE376F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700">
                <a:effectLst/>
                <a:ea typeface="Calibri" panose="020F0502020204030204" pitchFamily="34" charset="0"/>
              </a:rPr>
              <a:t>— мотивированная активность, направленная на присвоение учебной деятельности, специфическая учебная инициатива.</a:t>
            </a: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72758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Два человека держатся за руки на скамейка">
            <a:extLst>
              <a:ext uri="{FF2B5EF4-FFF2-40B4-BE49-F238E27FC236}">
                <a16:creationId xmlns:a16="http://schemas.microsoft.com/office/drawing/2014/main" id="{972B69FF-1D7F-818B-F950-1896813C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3FE08-76CB-0498-5E62-1088C211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3100"/>
              <a:t>Психологическое основание подросткового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A32B6-DAD1-6950-8CBD-F3226F00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>
                <a:ea typeface="Calibri" panose="020F0502020204030204" pitchFamily="34" charset="0"/>
              </a:rPr>
              <a:t>п</a:t>
            </a:r>
            <a:r>
              <a:rPr lang="ru-RU" sz="2000">
                <a:effectLst/>
                <a:ea typeface="Calibri" panose="020F0502020204030204" pitchFamily="34" charset="0"/>
              </a:rPr>
              <a:t>ротиворечие между потребностью подростка в признании его взрослым со стороны окружающих и собственной неуверенностью в этом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815403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1388</Words>
  <Application>Microsoft Office PowerPoint</Application>
  <PresentationFormat>Широкоэкранный</PresentationFormat>
  <Paragraphs>153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Формирование регулятивных универсальных учебных действий у обучающихся подросткового возраста</vt:lpstr>
      <vt:lpstr>Часть 1. Психолого-педагогическое содержание регулятивных универсальных учебных действий</vt:lpstr>
      <vt:lpstr>Ключевые вопросы </vt:lpstr>
      <vt:lpstr>1. Структура и содержание регулятивных универсальных учебных действий</vt:lpstr>
      <vt:lpstr>2. Виды и показатели сформированности регулятивных универсальных учебных действий в подростковом возрасте</vt:lpstr>
      <vt:lpstr>3. Возрастные особенности подростка</vt:lpstr>
      <vt:lpstr>Подростковый возраст</vt:lpstr>
      <vt:lpstr>Субъектность учебной деятельности </vt:lpstr>
      <vt:lpstr>Психологическое основание подросткового возраста</vt:lpstr>
      <vt:lpstr>Виды взрослости</vt:lpstr>
      <vt:lpstr>Перестройка взаимоотношений со взрослыми</vt:lpstr>
      <vt:lpstr>Развитие более глубоких отношений подростка со сверстниками</vt:lpstr>
      <vt:lpstr>Подростки осуждают </vt:lpstr>
      <vt:lpstr>Учебная деятельность приобретает черты деятельности по саморазвитию и самообразованию</vt:lpstr>
      <vt:lpstr>Развитие теоретического мышления на основе системы научных понятий:</vt:lpstr>
      <vt:lpstr>Субъектность в подростковом возрасте</vt:lpstr>
      <vt:lpstr>Подросток - субъект учебной деятельности</vt:lpstr>
      <vt:lpstr>Показатели эффективного учебного сотрудничества:</vt:lpstr>
      <vt:lpstr>Теоретико-методологическая основа развития регулятивных универсальных учебных действий</vt:lpstr>
      <vt:lpstr>Часть 2. Условия развития регулятивных универсальных учебных действий в образовательном процессе основной школы</vt:lpstr>
      <vt:lpstr>Ключевые вопросы</vt:lpstr>
      <vt:lpstr>Регулятивные универсальные учебные действия</vt:lpstr>
      <vt:lpstr>1. Формирование способности личности обучающегося к целеполаганию и построению жизненных планов во временной перспективе</vt:lpstr>
      <vt:lpstr>Показатели сформированности способности к целеполаганию </vt:lpstr>
      <vt:lpstr>Тенденции развития целеполагания в подростковом возрасте</vt:lpstr>
      <vt:lpstr>2. Развитие регуляции учебной деятельности</vt:lpstr>
      <vt:lpstr>Компоненты структуры саморегуляции</vt:lpstr>
      <vt:lpstr>Формирование произвольной саморегуляции в подростковом возрасте</vt:lpstr>
      <vt:lpstr>Самоэффективность — убеждение личности в способности человека успешно реализовать поведение, необходимое для достижения ожидаемых результатов. </vt:lpstr>
      <vt:lpstr>Целеполагание — возникновение, выделение, определение и осознавание целей.</vt:lpstr>
      <vt:lpstr>Контроль действий в учебной деятельности — это обеспечение эффективности учебных действий путём обнаружения отклонений от эталонного образца и внесение соответствующих корректив в действие.</vt:lpstr>
      <vt:lpstr>Функции оценки и самооценки в учебной деятельности</vt:lpstr>
      <vt:lpstr>Рекомендации по формированию регулятивных действий у обучающихся основной школы</vt:lpstr>
      <vt:lpstr>Задания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регулятивных универсальных учебных действий у обучающихся подросткового возраста</dc:title>
  <dc:creator>Полковникова Наталья Борисовна</dc:creator>
  <cp:lastModifiedBy>Полковникова Наталья Борисовна</cp:lastModifiedBy>
  <cp:revision>29</cp:revision>
  <dcterms:created xsi:type="dcterms:W3CDTF">2023-08-07T10:37:26Z</dcterms:created>
  <dcterms:modified xsi:type="dcterms:W3CDTF">2023-08-07T13:58:55Z</dcterms:modified>
</cp:coreProperties>
</file>