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8" r:id="rId3"/>
    <p:sldId id="257" r:id="rId4"/>
    <p:sldId id="259" r:id="rId5"/>
    <p:sldId id="260" r:id="rId6"/>
    <p:sldId id="262" r:id="rId7"/>
    <p:sldId id="263" r:id="rId8"/>
    <p:sldId id="261"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4" autoAdjust="0"/>
    <p:restoredTop sz="94660"/>
  </p:normalViewPr>
  <p:slideViewPr>
    <p:cSldViewPr snapToGrid="0">
      <p:cViewPr varScale="1">
        <p:scale>
          <a:sx n="94" d="100"/>
          <a:sy n="94" d="100"/>
        </p:scale>
        <p:origin x="8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1160EA64-D806-43AC-9DF2-F8C432F32B4C}" type="datetimeFigureOut">
              <a:rPr lang="en-US" dirty="0"/>
              <a:t>5/26/2021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5/26/2021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583436" y="3143250"/>
            <a:ext cx="4270248" cy="2596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4F7D4976-E339-4826-83B7-FBD03F55ECF8}" type="datetimeFigureOut">
              <a:rPr lang="en-US" dirty="0"/>
              <a:t>5/26/2021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9" name="Date Placeholder 8"/>
          <p:cNvSpPr>
            <a:spLocks noGrp="1"/>
          </p:cNvSpPr>
          <p:nvPr>
            <p:ph type="dt" sz="half" idx="10"/>
          </p:nvPr>
        </p:nvSpPr>
        <p:spPr/>
        <p:txBody>
          <a:bodyPr/>
          <a:lstStyle/>
          <a:p>
            <a:fld id="{D1BE4249-C0D0-4B06-8692-E8BB871AF643}" type="datetimeFigureOut">
              <a:rPr lang="en-US" dirty="0"/>
              <a:t>5/26/2021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5/26/2021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5/26/2021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Синдром Эмоционального выгорания</a:t>
            </a:r>
            <a:endParaRPr lang="ru-RU" dirty="0"/>
          </a:p>
        </p:txBody>
      </p:sp>
      <p:sp>
        <p:nvSpPr>
          <p:cNvPr id="3" name="Подзаголовок 2"/>
          <p:cNvSpPr>
            <a:spLocks noGrp="1"/>
          </p:cNvSpPr>
          <p:nvPr>
            <p:ph type="subTitle" idx="1"/>
          </p:nvPr>
        </p:nvSpPr>
        <p:spPr/>
        <p:txBody>
          <a:bodyPr/>
          <a:lstStyle/>
          <a:p>
            <a:r>
              <a:rPr lang="ru-RU" dirty="0" smtClean="0"/>
              <a:t>Пастухова Екатерина</a:t>
            </a:r>
            <a:endParaRPr lang="ru-RU" dirty="0"/>
          </a:p>
        </p:txBody>
      </p:sp>
    </p:spTree>
    <p:extLst>
      <p:ext uri="{BB962C8B-B14F-4D97-AF65-F5344CB8AC3E}">
        <p14:creationId xmlns:p14="http://schemas.microsoft.com/office/powerpoint/2010/main" val="2041032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18371" y="964691"/>
            <a:ext cx="7942493" cy="3384285"/>
          </a:xfrm>
        </p:spPr>
        <p:txBody>
          <a:bodyPr>
            <a:normAutofit/>
          </a:bodyPr>
          <a:lstStyle/>
          <a:p>
            <a:r>
              <a:rPr lang="ru-RU" dirty="0" smtClean="0"/>
              <a:t>Экзистенциальное правило №5</a:t>
            </a:r>
            <a:br>
              <a:rPr lang="ru-RU" dirty="0" smtClean="0"/>
            </a:br>
            <a:r>
              <a:rPr lang="ru-RU" dirty="0" smtClean="0"/>
              <a:t>Стресс</a:t>
            </a:r>
            <a:endParaRPr lang="ru-RU" dirty="0"/>
          </a:p>
        </p:txBody>
      </p:sp>
      <p:sp>
        <p:nvSpPr>
          <p:cNvPr id="3" name="TextBox 2"/>
          <p:cNvSpPr txBox="1"/>
          <p:nvPr/>
        </p:nvSpPr>
        <p:spPr>
          <a:xfrm>
            <a:off x="2509024" y="3001899"/>
            <a:ext cx="7549375" cy="1477328"/>
          </a:xfrm>
          <a:prstGeom prst="rect">
            <a:avLst/>
          </a:prstGeom>
          <a:noFill/>
        </p:spPr>
        <p:txBody>
          <a:bodyPr wrap="square" rtlCol="0">
            <a:spAutoFit/>
          </a:bodyPr>
          <a:lstStyle/>
          <a:p>
            <a:r>
              <a:rPr lang="ru-RU" dirty="0" smtClean="0"/>
              <a:t>Стресс </a:t>
            </a:r>
            <a:r>
              <a:rPr lang="ru-RU" dirty="0"/>
              <a:t>п</a:t>
            </a:r>
            <a:r>
              <a:rPr lang="ru-RU" dirty="0" smtClean="0"/>
              <a:t>роисходит </a:t>
            </a:r>
            <a:r>
              <a:rPr lang="ru-RU" dirty="0"/>
              <a:t>тогда, когда мы делаем вещи без внутреннего согласия. </a:t>
            </a:r>
            <a:endParaRPr lang="ru-RU" dirty="0" smtClean="0"/>
          </a:p>
          <a:p>
            <a:r>
              <a:rPr lang="ru-RU" dirty="0" smtClean="0"/>
              <a:t>Резонанса </a:t>
            </a:r>
            <a:r>
              <a:rPr lang="ru-RU" dirty="0"/>
              <a:t>нет к тому</a:t>
            </a:r>
            <a:r>
              <a:rPr lang="ru-RU" dirty="0" smtClean="0"/>
              <a:t>, что </a:t>
            </a:r>
            <a:r>
              <a:rPr lang="ru-RU" dirty="0"/>
              <a:t>мы делаем. Тогда мы живём нашу жизнь без самих себя.</a:t>
            </a:r>
          </a:p>
          <a:p>
            <a:endParaRPr lang="ru-RU" dirty="0"/>
          </a:p>
        </p:txBody>
      </p:sp>
    </p:spTree>
    <p:extLst>
      <p:ext uri="{BB962C8B-B14F-4D97-AF65-F5344CB8AC3E}">
        <p14:creationId xmlns:p14="http://schemas.microsoft.com/office/powerpoint/2010/main" val="2425869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5515" y="1555707"/>
            <a:ext cx="8697059" cy="4410196"/>
          </a:xfrm>
        </p:spPr>
        <p:txBody>
          <a:bodyPr>
            <a:normAutofit/>
          </a:bodyPr>
          <a:lstStyle/>
          <a:p>
            <a:r>
              <a:rPr lang="ru-RU" dirty="0"/>
              <a:t>Жить целостно. </a:t>
            </a:r>
            <a:br>
              <a:rPr lang="ru-RU" dirty="0"/>
            </a:br>
            <a:r>
              <a:rPr lang="ru-RU" dirty="0"/>
              <a:t>Не только на уровне полезности, функциональности, но и сделать себя присутствующим себя в своей собственной жизни.</a:t>
            </a:r>
            <a:br>
              <a:rPr lang="ru-RU" dirty="0"/>
            </a:br>
            <a:endParaRPr lang="ru-RU" dirty="0"/>
          </a:p>
        </p:txBody>
      </p:sp>
    </p:spTree>
    <p:extLst>
      <p:ext uri="{BB962C8B-B14F-4D97-AF65-F5344CB8AC3E}">
        <p14:creationId xmlns:p14="http://schemas.microsoft.com/office/powerpoint/2010/main" val="520661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Синдром эмоционального выгорания</a:t>
            </a:r>
            <a:endParaRPr lang="ru-RU" dirty="0"/>
          </a:p>
        </p:txBody>
      </p:sp>
      <p:sp>
        <p:nvSpPr>
          <p:cNvPr id="6" name="Rectangle 2"/>
          <p:cNvSpPr>
            <a:spLocks noGrp="1" noChangeArrowheads="1"/>
          </p:cNvSpPr>
          <p:nvPr>
            <p:ph idx="1"/>
          </p:nvPr>
        </p:nvSpPr>
        <p:spPr bwMode="auto">
          <a:xfrm>
            <a:off x="6545767" y="733762"/>
            <a:ext cx="5185317"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000" b="0" i="1"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«Синдром эмоционального выгорания понимается нами как проявление </a:t>
            </a:r>
            <a:r>
              <a:rPr kumimoji="0" lang="ru-RU" altLang="ru-RU" sz="2000" b="0" i="1" u="none" strike="noStrike" cap="none" normalizeH="0" baseline="0" dirty="0" err="1"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неэкзистенциальной</a:t>
            </a:r>
            <a:r>
              <a:rPr kumimoji="0" lang="ru-RU" altLang="ru-RU" sz="2000" b="0" i="1"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 установки по отношению к жизни - установки, которую человек занимает чаще всего бессознательно и ради самых благих целей. При этом игнорирование экзистенциальной действительности является настолько фундаментальным, что это приводит к </a:t>
            </a:r>
            <a:r>
              <a:rPr kumimoji="0" lang="ru-RU" altLang="ru-RU" sz="2000" b="0" i="1" u="none" strike="noStrike" cap="none" normalizeH="0" baseline="0" dirty="0" err="1"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дефицитарной</a:t>
            </a:r>
            <a:r>
              <a:rPr kumimoji="0" lang="ru-RU" altLang="ru-RU" sz="2000" b="0" i="1"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 витальной симптоматике как в соматическом, так и в психическом аспектах. Таким образом, эта симптоматика выполняет защитную функцию по предотвращению дальнейшего развития не экзистенциальной установки.» А. </a:t>
            </a:r>
            <a:r>
              <a:rPr kumimoji="0" lang="ru-RU" altLang="ru-RU" sz="2000" b="0" i="1" u="none" strike="noStrike" cap="none" normalizeH="0" baseline="0" dirty="0" err="1"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Лэнгле</a:t>
            </a:r>
            <a:endParaRPr kumimoji="0" lang="ru-RU" altLang="ru-RU"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66965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Симптомы Эмоционального Выгорания</a:t>
            </a:r>
            <a:endParaRPr lang="ru-RU" dirty="0"/>
          </a:p>
        </p:txBody>
      </p:sp>
      <p:sp>
        <p:nvSpPr>
          <p:cNvPr id="4" name="Rectangle 1"/>
          <p:cNvSpPr>
            <a:spLocks noChangeArrowheads="1"/>
          </p:cNvSpPr>
          <p:nvPr/>
        </p:nvSpPr>
        <p:spPr bwMode="auto">
          <a:xfrm>
            <a:off x="1712448" y="2493828"/>
            <a:ext cx="8631044"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Истощение охватывает проявления всех трёх измерений человеческого бытия, как их описывал В. </a:t>
            </a:r>
            <a:r>
              <a:rPr kumimoji="0" lang="ru-RU" altLang="ru-RU" sz="2000" b="0" i="0" u="none" strike="noStrike" cap="none" normalizeH="0" baseline="0" dirty="0" err="1"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Франкл</a:t>
            </a: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 (1991) в своей </a:t>
            </a:r>
            <a:r>
              <a:rPr kumimoji="0" lang="ru-RU" altLang="ru-RU" sz="2000" b="0" i="0" u="none" strike="noStrike" cap="none" normalizeH="0" baseline="0" dirty="0" err="1"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димензиональной</a:t>
            </a: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 антропологической модели:</a:t>
            </a:r>
            <a:endParaRPr kumimoji="0" lang="ru-RU" altLang="ru-RU" sz="2000" b="0" i="0" u="none" strike="noStrike" cap="none" normalizeH="0" baseline="0" dirty="0" smtClean="0">
              <a:ln>
                <a:noFill/>
              </a:ln>
              <a:solidFill>
                <a:schemeClr val="tx1"/>
              </a:solidFill>
              <a:effectLst/>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000" b="0" i="0" u="none" strike="noStrike" cap="none" normalizeH="0" baseline="0" dirty="0" smtClean="0">
                <a:ln>
                  <a:noFill/>
                </a:ln>
                <a:solidFill>
                  <a:srgbClr val="656565"/>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ru-RU" altLang="ru-RU" sz="2000" b="1"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соматическое измерение: </a:t>
            </a: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телесная</a:t>
            </a:r>
            <a:r>
              <a:rPr kumimoji="0" lang="ru-RU" altLang="ru-RU" sz="2000" b="0" i="0" u="none" strike="noStrike" cap="none" normalizeH="0" baseline="0" dirty="0" smtClean="0">
                <a:ln>
                  <a:noFill/>
                </a:ln>
                <a:solidFill>
                  <a:srgbClr val="656565"/>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ru-RU" altLang="ru-RU" sz="2000" b="0" i="1"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слабость</a:t>
            </a: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 функциональные расстройства, (например, бессонница) вплоть до снижения иммунитета к </a:t>
            </a:r>
            <a:r>
              <a:rPr kumimoji="0" lang="ru-RU" altLang="ru-RU" sz="2000" b="0" i="0" u="none" strike="noStrike" cap="none" normalizeH="0" baseline="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болезням;</a:t>
            </a:r>
          </a:p>
          <a:p>
            <a:pPr marR="0" lvl="0" algn="just" defTabSz="914400" rtl="0" eaLnBrk="0" fontAlgn="base" latinLnBrk="0" hangingPunct="0">
              <a:lnSpc>
                <a:spcPct val="100000"/>
              </a:lnSpc>
              <a:spcBef>
                <a:spcPct val="0"/>
              </a:spcBef>
              <a:spcAft>
                <a:spcPct val="0"/>
              </a:spcAft>
              <a:buClrTx/>
              <a:buSzTx/>
              <a:tabLst/>
            </a:pPr>
            <a:endParaRPr kumimoji="0" lang="ru-RU" altLang="ru-RU" sz="2000" b="0" i="0" u="none" strike="noStrike" cap="none" normalizeH="0" baseline="0" dirty="0" smtClean="0">
              <a:ln>
                <a:noFill/>
              </a:ln>
              <a:solidFill>
                <a:schemeClr val="tx1"/>
              </a:solidFill>
              <a:effectLst/>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000" b="0" i="0" u="none" strike="noStrike" cap="none" normalizeH="0" baseline="0" dirty="0" smtClean="0">
                <a:ln>
                  <a:noFill/>
                </a:ln>
                <a:solidFill>
                  <a:srgbClr val="656565"/>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ru-RU" altLang="ru-RU" sz="2000" b="1"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психическое измерение:</a:t>
            </a:r>
            <a:r>
              <a:rPr kumimoji="0" lang="ru-RU" altLang="ru-RU" sz="2000" b="0" i="0" u="none" strike="noStrike" cap="none" normalizeH="0" baseline="0" dirty="0" smtClean="0">
                <a:ln>
                  <a:noFill/>
                </a:ln>
                <a:solidFill>
                  <a:srgbClr val="656565"/>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ru-RU" altLang="ru-RU" sz="2000" b="0" i="1"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отсутствие желаний</a:t>
            </a: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 отсутствие радости, эмоциональное истощение, раздражительность;</a:t>
            </a:r>
          </a:p>
          <a:p>
            <a:pPr marR="0" lvl="0" algn="just" defTabSz="914400" rtl="0" eaLnBrk="0" fontAlgn="base" latinLnBrk="0" hangingPunct="0">
              <a:lnSpc>
                <a:spcPct val="100000"/>
              </a:lnSpc>
              <a:spcBef>
                <a:spcPct val="0"/>
              </a:spcBef>
              <a:spcAft>
                <a:spcPct val="0"/>
              </a:spcAft>
              <a:buClrTx/>
              <a:buSzTx/>
              <a:tabLst/>
            </a:pPr>
            <a:endParaRPr kumimoji="0" lang="ru-RU" altLang="ru-RU" sz="2000" b="0" i="0" u="none" strike="noStrike" cap="none" normalizeH="0" baseline="0" dirty="0" smtClean="0">
              <a:ln>
                <a:noFill/>
              </a:ln>
              <a:solidFill>
                <a:schemeClr val="tx1"/>
              </a:solidFill>
              <a:effectLst/>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000" b="0" i="0" u="none" strike="noStrike" cap="none" normalizeH="0" baseline="0" dirty="0" smtClean="0">
                <a:ln>
                  <a:noFill/>
                </a:ln>
                <a:solidFill>
                  <a:srgbClr val="656565"/>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ru-RU" altLang="ru-RU" sz="2000" b="1" i="0" u="none" strike="noStrike" cap="none" normalizeH="0" baseline="0" dirty="0" err="1"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ноэтическое</a:t>
            </a:r>
            <a:r>
              <a:rPr kumimoji="0" lang="ru-RU" altLang="ru-RU" sz="2000" b="1"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 измерение:</a:t>
            </a:r>
            <a:r>
              <a:rPr kumimoji="0" lang="ru-RU" altLang="ru-RU" sz="2000" b="0" i="0" u="none" strike="noStrike" cap="none" normalizeH="0" baseline="0" dirty="0" smtClean="0">
                <a:ln>
                  <a:noFill/>
                </a:ln>
                <a:solidFill>
                  <a:srgbClr val="656565"/>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ru-RU" altLang="ru-RU" sz="2000" b="0" i="1"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уход</a:t>
            </a:r>
            <a:r>
              <a:rPr kumimoji="0" lang="ru-RU" altLang="ru-RU" sz="2000" b="0" i="1" u="none" strike="noStrike" cap="none" normalizeH="0" baseline="0" dirty="0" smtClean="0">
                <a:ln>
                  <a:noFill/>
                </a:ln>
                <a:solidFill>
                  <a:srgbClr val="656565"/>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cs typeface="Times New Roman" panose="02020603050405020304" pitchFamily="18" charset="0"/>
              </a:rPr>
              <a:t>от требований ситуации и уход из отношений, обесценивающие установки по отношению к себе и к миру.</a:t>
            </a:r>
            <a:endParaRPr kumimoji="0" lang="ru-RU" altLang="ru-RU"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15575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47723" y="2698595"/>
            <a:ext cx="2055203" cy="95459832"/>
          </a:xfrm>
          <a:prstGeom prst="rect">
            <a:avLst/>
          </a:prstGeom>
          <a:noFill/>
        </p:spPr>
        <p:txBody>
          <a:bodyPr wrap="square" rtlCol="0">
            <a:spAutoFit/>
          </a:bodyPr>
          <a:lstStyle/>
          <a:p>
            <a:endParaRPr lang="ru-RU" dirty="0"/>
          </a:p>
        </p:txBody>
      </p:sp>
      <p:sp>
        <p:nvSpPr>
          <p:cNvPr id="8" name="Rectangle 1"/>
          <p:cNvSpPr>
            <a:spLocks noGrp="1" noChangeArrowheads="1"/>
          </p:cNvSpPr>
          <p:nvPr>
            <p:ph type="title"/>
          </p:nvPr>
        </p:nvSpPr>
        <p:spPr bwMode="auto">
          <a:xfrm>
            <a:off x="2387254" y="672060"/>
            <a:ext cx="7729728"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000" b="1"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rPr>
              <a:t>Синдром выгорания </a:t>
            </a: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rPr>
              <a:t>– это результат того, что человек в деятельности в течение длительного времени не проживает ценностей. </a:t>
            </a:r>
            <a:b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rPr>
            </a:br>
            <a:r>
              <a:rPr lang="ru-RU" altLang="ru-RU" sz="2000" cap="none" dirty="0">
                <a:solidFill>
                  <a:srgbClr val="656565"/>
                </a:solidFill>
                <a:latin typeface="Helvetica" panose="020B0604020202020204" pitchFamily="34" charset="0"/>
                <a:ea typeface="Calibri" panose="020F0502020204030204" pitchFamily="34" charset="0"/>
              </a:rPr>
              <a:t/>
            </a:r>
            <a:br>
              <a:rPr lang="ru-RU" altLang="ru-RU" sz="2000" cap="none" dirty="0">
                <a:solidFill>
                  <a:srgbClr val="656565"/>
                </a:solidFill>
                <a:latin typeface="Helvetica" panose="020B0604020202020204" pitchFamily="34" charset="0"/>
                <a:ea typeface="Calibri" panose="020F0502020204030204" pitchFamily="34" charset="0"/>
              </a:rPr>
            </a:b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rPr>
              <a:t>Ту же мысль можно выразить другими словами: </a:t>
            </a:r>
            <a:r>
              <a:rPr kumimoji="0" lang="ru-RU" altLang="ru-RU" sz="2000" b="1" i="1"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rPr>
              <a:t>истинная </a:t>
            </a:r>
            <a:r>
              <a:rPr kumimoji="0" lang="ru-RU" altLang="ru-RU" sz="2000" b="1" i="1" u="none" strike="noStrike" cap="none" normalizeH="0" baseline="0" dirty="0" err="1" smtClean="0">
                <a:ln>
                  <a:noFill/>
                </a:ln>
                <a:solidFill>
                  <a:srgbClr val="656565"/>
                </a:solidFill>
                <a:effectLst/>
                <a:latin typeface="Helvetica" panose="020B0604020202020204" pitchFamily="34" charset="0"/>
                <a:ea typeface="Calibri" panose="020F0502020204030204" pitchFamily="34" charset="0"/>
              </a:rPr>
              <a:t>исполненность</a:t>
            </a:r>
            <a:r>
              <a:rPr kumimoji="0" lang="ru-RU" altLang="ru-RU" sz="2000" b="1" i="1"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rPr>
              <a:t> в работе – лучшая защита от синдрома выгорания.</a:t>
            </a: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rPr>
              <a:t> </a:t>
            </a:r>
            <a:b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rPr>
            </a:br>
            <a:r>
              <a:rPr lang="ru-RU" altLang="ru-RU" sz="2000" cap="none" dirty="0">
                <a:solidFill>
                  <a:srgbClr val="656565"/>
                </a:solidFill>
                <a:latin typeface="Helvetica" panose="020B0604020202020204" pitchFamily="34" charset="0"/>
                <a:ea typeface="Calibri" panose="020F0502020204030204" pitchFamily="34" charset="0"/>
              </a:rPr>
              <a:t/>
            </a:r>
            <a:br>
              <a:rPr lang="ru-RU" altLang="ru-RU" sz="2000" cap="none" dirty="0">
                <a:solidFill>
                  <a:srgbClr val="656565"/>
                </a:solidFill>
                <a:latin typeface="Helvetica" panose="020B0604020202020204" pitchFamily="34" charset="0"/>
                <a:ea typeface="Calibri" panose="020F0502020204030204" pitchFamily="34" charset="0"/>
              </a:rPr>
            </a:b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rPr>
              <a:t>До тех пор, пока кто-то с радостью и интересом работает над чем-то и может это переживать, он не подвергается опасности выгореть. Он будет идти по пути наполненной смыслом </a:t>
            </a:r>
            <a:r>
              <a:rPr kumimoji="0" lang="ru-RU" altLang="ru-RU" sz="2000" b="0" i="0" u="none" strike="noStrike" cap="none" normalizeH="0" baseline="0" dirty="0" err="1" smtClean="0">
                <a:ln>
                  <a:noFill/>
                </a:ln>
                <a:solidFill>
                  <a:srgbClr val="656565"/>
                </a:solidFill>
                <a:effectLst/>
                <a:latin typeface="Helvetica" panose="020B0604020202020204" pitchFamily="34" charset="0"/>
                <a:ea typeface="Calibri" panose="020F0502020204030204" pitchFamily="34" charset="0"/>
              </a:rPr>
              <a:t>экзистенции</a:t>
            </a: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rPr>
              <a:t>, которая будет одаривать его чувством </a:t>
            </a:r>
            <a:r>
              <a:rPr kumimoji="0" lang="ru-RU" altLang="ru-RU" sz="2000" b="0" i="0" u="none" strike="noStrike" cap="none" normalizeH="0" baseline="0" dirty="0" err="1" smtClean="0">
                <a:ln>
                  <a:noFill/>
                </a:ln>
                <a:solidFill>
                  <a:srgbClr val="656565"/>
                </a:solidFill>
                <a:effectLst/>
                <a:latin typeface="Helvetica" panose="020B0604020202020204" pitchFamily="34" charset="0"/>
                <a:ea typeface="Calibri" panose="020F0502020204030204" pitchFamily="34" charset="0"/>
              </a:rPr>
              <a:t>исполненности</a:t>
            </a:r>
            <a:r>
              <a:rPr kumimoji="0" lang="ru-RU" altLang="ru-RU" sz="2000" b="0" i="0" u="none" strike="noStrike" cap="none" normalizeH="0" baseline="0" dirty="0" smtClean="0">
                <a:ln>
                  <a:noFill/>
                </a:ln>
                <a:solidFill>
                  <a:srgbClr val="656565"/>
                </a:solidFill>
                <a:effectLst/>
                <a:latin typeface="Helvetica" panose="020B0604020202020204" pitchFamily="34" charset="0"/>
                <a:ea typeface="Calibri" panose="020F0502020204030204" pitchFamily="34" charset="0"/>
              </a:rPr>
              <a:t>. Конечно же, следует отличать это чувство от идеализма, сопровождающегося восторженным энтузиазмом, от надежд на счастье и успех, от всех сильных чувств, не имеющих отношение к реальной жизни.</a:t>
            </a:r>
            <a:r>
              <a:rPr kumimoji="0" lang="ru-RU" altLang="ru-RU" sz="2000" b="0" i="0" u="none" strike="noStrike" cap="none" normalizeH="0" baseline="0" dirty="0" smtClean="0">
                <a:ln>
                  <a:noFill/>
                </a:ln>
                <a:solidFill>
                  <a:schemeClr val="tx1"/>
                </a:solidFill>
                <a:effectLst/>
              </a:rPr>
              <a:t> </a:t>
            </a:r>
            <a:endParaRPr kumimoji="0" lang="ru-RU" altLang="ru-RU"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68792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Фройденбергер</a:t>
            </a:r>
            <a:r>
              <a:rPr lang="ru-RU" dirty="0"/>
              <a:t> </a:t>
            </a:r>
            <a:r>
              <a:rPr lang="ru-RU" dirty="0" smtClean="0"/>
              <a:t>12 стадий выгорания</a:t>
            </a:r>
            <a:endParaRPr lang="ru-RU" dirty="0"/>
          </a:p>
        </p:txBody>
      </p:sp>
      <p:sp>
        <p:nvSpPr>
          <p:cNvPr id="3" name="TextBox 2"/>
          <p:cNvSpPr txBox="1"/>
          <p:nvPr/>
        </p:nvSpPr>
        <p:spPr>
          <a:xfrm>
            <a:off x="323385" y="2286000"/>
            <a:ext cx="11229277" cy="4031873"/>
          </a:xfrm>
          <a:prstGeom prst="rect">
            <a:avLst/>
          </a:prstGeom>
          <a:noFill/>
        </p:spPr>
        <p:txBody>
          <a:bodyPr wrap="square" rtlCol="0">
            <a:spAutoFit/>
          </a:bodyPr>
          <a:lstStyle/>
          <a:p>
            <a:pPr lvl="0"/>
            <a:r>
              <a:rPr lang="ru-RU" sz="1600" b="1" dirty="0"/>
              <a:t>Увлеченность идеей</a:t>
            </a:r>
            <a:r>
              <a:rPr lang="ru-RU" sz="1600" dirty="0"/>
              <a:t/>
            </a:r>
            <a:br>
              <a:rPr lang="ru-RU" sz="1600" dirty="0"/>
            </a:br>
            <a:r>
              <a:rPr lang="ru-RU" sz="1600" dirty="0"/>
              <a:t>Вы безуспешно пытаетесь что-то себе доказать, и это истощает ваши силы.</a:t>
            </a:r>
            <a:br>
              <a:rPr lang="ru-RU" sz="1600" dirty="0"/>
            </a:br>
            <a:r>
              <a:rPr lang="ru-RU" sz="1600" i="1" dirty="0"/>
              <a:t>Что делать</a:t>
            </a:r>
            <a:r>
              <a:rPr lang="ru-RU" sz="1600" dirty="0"/>
              <a:t>: определитесь, что мотивирует вас в жизни. Концентрируйтесь не на результате, а на процессе.</a:t>
            </a:r>
            <a:br>
              <a:rPr lang="ru-RU" sz="1600" dirty="0"/>
            </a:br>
            <a:r>
              <a:rPr lang="ru-RU" sz="1600" dirty="0"/>
              <a:t> </a:t>
            </a:r>
          </a:p>
          <a:p>
            <a:pPr lvl="0"/>
            <a:r>
              <a:rPr lang="ru-RU" sz="1600" b="1" dirty="0"/>
              <a:t>Работающие маньяки</a:t>
            </a:r>
            <a:r>
              <a:rPr lang="ru-RU" sz="1600" dirty="0"/>
              <a:t/>
            </a:r>
            <a:br>
              <a:rPr lang="ru-RU" sz="1600" dirty="0"/>
            </a:br>
            <a:r>
              <a:rPr lang="ru-RU" sz="1600" dirty="0"/>
              <a:t>Вы готовы работать на износ и выбираете подход «сделай или умри».</a:t>
            </a:r>
            <a:br>
              <a:rPr lang="ru-RU" sz="1600" dirty="0"/>
            </a:br>
            <a:r>
              <a:rPr lang="ru-RU" sz="1600" i="1" dirty="0"/>
              <a:t>Что делать</a:t>
            </a:r>
            <a:r>
              <a:rPr lang="ru-RU" sz="1600" dirty="0"/>
              <a:t>: оцените ваше состояние по шкале от 1 до 10. Если «доработались» до 7–8 баллов, займитесь чем угодно, кроме работы. Если вы не позаботитесь о себе, пострадает и ваше дело.</a:t>
            </a:r>
            <a:br>
              <a:rPr lang="ru-RU" sz="1600" dirty="0"/>
            </a:br>
            <a:r>
              <a:rPr lang="ru-RU" sz="1600" dirty="0"/>
              <a:t> </a:t>
            </a:r>
          </a:p>
          <a:p>
            <a:pPr lvl="0"/>
            <a:r>
              <a:rPr lang="ru-RU" sz="1600" b="1" dirty="0"/>
              <a:t>Игнорирование собственных потребностей</a:t>
            </a:r>
            <a:r>
              <a:rPr lang="ru-RU" sz="1600" dirty="0"/>
              <a:t/>
            </a:r>
            <a:br>
              <a:rPr lang="ru-RU" sz="1600" dirty="0"/>
            </a:br>
            <a:r>
              <a:rPr lang="ru-RU" sz="1600" dirty="0"/>
              <a:t>Довольно опасная стадия, когда человек готов терпеть физическую боль и не обращает внимания на сигналы истощенного организма.</a:t>
            </a:r>
            <a:br>
              <a:rPr lang="ru-RU" sz="1600" dirty="0"/>
            </a:br>
            <a:r>
              <a:rPr lang="ru-RU" sz="1600" i="1" dirty="0"/>
              <a:t>Что делать</a:t>
            </a:r>
            <a:r>
              <a:rPr lang="ru-RU" sz="1600" dirty="0"/>
              <a:t>: оцените свое состояние от 1 до 10, спросив себя: «Получаю ли я от жизни удовольствие?» Посетите уроки танца или рисования. Спустя пару месяцев попробуйте снова поставить оценку своей способности получать от жизни удовольствие.</a:t>
            </a:r>
            <a:br>
              <a:rPr lang="ru-RU" sz="1600" dirty="0"/>
            </a:br>
            <a:r>
              <a:rPr lang="ru-RU" sz="1600" dirty="0"/>
              <a:t> </a:t>
            </a:r>
            <a:endParaRPr lang="ru-RU" dirty="0"/>
          </a:p>
        </p:txBody>
      </p:sp>
    </p:spTree>
    <p:extLst>
      <p:ext uri="{BB962C8B-B14F-4D97-AF65-F5344CB8AC3E}">
        <p14:creationId xmlns:p14="http://schemas.microsoft.com/office/powerpoint/2010/main" val="3122804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117" y="624468"/>
            <a:ext cx="16068010" cy="6001643"/>
          </a:xfrm>
          <a:prstGeom prst="rect">
            <a:avLst/>
          </a:prstGeom>
          <a:noFill/>
        </p:spPr>
        <p:txBody>
          <a:bodyPr wrap="square" rtlCol="0">
            <a:spAutoFit/>
          </a:bodyPr>
          <a:lstStyle/>
          <a:p>
            <a:pPr lvl="0"/>
            <a:r>
              <a:rPr lang="ru-RU" sz="1600" b="1" dirty="0"/>
              <a:t>Состояние апатии</a:t>
            </a:r>
            <a:r>
              <a:rPr lang="ru-RU" sz="1600" dirty="0"/>
              <a:t/>
            </a:r>
            <a:br>
              <a:rPr lang="ru-RU" sz="1600" dirty="0"/>
            </a:br>
            <a:r>
              <a:rPr lang="ru-RU" sz="1600" dirty="0"/>
              <a:t>Все валится из рук, и вы ищете виновника сложившейся ситуации.</a:t>
            </a:r>
            <a:br>
              <a:rPr lang="ru-RU" sz="1600" dirty="0"/>
            </a:br>
            <a:r>
              <a:rPr lang="ru-RU" sz="1600" i="1" dirty="0"/>
              <a:t>Что делать</a:t>
            </a:r>
            <a:r>
              <a:rPr lang="ru-RU" sz="1600" dirty="0"/>
              <a:t>: возможно, вам следует уехать из города на уик-энд, взять небольшой отпуск и побыть наедине с собой.</a:t>
            </a:r>
            <a:br>
              <a:rPr lang="ru-RU" sz="1600" dirty="0"/>
            </a:br>
            <a:r>
              <a:rPr lang="ru-RU" sz="1600" dirty="0"/>
              <a:t> </a:t>
            </a:r>
          </a:p>
          <a:p>
            <a:pPr lvl="0"/>
            <a:r>
              <a:rPr lang="ru-RU" sz="1600" b="1" dirty="0"/>
              <a:t>Смерть ценностей</a:t>
            </a:r>
            <a:r>
              <a:rPr lang="ru-RU" sz="1600" dirty="0"/>
              <a:t/>
            </a:r>
            <a:br>
              <a:rPr lang="ru-RU" sz="1600" dirty="0"/>
            </a:br>
            <a:r>
              <a:rPr lang="ru-RU" sz="1600" dirty="0"/>
              <a:t>Вы каждую лишнюю минуту посвящаете работе, и она поглощает всю вашу жизнь.</a:t>
            </a:r>
            <a:br>
              <a:rPr lang="ru-RU" sz="1600" dirty="0"/>
            </a:br>
            <a:r>
              <a:rPr lang="ru-RU" sz="1600" i="1" dirty="0"/>
              <a:t>Что делать</a:t>
            </a:r>
            <a:r>
              <a:rPr lang="ru-RU" sz="1600" dirty="0"/>
              <a:t>: что доставляло вам радость в детстве? Посещение кинотеатра? Игра в бильярд</a:t>
            </a:r>
            <a:r>
              <a:rPr lang="ru-RU" sz="1600" dirty="0" smtClean="0"/>
              <a:t>?</a:t>
            </a:r>
          </a:p>
          <a:p>
            <a:pPr lvl="0"/>
            <a:r>
              <a:rPr lang="ru-RU" sz="1600" dirty="0" smtClean="0"/>
              <a:t>Пообещайте </a:t>
            </a:r>
            <a:r>
              <a:rPr lang="ru-RU" sz="1600" dirty="0"/>
              <a:t>себе провести хоть раз время так, как это было в школьные годы.</a:t>
            </a:r>
            <a:br>
              <a:rPr lang="ru-RU" sz="1600" dirty="0"/>
            </a:br>
            <a:r>
              <a:rPr lang="ru-RU" sz="1600" dirty="0"/>
              <a:t> </a:t>
            </a:r>
          </a:p>
          <a:p>
            <a:pPr lvl="0"/>
            <a:r>
              <a:rPr lang="ru-RU" sz="1600" b="1" dirty="0"/>
              <a:t>Фрустрация, агрессия и цинизм</a:t>
            </a:r>
            <a:r>
              <a:rPr lang="ru-RU" sz="1600" dirty="0"/>
              <a:t/>
            </a:r>
            <a:br>
              <a:rPr lang="ru-RU" sz="1600" dirty="0"/>
            </a:br>
            <a:r>
              <a:rPr lang="ru-RU" sz="1600" dirty="0"/>
              <a:t>Появляется неконтролируемая раздражительность и вечное недовольство окружающими.</a:t>
            </a:r>
            <a:br>
              <a:rPr lang="ru-RU" sz="1600" dirty="0"/>
            </a:br>
            <a:r>
              <a:rPr lang="ru-RU" sz="1600" i="1" dirty="0"/>
              <a:t>Что делать</a:t>
            </a:r>
            <a:r>
              <a:rPr lang="ru-RU" sz="1600" dirty="0"/>
              <a:t>: используйте энергию рациональнее. Определите три ситуации, на которые понапрасну тратите силы, </a:t>
            </a:r>
            <a:endParaRPr lang="ru-RU" sz="1600" dirty="0" smtClean="0"/>
          </a:p>
          <a:p>
            <a:pPr lvl="0"/>
            <a:r>
              <a:rPr lang="ru-RU" sz="1600" dirty="0" smtClean="0"/>
              <a:t>и </a:t>
            </a:r>
            <a:r>
              <a:rPr lang="ru-RU" sz="1600" dirty="0"/>
              <a:t>придумайте три способа использовать ваше время эффективнее.</a:t>
            </a:r>
            <a:br>
              <a:rPr lang="ru-RU" sz="1600" dirty="0"/>
            </a:br>
            <a:r>
              <a:rPr lang="ru-RU" sz="1600" dirty="0"/>
              <a:t> </a:t>
            </a:r>
          </a:p>
          <a:p>
            <a:pPr lvl="0"/>
            <a:r>
              <a:rPr lang="ru-RU" sz="1600" b="1" dirty="0"/>
              <a:t>Эмоциональное истощение и нежелание выполнять свои обязательства</a:t>
            </a:r>
            <a:r>
              <a:rPr lang="ru-RU" sz="1600" dirty="0"/>
              <a:t/>
            </a:r>
            <a:br>
              <a:rPr lang="ru-RU" sz="1600" dirty="0"/>
            </a:br>
            <a:r>
              <a:rPr lang="ru-RU" sz="1600" dirty="0"/>
              <a:t>В таком состоянии вы намеренно изолируете себя от всех и начинаете прогуливать работу.</a:t>
            </a:r>
            <a:br>
              <a:rPr lang="ru-RU" sz="1600" dirty="0"/>
            </a:br>
            <a:r>
              <a:rPr lang="ru-RU" sz="1600" i="1" dirty="0"/>
              <a:t>Что делать</a:t>
            </a:r>
            <a:r>
              <a:rPr lang="ru-RU" sz="1600" dirty="0"/>
              <a:t>: расскажите о своем состоянии близкому человеку, другу, мужу или жене, вашему психотерапевту, </a:t>
            </a:r>
            <a:endParaRPr lang="ru-RU" sz="1600" dirty="0" smtClean="0"/>
          </a:p>
          <a:p>
            <a:pPr lvl="0"/>
            <a:r>
              <a:rPr lang="ru-RU" sz="1600" dirty="0" smtClean="0"/>
              <a:t>главное </a:t>
            </a:r>
            <a:r>
              <a:rPr lang="ru-RU" sz="1600" dirty="0"/>
              <a:t>— не отгораживайте себя от общества.</a:t>
            </a:r>
            <a:br>
              <a:rPr lang="ru-RU" sz="1600" dirty="0"/>
            </a:br>
            <a:r>
              <a:rPr lang="ru-RU" sz="1600" dirty="0"/>
              <a:t> </a:t>
            </a:r>
          </a:p>
          <a:p>
            <a:r>
              <a:rPr lang="ru-RU" sz="1600" b="1" dirty="0"/>
              <a:t>«В кого я превращаюсь?»</a:t>
            </a:r>
            <a:r>
              <a:rPr lang="ru-RU" sz="1600" dirty="0"/>
              <a:t/>
            </a:r>
            <a:br>
              <a:rPr lang="ru-RU" sz="1600" dirty="0"/>
            </a:br>
            <a:r>
              <a:rPr lang="ru-RU" sz="1600" dirty="0"/>
              <a:t>Окружающие люди пытаются достучаться до вас, но вы не способны воспринимать их заботу и не признаете своей вины за ситуацию, </a:t>
            </a:r>
            <a:endParaRPr lang="ru-RU" sz="1600" dirty="0" smtClean="0"/>
          </a:p>
          <a:p>
            <a:r>
              <a:rPr lang="ru-RU" sz="1600" dirty="0" smtClean="0"/>
              <a:t>в </a:t>
            </a:r>
            <a:r>
              <a:rPr lang="ru-RU" sz="1600" dirty="0"/>
              <a:t>которой оказались.</a:t>
            </a:r>
            <a:br>
              <a:rPr lang="ru-RU" sz="1600" dirty="0"/>
            </a:br>
            <a:r>
              <a:rPr lang="ru-RU" sz="1600" i="1" dirty="0"/>
              <a:t>Что делать</a:t>
            </a:r>
            <a:r>
              <a:rPr lang="ru-RU" sz="1600" dirty="0"/>
              <a:t>: избавьтесь от того, что причиняет вам дискомфорт</a:t>
            </a:r>
            <a:r>
              <a:rPr lang="ru-RU" sz="1600" dirty="0"/>
              <a:t>. Откажитесь от дополнительной работы, пусть даже вы потеряете часть заработка. Наградой будут свободное время и отсутствие нервотрепки. </a:t>
            </a:r>
          </a:p>
        </p:txBody>
      </p:sp>
    </p:spTree>
    <p:extLst>
      <p:ext uri="{BB962C8B-B14F-4D97-AF65-F5344CB8AC3E}">
        <p14:creationId xmlns:p14="http://schemas.microsoft.com/office/powerpoint/2010/main" val="1786809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931" y="591015"/>
            <a:ext cx="23373854" cy="5786199"/>
          </a:xfrm>
          <a:prstGeom prst="rect">
            <a:avLst/>
          </a:prstGeom>
          <a:noFill/>
        </p:spPr>
        <p:txBody>
          <a:bodyPr wrap="square" rtlCol="0">
            <a:spAutoFit/>
          </a:bodyPr>
          <a:lstStyle/>
          <a:p>
            <a:pPr lvl="0"/>
            <a:r>
              <a:rPr lang="ru-RU" sz="1600" b="1" dirty="0"/>
              <a:t>«Оставьте меня в покое!»</a:t>
            </a:r>
            <a:r>
              <a:rPr lang="ru-RU" sz="1600" dirty="0"/>
              <a:t/>
            </a:r>
            <a:br>
              <a:rPr lang="ru-RU" sz="1600" dirty="0"/>
            </a:br>
            <a:r>
              <a:rPr lang="ru-RU" sz="1600" dirty="0"/>
              <a:t>Эту стадию называют деперсонализацией, когда человек теряет веру в себя и считает, </a:t>
            </a:r>
            <a:endParaRPr lang="ru-RU" sz="1600" dirty="0" smtClean="0"/>
          </a:p>
          <a:p>
            <a:pPr lvl="0"/>
            <a:r>
              <a:rPr lang="ru-RU" sz="1600" dirty="0" smtClean="0"/>
              <a:t>что </a:t>
            </a:r>
            <a:r>
              <a:rPr lang="ru-RU" sz="1600" dirty="0"/>
              <a:t>не может изменить свою жизнь.</a:t>
            </a:r>
            <a:br>
              <a:rPr lang="ru-RU" sz="1600" dirty="0"/>
            </a:br>
            <a:r>
              <a:rPr lang="ru-RU" sz="1600" i="1" dirty="0"/>
              <a:t>Что делать</a:t>
            </a:r>
            <a:r>
              <a:rPr lang="ru-RU" sz="1600" dirty="0"/>
              <a:t>: Научитесь жалеть себя и проявите такие же чувства по отношению к окружающим вас людям</a:t>
            </a:r>
            <a:r>
              <a:rPr lang="ru-RU" sz="1600" dirty="0" smtClean="0"/>
              <a:t>,</a:t>
            </a:r>
          </a:p>
          <a:p>
            <a:pPr lvl="0"/>
            <a:r>
              <a:rPr lang="ru-RU" sz="1600" dirty="0" smtClean="0"/>
              <a:t> </a:t>
            </a:r>
            <a:r>
              <a:rPr lang="ru-RU" sz="1600" dirty="0"/>
              <a:t>близким, незнакомым и даже врагам.</a:t>
            </a:r>
            <a:br>
              <a:rPr lang="ru-RU" sz="1600" dirty="0"/>
            </a:br>
            <a:r>
              <a:rPr lang="ru-RU" sz="1600" dirty="0"/>
              <a:t> </a:t>
            </a:r>
          </a:p>
          <a:p>
            <a:pPr lvl="0"/>
            <a:r>
              <a:rPr lang="ru-RU" sz="1600" b="1" dirty="0"/>
              <a:t>Внутренняя опустошенность</a:t>
            </a:r>
            <a:r>
              <a:rPr lang="ru-RU" sz="1600" dirty="0"/>
              <a:t/>
            </a:r>
            <a:br>
              <a:rPr lang="ru-RU" sz="1600" dirty="0"/>
            </a:br>
            <a:r>
              <a:rPr lang="ru-RU" sz="1600" dirty="0"/>
              <a:t>На этом этапе человек отказывается от своих надежд и своей мечты, все, что он когда-то любил, </a:t>
            </a:r>
            <a:endParaRPr lang="ru-RU" sz="1600" dirty="0" smtClean="0"/>
          </a:p>
          <a:p>
            <a:pPr lvl="0"/>
            <a:r>
              <a:rPr lang="ru-RU" sz="1600" dirty="0" smtClean="0"/>
              <a:t>становится </a:t>
            </a:r>
            <a:r>
              <a:rPr lang="ru-RU" sz="1600" dirty="0"/>
              <a:t>ненужным и неинтересным.</a:t>
            </a:r>
            <a:br>
              <a:rPr lang="ru-RU" sz="1600" dirty="0"/>
            </a:br>
            <a:r>
              <a:rPr lang="ru-RU" sz="1600" i="1" dirty="0"/>
              <a:t>Что делать</a:t>
            </a:r>
            <a:r>
              <a:rPr lang="ru-RU" sz="1600" dirty="0"/>
              <a:t>: начните с простого — со своего питания. Побалуйте себя каким-нибудь неожиданным блюдом, </a:t>
            </a:r>
            <a:endParaRPr lang="ru-RU" sz="1600" dirty="0" smtClean="0"/>
          </a:p>
          <a:p>
            <a:pPr lvl="0"/>
            <a:r>
              <a:rPr lang="ru-RU" sz="1600" dirty="0" smtClean="0"/>
              <a:t>пробуйте </a:t>
            </a:r>
            <a:r>
              <a:rPr lang="ru-RU" sz="1600" dirty="0"/>
              <a:t>что-то новое хотя бы раз в неделю. Это вернет вам вкус к жизни.</a:t>
            </a:r>
            <a:br>
              <a:rPr lang="ru-RU" sz="1600" dirty="0"/>
            </a:br>
            <a:r>
              <a:rPr lang="ru-RU" sz="1600" dirty="0"/>
              <a:t> </a:t>
            </a:r>
          </a:p>
          <a:p>
            <a:pPr lvl="0"/>
            <a:r>
              <a:rPr lang="ru-RU" sz="1600" b="1" dirty="0"/>
              <a:t>Кому какое дело</a:t>
            </a:r>
            <a:r>
              <a:rPr lang="ru-RU" sz="1600" dirty="0"/>
              <a:t/>
            </a:r>
            <a:br>
              <a:rPr lang="ru-RU" sz="1600" dirty="0"/>
            </a:br>
            <a:r>
              <a:rPr lang="ru-RU" sz="1600" dirty="0"/>
              <a:t>Стадия депрессии, сопровождающаяся физическим и психическим истощением.</a:t>
            </a:r>
            <a:br>
              <a:rPr lang="ru-RU" sz="1600" dirty="0"/>
            </a:br>
            <a:r>
              <a:rPr lang="ru-RU" sz="1600" i="1" dirty="0"/>
              <a:t>Что делать</a:t>
            </a:r>
            <a:r>
              <a:rPr lang="ru-RU" sz="1600" dirty="0"/>
              <a:t>: занятия йогой и акупунктура могут помочь, но лучше найти эксперта, психолога или психотерапевта, </a:t>
            </a:r>
            <a:endParaRPr lang="ru-RU" sz="1600" dirty="0" smtClean="0"/>
          </a:p>
          <a:p>
            <a:pPr lvl="0"/>
            <a:r>
              <a:rPr lang="ru-RU" sz="1600" dirty="0" smtClean="0"/>
              <a:t>который </a:t>
            </a:r>
            <a:r>
              <a:rPr lang="ru-RU" sz="1600" dirty="0"/>
              <a:t>знает, что такое «синдром выгорания».</a:t>
            </a:r>
            <a:br>
              <a:rPr lang="ru-RU" sz="1600" dirty="0"/>
            </a:br>
            <a:r>
              <a:rPr lang="ru-RU" sz="1600" dirty="0"/>
              <a:t> </a:t>
            </a:r>
          </a:p>
          <a:p>
            <a:pPr lvl="0"/>
            <a:r>
              <a:rPr lang="ru-RU" sz="1600" b="1" dirty="0"/>
              <a:t>Физический и ментальный коллапс</a:t>
            </a:r>
            <a:r>
              <a:rPr lang="ru-RU" sz="1600" dirty="0"/>
              <a:t/>
            </a:r>
            <a:br>
              <a:rPr lang="ru-RU" sz="1600" dirty="0"/>
            </a:br>
            <a:r>
              <a:rPr lang="ru-RU" sz="1600" dirty="0"/>
              <a:t>Эта стадия грозит суицидальными наклонностями.</a:t>
            </a:r>
            <a:br>
              <a:rPr lang="ru-RU" sz="1600" dirty="0"/>
            </a:br>
            <a:r>
              <a:rPr lang="ru-RU" sz="1600" i="1" dirty="0"/>
              <a:t>Что делать</a:t>
            </a:r>
            <a:r>
              <a:rPr lang="ru-RU" sz="1600" dirty="0"/>
              <a:t>: здесь вам точно понадобится медицинская помощь. Но вы также можете составить список всего, </a:t>
            </a:r>
            <a:endParaRPr lang="ru-RU" sz="1600" dirty="0" smtClean="0"/>
          </a:p>
          <a:p>
            <a:pPr lvl="0"/>
            <a:r>
              <a:rPr lang="ru-RU" sz="1600" dirty="0" smtClean="0"/>
              <a:t>что </a:t>
            </a:r>
            <a:r>
              <a:rPr lang="ru-RU" sz="1600" dirty="0"/>
              <a:t>представляет для вас наибольшую ценность в жизни: дети, отношения с партнером и т. д. </a:t>
            </a:r>
            <a:endParaRPr lang="ru-RU" sz="1600" dirty="0" smtClean="0"/>
          </a:p>
          <a:p>
            <a:pPr lvl="0"/>
            <a:r>
              <a:rPr lang="ru-RU" sz="1600" dirty="0" smtClean="0"/>
              <a:t>Крайне </a:t>
            </a:r>
            <a:r>
              <a:rPr lang="ru-RU" sz="1600" dirty="0"/>
              <a:t>важно научиться не отказываться от этих ценностей.</a:t>
            </a:r>
          </a:p>
          <a:p>
            <a:endParaRPr lang="ru-RU" dirty="0"/>
          </a:p>
        </p:txBody>
      </p:sp>
    </p:spTree>
    <p:extLst>
      <p:ext uri="{BB962C8B-B14F-4D97-AF65-F5344CB8AC3E}">
        <p14:creationId xmlns:p14="http://schemas.microsoft.com/office/powerpoint/2010/main" val="2673050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1136" y="964691"/>
            <a:ext cx="8117196" cy="2224558"/>
          </a:xfrm>
        </p:spPr>
        <p:txBody>
          <a:bodyPr/>
          <a:lstStyle/>
          <a:p>
            <a:r>
              <a:rPr lang="ru-RU" dirty="0"/>
              <a:t>Экзистенциальное правило </a:t>
            </a:r>
            <a:r>
              <a:rPr lang="ru-RU" dirty="0" smtClean="0"/>
              <a:t>№1 СМЫСЛ</a:t>
            </a:r>
            <a:r>
              <a:rPr lang="ru-RU" dirty="0"/>
              <a:t/>
            </a:r>
            <a:br>
              <a:rPr lang="ru-RU" dirty="0"/>
            </a:br>
            <a:endParaRPr lang="ru-RU" dirty="0"/>
          </a:p>
        </p:txBody>
      </p:sp>
      <p:sp>
        <p:nvSpPr>
          <p:cNvPr id="3" name="TextBox 2"/>
          <p:cNvSpPr txBox="1"/>
          <p:nvPr/>
        </p:nvSpPr>
        <p:spPr>
          <a:xfrm>
            <a:off x="3055880" y="2265919"/>
            <a:ext cx="6467707" cy="923330"/>
          </a:xfrm>
          <a:prstGeom prst="rect">
            <a:avLst/>
          </a:prstGeom>
          <a:noFill/>
        </p:spPr>
        <p:txBody>
          <a:bodyPr wrap="square" rtlCol="0">
            <a:spAutoFit/>
          </a:bodyPr>
          <a:lstStyle/>
          <a:p>
            <a:r>
              <a:rPr lang="ru-RU" dirty="0"/>
              <a:t>Выгорание не происходит быстро. Оно связанно с тем, что в течении долгого времени я не вижу смысла в том, что делаю. </a:t>
            </a:r>
          </a:p>
          <a:p>
            <a:endParaRPr lang="ru-RU" dirty="0"/>
          </a:p>
        </p:txBody>
      </p:sp>
      <p:sp>
        <p:nvSpPr>
          <p:cNvPr id="4" name="TextBox 3"/>
          <p:cNvSpPr txBox="1"/>
          <p:nvPr/>
        </p:nvSpPr>
        <p:spPr>
          <a:xfrm>
            <a:off x="1226634" y="3668751"/>
            <a:ext cx="184731" cy="369332"/>
          </a:xfrm>
          <a:prstGeom prst="rect">
            <a:avLst/>
          </a:prstGeom>
          <a:noFill/>
        </p:spPr>
        <p:txBody>
          <a:bodyPr wrap="none" rtlCol="0">
            <a:spAutoFit/>
          </a:bodyPr>
          <a:lstStyle/>
          <a:p>
            <a:endParaRPr lang="ru-RU" dirty="0"/>
          </a:p>
        </p:txBody>
      </p:sp>
      <p:sp>
        <p:nvSpPr>
          <p:cNvPr id="5" name="Заголовок 1"/>
          <p:cNvSpPr txBox="1">
            <a:spLocks/>
          </p:cNvSpPr>
          <p:nvPr/>
        </p:nvSpPr>
        <p:spPr bwMode="black">
          <a:xfrm>
            <a:off x="2231136" y="4185206"/>
            <a:ext cx="8117196" cy="1824862"/>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ru-RU" dirty="0" smtClean="0"/>
              <a:t>Экзистенциальное правило №2</a:t>
            </a:r>
          </a:p>
          <a:p>
            <a:r>
              <a:rPr lang="ru-RU" dirty="0" smtClean="0"/>
              <a:t>Мотивация</a:t>
            </a:r>
            <a:br>
              <a:rPr lang="ru-RU" dirty="0" smtClean="0"/>
            </a:br>
            <a:endParaRPr lang="ru-RU" dirty="0"/>
          </a:p>
        </p:txBody>
      </p:sp>
      <p:sp>
        <p:nvSpPr>
          <p:cNvPr id="6" name="TextBox 5"/>
          <p:cNvSpPr txBox="1"/>
          <p:nvPr/>
        </p:nvSpPr>
        <p:spPr>
          <a:xfrm>
            <a:off x="2498534" y="5363737"/>
            <a:ext cx="7582397" cy="646331"/>
          </a:xfrm>
          <a:prstGeom prst="rect">
            <a:avLst/>
          </a:prstGeom>
          <a:noFill/>
        </p:spPr>
        <p:txBody>
          <a:bodyPr wrap="none" rtlCol="0">
            <a:spAutoFit/>
          </a:bodyPr>
          <a:lstStyle/>
          <a:p>
            <a:r>
              <a:rPr lang="ru-RU" dirty="0"/>
              <a:t>Формальная мотивация - долг, карьера, хорошая мать, идеалы, я должен.</a:t>
            </a:r>
          </a:p>
          <a:p>
            <a:endParaRPr lang="ru-RU" dirty="0"/>
          </a:p>
        </p:txBody>
      </p:sp>
    </p:spTree>
    <p:extLst>
      <p:ext uri="{BB962C8B-B14F-4D97-AF65-F5344CB8AC3E}">
        <p14:creationId xmlns:p14="http://schemas.microsoft.com/office/powerpoint/2010/main" val="333324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1135" y="964691"/>
            <a:ext cx="7871871" cy="2128222"/>
          </a:xfrm>
        </p:spPr>
        <p:txBody>
          <a:bodyPr>
            <a:normAutofit/>
          </a:bodyPr>
          <a:lstStyle/>
          <a:p>
            <a:r>
              <a:rPr lang="ru-RU" sz="2400" dirty="0"/>
              <a:t>Экзистенциальное правило </a:t>
            </a:r>
            <a:r>
              <a:rPr lang="ru-RU" sz="2400" dirty="0" smtClean="0"/>
              <a:t>№3</a:t>
            </a:r>
            <a:br>
              <a:rPr lang="ru-RU" sz="2400" dirty="0" smtClean="0"/>
            </a:br>
            <a:r>
              <a:rPr lang="ru-RU" sz="2400" dirty="0" smtClean="0"/>
              <a:t>Ценности</a:t>
            </a:r>
            <a:r>
              <a:rPr lang="ru-RU" dirty="0"/>
              <a:t/>
            </a:r>
            <a:br>
              <a:rPr lang="ru-RU" dirty="0"/>
            </a:br>
            <a:endParaRPr lang="ru-RU" dirty="0"/>
          </a:p>
        </p:txBody>
      </p:sp>
      <p:sp>
        <p:nvSpPr>
          <p:cNvPr id="3" name="TextBox 2"/>
          <p:cNvSpPr txBox="1"/>
          <p:nvPr/>
        </p:nvSpPr>
        <p:spPr>
          <a:xfrm>
            <a:off x="2312021" y="2185639"/>
            <a:ext cx="7891346" cy="1107996"/>
          </a:xfrm>
          <a:prstGeom prst="rect">
            <a:avLst/>
          </a:prstGeom>
          <a:noFill/>
        </p:spPr>
        <p:txBody>
          <a:bodyPr wrap="square" rtlCol="0">
            <a:spAutoFit/>
          </a:bodyPr>
          <a:lstStyle/>
          <a:p>
            <a:r>
              <a:rPr lang="ru-RU" sz="1600" dirty="0"/>
              <a:t>Когда мы направленны только на цель. Когда мы делаем вещи, потому что они полезны. </a:t>
            </a:r>
            <a:r>
              <a:rPr lang="ru-RU" sz="1600" dirty="0" smtClean="0"/>
              <a:t>Мы </a:t>
            </a:r>
            <a:r>
              <a:rPr lang="ru-RU" sz="1600" dirty="0"/>
              <a:t>не живём плодотворной жизнью. Мы концентрируемся не на ценности, а на цели.</a:t>
            </a:r>
          </a:p>
          <a:p>
            <a:endParaRPr lang="ru-RU" dirty="0"/>
          </a:p>
        </p:txBody>
      </p:sp>
      <p:sp>
        <p:nvSpPr>
          <p:cNvPr id="4" name="Заголовок 1"/>
          <p:cNvSpPr txBox="1">
            <a:spLocks/>
          </p:cNvSpPr>
          <p:nvPr/>
        </p:nvSpPr>
        <p:spPr bwMode="black">
          <a:xfrm>
            <a:off x="2231134" y="3826837"/>
            <a:ext cx="7871871" cy="2128222"/>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ru-RU" sz="2400" dirty="0" smtClean="0"/>
              <a:t>Экзистенциальное правило №4</a:t>
            </a:r>
            <a:br>
              <a:rPr lang="ru-RU" sz="2400" dirty="0" smtClean="0"/>
            </a:br>
            <a:r>
              <a:rPr lang="ru-RU" sz="2400" dirty="0" smtClean="0"/>
              <a:t>отношения</a:t>
            </a:r>
            <a:r>
              <a:rPr lang="ru-RU" dirty="0" smtClean="0"/>
              <a:t/>
            </a:r>
            <a:br>
              <a:rPr lang="ru-RU" dirty="0" smtClean="0"/>
            </a:br>
            <a:endParaRPr lang="ru-RU" dirty="0"/>
          </a:p>
        </p:txBody>
      </p:sp>
      <p:sp>
        <p:nvSpPr>
          <p:cNvPr id="5" name="TextBox 4"/>
          <p:cNvSpPr txBox="1"/>
          <p:nvPr/>
        </p:nvSpPr>
        <p:spPr>
          <a:xfrm>
            <a:off x="2499733" y="5120938"/>
            <a:ext cx="7515922" cy="923330"/>
          </a:xfrm>
          <a:prstGeom prst="rect">
            <a:avLst/>
          </a:prstGeom>
          <a:noFill/>
        </p:spPr>
        <p:txBody>
          <a:bodyPr wrap="square" rtlCol="0">
            <a:spAutoFit/>
          </a:bodyPr>
          <a:lstStyle/>
          <a:p>
            <a:r>
              <a:rPr lang="ru-RU" dirty="0"/>
              <a:t>Выгорание -это психический счёт, который нужно оплатить, когда мы долго живём без хороших отношений.</a:t>
            </a:r>
          </a:p>
          <a:p>
            <a:endParaRPr lang="ru-RU" dirty="0"/>
          </a:p>
        </p:txBody>
      </p:sp>
    </p:spTree>
    <p:extLst>
      <p:ext uri="{BB962C8B-B14F-4D97-AF65-F5344CB8AC3E}">
        <p14:creationId xmlns:p14="http://schemas.microsoft.com/office/powerpoint/2010/main" val="326004878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TM10001115[[fn=Посылка]]</Template>
  <TotalTime>331</TotalTime>
  <Words>288</Words>
  <Application>Microsoft Office PowerPoint</Application>
  <PresentationFormat>Широкоэкранный</PresentationFormat>
  <Paragraphs>49</Paragraphs>
  <Slides>11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11</vt:i4>
      </vt:variant>
    </vt:vector>
  </HeadingPairs>
  <TitlesOfParts>
    <vt:vector size="18" baseType="lpstr">
      <vt:lpstr>Arial</vt:lpstr>
      <vt:lpstr>Calibri</vt:lpstr>
      <vt:lpstr>Corbel</vt:lpstr>
      <vt:lpstr>Gill Sans MT</vt:lpstr>
      <vt:lpstr>Helvetica</vt:lpstr>
      <vt:lpstr>Times New Roman</vt:lpstr>
      <vt:lpstr>Parcel</vt:lpstr>
      <vt:lpstr>Синдром Эмоционального выгорания</vt:lpstr>
      <vt:lpstr>Синдром эмоционального выгорания</vt:lpstr>
      <vt:lpstr>Симптомы Эмоционального Выгорания</vt:lpstr>
      <vt:lpstr>Синдром выгорания – это результат того, что человек в деятельности в течение длительного времени не проживает ценностей.   Ту же мысль можно выразить другими словами: истинная исполненность в работе – лучшая защита от синдрома выгорания.   До тех пор, пока кто-то с радостью и интересом работает над чем-то и может это переживать, он не подвергается опасности выгореть. Он будет идти по пути наполненной смыслом экзистенции, которая будет одаривать его чувством исполненности. Конечно же, следует отличать это чувство от идеализма, сопровождающегося восторженным энтузиазмом, от надежд на счастье и успех, от всех сильных чувств, не имеющих отношение к реальной жизни. </vt:lpstr>
      <vt:lpstr>Фройденбергер 12 стадий выгорания</vt:lpstr>
      <vt:lpstr>Презентация PowerPoint</vt:lpstr>
      <vt:lpstr>Презентация PowerPoint</vt:lpstr>
      <vt:lpstr>Экзистенциальное правило №1 СМЫСЛ </vt:lpstr>
      <vt:lpstr>Экзистенциальное правило №3 Ценности </vt:lpstr>
      <vt:lpstr>Экзистенциальное правило №5 Стресс</vt:lpstr>
      <vt:lpstr>Жить целостно.  Не только на уровне полезности, функциональности, но и сделать себя присутствующим себя в своей собственной жизни.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Синдром Эмоционального выгорания</dc:title>
  <dc:creator>Ekaterina</dc:creator>
  <cp:lastModifiedBy>Ekaterina</cp:lastModifiedBy>
  <cp:revision>10</cp:revision>
  <dcterms:created xsi:type="dcterms:W3CDTF">2021-05-26T05:23:25Z</dcterms:created>
  <dcterms:modified xsi:type="dcterms:W3CDTF">2021-05-26T10:55:12Z</dcterms:modified>
</cp:coreProperties>
</file>